
<file path=[Content_Types].xml><?xml version="1.0" encoding="utf-8"?>
<Types xmlns="http://schemas.openxmlformats.org/package/2006/content-types">
  <Default Extension="wdp" ContentType="image/vnd.ms-photo"/>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60" r:id="rId3"/>
  </p:sldMasterIdLst>
  <p:notesMasterIdLst>
    <p:notesMasterId r:id="rId5"/>
  </p:notesMasterIdLst>
  <p:handoutMasterIdLst>
    <p:handoutMasterId r:id="rId18"/>
  </p:handoutMasterIdLst>
  <p:sldIdLst>
    <p:sldId id="442" r:id="rId4"/>
    <p:sldId id="445" r:id="rId6"/>
    <p:sldId id="391" r:id="rId7"/>
    <p:sldId id="426" r:id="rId8"/>
    <p:sldId id="427" r:id="rId9"/>
    <p:sldId id="395" r:id="rId10"/>
    <p:sldId id="397" r:id="rId11"/>
    <p:sldId id="429" r:id="rId12"/>
    <p:sldId id="432" r:id="rId13"/>
    <p:sldId id="398" r:id="rId14"/>
    <p:sldId id="396" r:id="rId15"/>
    <p:sldId id="430" r:id="rId16"/>
    <p:sldId id="503"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353"/>
    <a:srgbClr val="8A1425"/>
    <a:srgbClr val="CC3300"/>
    <a:srgbClr val="2E6868"/>
    <a:srgbClr val="FF6600"/>
    <a:srgbClr val="00CC99"/>
    <a:srgbClr val="074CB1"/>
    <a:srgbClr val="073B8F"/>
    <a:srgbClr val="00CC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79525" autoAdjust="0"/>
  </p:normalViewPr>
  <p:slideViewPr>
    <p:cSldViewPr>
      <p:cViewPr varScale="1">
        <p:scale>
          <a:sx n="58" d="100"/>
          <a:sy n="58" d="100"/>
        </p:scale>
        <p:origin x="1386" y="72"/>
      </p:cViewPr>
      <p:guideLst>
        <p:guide orient="horz" pos="618"/>
        <p:guide pos="3840"/>
        <p:guide pos="7015"/>
        <p:guide pos="66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E0E7BE-A675-44B1-A3D2-224977CB161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C729B2-FA7C-4EB5-99F8-D3EA2933F8A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8C89C-68A1-4E0A-B989-C09EAA2A2E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2D2F5-E3F6-471A-95A4-6D1443453A7B}"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i="0" dirty="0">
              <a:solidFill>
                <a:schemeClr val="tx1"/>
              </a:solidFill>
            </a:endParaRPr>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fontAlgn="base"/>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2D2F5-E3F6-471A-95A4-6D1443453A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24745"/>
            <a:ext cx="10363200" cy="1470025"/>
          </a:xfrm>
        </p:spPr>
        <p:txBody>
          <a:bodyPr/>
          <a:lstStyle>
            <a:lvl1pPr>
              <a:defRPr b="1">
                <a:solidFill>
                  <a:srgbClr val="9B0353"/>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2852936"/>
            <a:ext cx="8534400" cy="1752600"/>
          </a:xfrm>
        </p:spPr>
        <p:txBody>
          <a:bodyPr/>
          <a:lstStyle>
            <a:lvl1pPr marL="0" indent="0" algn="ctr">
              <a:buNone/>
              <a:defRPr>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7939FEF8-6DAA-4B12-92AF-F07B34AE0566}" type="datetime1">
              <a:rPr lang="zh-CN" altLang="en-US" smtClean="0"/>
            </a:fld>
            <a:endParaRPr lang="zh-CN" altLang="en-US"/>
          </a:p>
        </p:txBody>
      </p:sp>
      <p:sp>
        <p:nvSpPr>
          <p:cNvPr id="5"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939DB682-703F-4AAE-8F4B-1F8FDDABC7F4}"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809E5577-DAB7-45AF-A266-860594EC2AED}"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52616"/>
            <a:ext cx="3000632" cy="484702"/>
          </a:xfrm>
          <a:solidFill>
            <a:schemeClr val="accent1"/>
          </a:solidFill>
        </p:spPr>
        <p:txBody>
          <a:bodyPr>
            <a:normAutofit/>
          </a:bodyPr>
          <a:lstStyle>
            <a:lvl1pPr algn="ctr">
              <a:defRPr sz="2000" b="0">
                <a:solidFill>
                  <a:schemeClr val="bg1"/>
                </a:solidFill>
              </a:defRPr>
            </a:lvl1pPr>
          </a:lstStyle>
          <a:p>
            <a:pPr fontAlgn="auto"/>
            <a:r>
              <a:rPr lang="zh-CN" altLang="en-US" strike="noStrike" noProof="1" dirty="0" smtClean="0"/>
              <a:t>编辑标题</a:t>
            </a:r>
            <a:endParaRPr lang="en-US" strike="noStrike" noProof="1" dirty="0"/>
          </a:p>
        </p:txBody>
      </p:sp>
      <p:sp>
        <p:nvSpPr>
          <p:cNvPr id="3" name="Content Placeholder 2"/>
          <p:cNvSpPr>
            <a:spLocks noGrp="1"/>
          </p:cNvSpPr>
          <p:nvPr>
            <p:ph idx="1"/>
          </p:nvPr>
        </p:nvSpPr>
        <p:spPr>
          <a:xfrm>
            <a:off x="1341737" y="1544595"/>
            <a:ext cx="9828771" cy="4616836"/>
          </a:xfrm>
        </p:spPr>
        <p:txBody>
          <a:bodyPr>
            <a:normAutofit/>
          </a:bodyPr>
          <a:lstStyle>
            <a:lvl1pPr marL="0" indent="0">
              <a:buFont typeface="Arial" panose="020B0604020202020204" pitchFamily="34" charset="0"/>
              <a:buNone/>
              <a:defRPr sz="24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fontAlgn="auto"/>
            <a:r>
              <a:rPr lang="zh-CN" altLang="en-US" strike="noStrike" noProof="1" dirty="0" smtClean="0"/>
              <a:t>单击此处编辑母版文本样式</a:t>
            </a:r>
            <a:endParaRPr lang="zh-CN" altLang="en-US" strike="noStrike" noProof="1" dirty="0" smtClean="0"/>
          </a:p>
          <a:p>
            <a:pPr lvl="1" fontAlgn="auto"/>
            <a:r>
              <a:rPr lang="zh-CN" altLang="en-US" strike="noStrike" noProof="1" dirty="0" smtClean="0"/>
              <a:t>第二级</a:t>
            </a:r>
            <a:endParaRPr lang="zh-CN" altLang="en-US" strike="noStrike" noProof="1" dirty="0" smtClean="0"/>
          </a:p>
          <a:p>
            <a:pPr lvl="2" fontAlgn="auto"/>
            <a:r>
              <a:rPr lang="zh-CN" altLang="en-US" strike="noStrike" noProof="1" dirty="0" smtClean="0"/>
              <a:t>第三级</a:t>
            </a:r>
            <a:endParaRPr lang="zh-CN" altLang="en-US" strike="noStrike" noProof="1" dirty="0" smtClean="0"/>
          </a:p>
          <a:p>
            <a:pPr lvl="3" fontAlgn="auto"/>
            <a:r>
              <a:rPr lang="zh-CN" altLang="en-US" strike="noStrike" noProof="1" dirty="0" smtClean="0"/>
              <a:t>第四级</a:t>
            </a:r>
            <a:endParaRPr lang="zh-CN" altLang="en-US" strike="noStrike" noProof="1" dirty="0" smtClean="0"/>
          </a:p>
          <a:p>
            <a:pPr lvl="4" fontAlgn="auto"/>
            <a:r>
              <a:rPr lang="zh-CN" altLang="en-US" strike="noStrike" noProof="1" dirty="0" smtClean="0"/>
              <a:t>第五级</a:t>
            </a:r>
            <a:endParaRPr lang="en-US" altLang="zh-CN" strike="noStrike" noProof="1" dirty="0"/>
          </a:p>
        </p:txBody>
      </p:sp>
      <p:sp>
        <p:nvSpPr>
          <p:cNvPr id="4" name="日期占位符 3"/>
          <p:cNvSpPr>
            <a:spLocks noGrp="1"/>
          </p:cNvSpPr>
          <p:nvPr>
            <p:ph type="dt" sz="half" idx="10"/>
          </p:nvPr>
        </p:nvSpPr>
        <p:spPr/>
        <p:txBody>
          <a:bodyPr/>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098" name="组合 6"/>
          <p:cNvGrpSpPr/>
          <p:nvPr/>
        </p:nvGrpSpPr>
        <p:grpSpPr>
          <a:xfrm>
            <a:off x="0" y="2300288"/>
            <a:ext cx="12192000" cy="1770062"/>
            <a:chOff x="0" y="2300287"/>
            <a:chExt cx="12192000" cy="1770729"/>
          </a:xfrm>
        </p:grpSpPr>
        <p:sp>
          <p:nvSpPr>
            <p:cNvPr id="8" name="任意多边形 7"/>
            <p:cNvSpPr/>
            <p:nvPr/>
          </p:nvSpPr>
          <p:spPr>
            <a:xfrm>
              <a:off x="6346" y="2636663"/>
              <a:ext cx="12185654" cy="1434353"/>
            </a:xfrm>
            <a:custGeom>
              <a:avLst/>
              <a:gdLst>
                <a:gd name="connsiteX0" fmla="*/ 0 w 9144000"/>
                <a:gd name="connsiteY0" fmla="*/ 0 h 1076325"/>
                <a:gd name="connsiteX1" fmla="*/ 7058024 w 9144000"/>
                <a:gd name="connsiteY1" fmla="*/ 0 h 1076325"/>
                <a:gd name="connsiteX2" fmla="*/ 7058024 w 9144000"/>
                <a:gd name="connsiteY2" fmla="*/ 973931 h 1076325"/>
                <a:gd name="connsiteX3" fmla="*/ 8354024 w 9144000"/>
                <a:gd name="connsiteY3" fmla="*/ 973931 h 1076325"/>
                <a:gd name="connsiteX4" fmla="*/ 8354024 w 9144000"/>
                <a:gd name="connsiteY4" fmla="*/ 0 h 1076325"/>
                <a:gd name="connsiteX5" fmla="*/ 9144000 w 9144000"/>
                <a:gd name="connsiteY5" fmla="*/ 0 h 1076325"/>
                <a:gd name="connsiteX6" fmla="*/ 9144000 w 9144000"/>
                <a:gd name="connsiteY6" fmla="*/ 1076325 h 1076325"/>
                <a:gd name="connsiteX7" fmla="*/ 0 w 9144000"/>
                <a:gd name="connsiteY7"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076325">
                  <a:moveTo>
                    <a:pt x="0" y="0"/>
                  </a:moveTo>
                  <a:lnTo>
                    <a:pt x="7058024" y="0"/>
                  </a:lnTo>
                  <a:lnTo>
                    <a:pt x="7058024" y="973931"/>
                  </a:lnTo>
                  <a:lnTo>
                    <a:pt x="8354024" y="973931"/>
                  </a:lnTo>
                  <a:lnTo>
                    <a:pt x="8354024" y="0"/>
                  </a:lnTo>
                  <a:lnTo>
                    <a:pt x="9144000" y="0"/>
                  </a:lnTo>
                  <a:lnTo>
                    <a:pt x="9144000" y="1076325"/>
                  </a:lnTo>
                  <a:lnTo>
                    <a:pt x="0" y="10763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base">
                <a:defRPr/>
              </a:pPr>
              <a:endParaRPr lang="zh-CN" altLang="en-US" sz="2400" strike="noStrike" noProof="1">
                <a:latin typeface="Arial" panose="020B0604020202020204" pitchFamily="34" charset="0"/>
                <a:ea typeface="黑体" panose="02010609060101010101" charset="-122"/>
              </a:endParaRPr>
            </a:p>
          </p:txBody>
        </p:sp>
        <p:sp>
          <p:nvSpPr>
            <p:cNvPr id="9" name="矩形 8"/>
            <p:cNvSpPr/>
            <p:nvPr/>
          </p:nvSpPr>
          <p:spPr>
            <a:xfrm>
              <a:off x="0" y="2865142"/>
              <a:ext cx="9399456" cy="973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base">
                <a:defRPr/>
              </a:pPr>
              <a:endParaRPr lang="zh-CN" altLang="en-US" sz="4000" strike="noStrike" noProof="1" dirty="0">
                <a:solidFill>
                  <a:srgbClr val="FCFCFC"/>
                </a:solidFill>
                <a:latin typeface="Arial" panose="020B0604020202020204" pitchFamily="34" charset="0"/>
                <a:ea typeface="黑体" panose="02010609060101010101" charset="-122"/>
              </a:endParaRPr>
            </a:p>
          </p:txBody>
        </p:sp>
        <p:sp>
          <p:nvSpPr>
            <p:cNvPr id="10" name="矩形 5"/>
            <p:cNvSpPr/>
            <p:nvPr/>
          </p:nvSpPr>
          <p:spPr>
            <a:xfrm>
              <a:off x="9507350" y="2300287"/>
              <a:ext cx="1535900" cy="1538015"/>
            </a:xfrm>
            <a:custGeom>
              <a:avLst/>
              <a:gdLst>
                <a:gd name="connsiteX0" fmla="*/ 0 w 1152000"/>
                <a:gd name="connsiteY0" fmla="*/ 0 h 1152000"/>
                <a:gd name="connsiteX1" fmla="*/ 1152000 w 1152000"/>
                <a:gd name="connsiteY1" fmla="*/ 0 h 1152000"/>
                <a:gd name="connsiteX2" fmla="*/ 1152000 w 1152000"/>
                <a:gd name="connsiteY2" fmla="*/ 1152000 h 1152000"/>
                <a:gd name="connsiteX3" fmla="*/ 0 w 1152000"/>
                <a:gd name="connsiteY3" fmla="*/ 1152000 h 1152000"/>
                <a:gd name="connsiteX4" fmla="*/ 0 w 1152000"/>
                <a:gd name="connsiteY4" fmla="*/ 0 h 1152000"/>
                <a:gd name="connsiteX0-1" fmla="*/ 0 w 1152000"/>
                <a:gd name="connsiteY0-2" fmla="*/ 2343 h 1154343"/>
                <a:gd name="connsiteX1-3" fmla="*/ 323289 w 1152000"/>
                <a:gd name="connsiteY1-4" fmla="*/ 0 h 1154343"/>
                <a:gd name="connsiteX2-5" fmla="*/ 1152000 w 1152000"/>
                <a:gd name="connsiteY2-6" fmla="*/ 2343 h 1154343"/>
                <a:gd name="connsiteX3-7" fmla="*/ 1152000 w 1152000"/>
                <a:gd name="connsiteY3-8" fmla="*/ 1154343 h 1154343"/>
                <a:gd name="connsiteX4-9" fmla="*/ 0 w 1152000"/>
                <a:gd name="connsiteY4-10" fmla="*/ 1154343 h 1154343"/>
                <a:gd name="connsiteX5" fmla="*/ 0 w 1152000"/>
                <a:gd name="connsiteY5" fmla="*/ 2343 h 1154343"/>
                <a:gd name="connsiteX0-11" fmla="*/ 0 w 1152000"/>
                <a:gd name="connsiteY0-12" fmla="*/ 2343 h 1154343"/>
                <a:gd name="connsiteX1-13" fmla="*/ 323289 w 1152000"/>
                <a:gd name="connsiteY1-14" fmla="*/ 0 h 1154343"/>
                <a:gd name="connsiteX2-15" fmla="*/ 825732 w 1152000"/>
                <a:gd name="connsiteY2-16" fmla="*/ 1 h 1154343"/>
                <a:gd name="connsiteX3-17" fmla="*/ 1152000 w 1152000"/>
                <a:gd name="connsiteY3-18" fmla="*/ 2343 h 1154343"/>
                <a:gd name="connsiteX4-19" fmla="*/ 1152000 w 1152000"/>
                <a:gd name="connsiteY4-20" fmla="*/ 1154343 h 1154343"/>
                <a:gd name="connsiteX5-21" fmla="*/ 0 w 1152000"/>
                <a:gd name="connsiteY5-22" fmla="*/ 1154343 h 1154343"/>
                <a:gd name="connsiteX6" fmla="*/ 0 w 1152000"/>
                <a:gd name="connsiteY6" fmla="*/ 2343 h 1154343"/>
                <a:gd name="connsiteX0-23" fmla="*/ 825732 w 1152000"/>
                <a:gd name="connsiteY0-24" fmla="*/ 1 h 1154343"/>
                <a:gd name="connsiteX1-25" fmla="*/ 1152000 w 1152000"/>
                <a:gd name="connsiteY1-26" fmla="*/ 2343 h 1154343"/>
                <a:gd name="connsiteX2-27" fmla="*/ 1152000 w 1152000"/>
                <a:gd name="connsiteY2-28" fmla="*/ 1154343 h 1154343"/>
                <a:gd name="connsiteX3-29" fmla="*/ 0 w 1152000"/>
                <a:gd name="connsiteY3-30" fmla="*/ 1154343 h 1154343"/>
                <a:gd name="connsiteX4-31" fmla="*/ 0 w 1152000"/>
                <a:gd name="connsiteY4-32" fmla="*/ 2343 h 1154343"/>
                <a:gd name="connsiteX5-33" fmla="*/ 323289 w 1152000"/>
                <a:gd name="connsiteY5-34" fmla="*/ 0 h 1154343"/>
                <a:gd name="connsiteX6-35" fmla="*/ 917172 w 1152000"/>
                <a:gd name="connsiteY6-36" fmla="*/ 91441 h 1154343"/>
                <a:gd name="connsiteX0-37" fmla="*/ 825732 w 1152000"/>
                <a:gd name="connsiteY0-38" fmla="*/ 1 h 1154343"/>
                <a:gd name="connsiteX1-39" fmla="*/ 1152000 w 1152000"/>
                <a:gd name="connsiteY1-40" fmla="*/ 2343 h 1154343"/>
                <a:gd name="connsiteX2-41" fmla="*/ 1152000 w 1152000"/>
                <a:gd name="connsiteY2-42" fmla="*/ 1154343 h 1154343"/>
                <a:gd name="connsiteX3-43" fmla="*/ 0 w 1152000"/>
                <a:gd name="connsiteY3-44" fmla="*/ 1154343 h 1154343"/>
                <a:gd name="connsiteX4-45" fmla="*/ 0 w 1152000"/>
                <a:gd name="connsiteY4-46" fmla="*/ 2343 h 1154343"/>
                <a:gd name="connsiteX5-47" fmla="*/ 323289 w 1152000"/>
                <a:gd name="connsiteY5-48" fmla="*/ 0 h 1154343"/>
              </a:gdLst>
              <a:ahLst/>
              <a:cxnLst>
                <a:cxn ang="0">
                  <a:pos x="connsiteX0-37" y="connsiteY0-38"/>
                </a:cxn>
                <a:cxn ang="0">
                  <a:pos x="connsiteX1-39" y="connsiteY1-40"/>
                </a:cxn>
                <a:cxn ang="0">
                  <a:pos x="connsiteX2-41" y="connsiteY2-42"/>
                </a:cxn>
                <a:cxn ang="0">
                  <a:pos x="connsiteX3-43" y="connsiteY3-44"/>
                </a:cxn>
                <a:cxn ang="0">
                  <a:pos x="connsiteX4-45" y="connsiteY4-46"/>
                </a:cxn>
                <a:cxn ang="0">
                  <a:pos x="connsiteX5-47" y="connsiteY5-48"/>
                </a:cxn>
              </a:cxnLst>
              <a:rect l="l" t="t" r="r" b="b"/>
              <a:pathLst>
                <a:path w="1152000" h="1154343">
                  <a:moveTo>
                    <a:pt x="825732" y="1"/>
                  </a:moveTo>
                  <a:lnTo>
                    <a:pt x="1152000" y="2343"/>
                  </a:lnTo>
                  <a:lnTo>
                    <a:pt x="1152000" y="1154343"/>
                  </a:lnTo>
                  <a:lnTo>
                    <a:pt x="0" y="1154343"/>
                  </a:lnTo>
                  <a:lnTo>
                    <a:pt x="0" y="2343"/>
                  </a:lnTo>
                  <a:lnTo>
                    <a:pt x="323289"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anchor="ctr">
              <a:normAutofit/>
            </a:bodyPr>
            <a:lstStyle/>
            <a:p>
              <a:pPr algn="ctr" fontAlgn="base">
                <a:defRPr/>
              </a:pPr>
              <a:endParaRPr lang="en-US" altLang="zh-CN" sz="4800" b="1" strike="noStrike" noProof="1" dirty="0">
                <a:solidFill>
                  <a:schemeClr val="accent1"/>
                </a:solidFill>
                <a:latin typeface="Arial" panose="020B0604020202020204" pitchFamily="34" charset="0"/>
                <a:ea typeface="黑体" panose="02010609060101010101" charset="-122"/>
              </a:endParaRPr>
            </a:p>
          </p:txBody>
        </p:sp>
      </p:grpSp>
      <p:sp>
        <p:nvSpPr>
          <p:cNvPr id="2" name="标题 1"/>
          <p:cNvSpPr>
            <a:spLocks noGrp="1"/>
          </p:cNvSpPr>
          <p:nvPr>
            <p:ph type="title"/>
          </p:nvPr>
        </p:nvSpPr>
        <p:spPr>
          <a:xfrm>
            <a:off x="0" y="2865600"/>
            <a:ext cx="9399600" cy="972000"/>
          </a:xfrm>
        </p:spPr>
        <p:txBody>
          <a:bodyPr lIns="90000" tIns="46800" rIns="90000" bIns="46800" anchor="ctr" anchorCtr="0">
            <a:normAutofit/>
          </a:bodyPr>
          <a:lstStyle>
            <a:lvl1pPr algn="ctr">
              <a:defRPr sz="3000" b="0">
                <a:solidFill>
                  <a:schemeClr val="bg1"/>
                </a:solidFill>
              </a:defRPr>
            </a:lvl1pPr>
          </a:lstStyle>
          <a:p>
            <a:pPr fontAlgn="auto"/>
            <a:r>
              <a:rPr lang="zh-CN" altLang="en-US" strike="noStrike" noProof="1" smtClean="0"/>
              <a:t>单击此处编辑母版标题样式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0365" y="2511508"/>
            <a:ext cx="6971271" cy="1464276"/>
          </a:xfrm>
        </p:spPr>
        <p:txBody>
          <a:bodyPr>
            <a:normAutofit/>
          </a:bodyPr>
          <a:lstStyle>
            <a:lvl1pPr algn="ctr">
              <a:defRPr sz="6600">
                <a:solidFill>
                  <a:schemeClr val="accent1"/>
                </a:solidFill>
              </a:defRPr>
            </a:lvl1pPr>
          </a:lstStyle>
          <a:p>
            <a:pPr fontAlgn="auto"/>
            <a:r>
              <a:rPr lang="zh-CN" altLang="en-US" strike="noStrike" noProof="1" dirty="0" smtClean="0"/>
              <a:t>编辑标题</a:t>
            </a:r>
            <a:endParaRPr lang="en-US" strike="noStrike" noProof="1" dirty="0"/>
          </a:p>
        </p:txBody>
      </p:sp>
      <p:sp>
        <p:nvSpPr>
          <p:cNvPr id="3" name="日期占位符 2"/>
          <p:cNvSpPr>
            <a:spLocks noGrp="1"/>
          </p:cNvSpPr>
          <p:nvPr>
            <p:ph type="dt" sz="half" idx="10"/>
          </p:nvPr>
        </p:nvSpPr>
        <p:spPr/>
        <p:txBody>
          <a:bodyPr/>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6146" name="组合 4"/>
          <p:cNvGrpSpPr/>
          <p:nvPr userDrawn="1"/>
        </p:nvGrpSpPr>
        <p:grpSpPr>
          <a:xfrm>
            <a:off x="-9525" y="6240463"/>
            <a:ext cx="12203113" cy="623887"/>
            <a:chOff x="-16" y="9827"/>
            <a:chExt cx="19219" cy="982"/>
          </a:xfrm>
        </p:grpSpPr>
        <p:pic>
          <p:nvPicPr>
            <p:cNvPr id="6147" name="图片 1" descr="图片3"/>
            <p:cNvPicPr>
              <a:picLocks noChangeAspect="1"/>
            </p:cNvPicPr>
            <p:nvPr userDrawn="1"/>
          </p:nvPicPr>
          <p:blipFill>
            <a:blip r:embed="rId2"/>
            <a:stretch>
              <a:fillRect/>
            </a:stretch>
          </p:blipFill>
          <p:spPr>
            <a:xfrm>
              <a:off x="-16" y="9827"/>
              <a:ext cx="15840" cy="982"/>
            </a:xfrm>
            <a:prstGeom prst="rect">
              <a:avLst/>
            </a:prstGeom>
            <a:noFill/>
            <a:ln w="9525">
              <a:noFill/>
            </a:ln>
          </p:spPr>
        </p:pic>
        <p:pic>
          <p:nvPicPr>
            <p:cNvPr id="6148" name="图片 2" descr="图片3"/>
            <p:cNvPicPr>
              <a:picLocks noChangeAspect="1"/>
            </p:cNvPicPr>
            <p:nvPr userDrawn="1"/>
          </p:nvPicPr>
          <p:blipFill>
            <a:blip r:embed="rId2"/>
            <a:srcRect l="64432" t="-407"/>
            <a:stretch>
              <a:fillRect/>
            </a:stretch>
          </p:blipFill>
          <p:spPr>
            <a:xfrm>
              <a:off x="13569" y="9827"/>
              <a:ext cx="5634" cy="981"/>
            </a:xfrm>
            <a:prstGeom prst="rect">
              <a:avLst/>
            </a:prstGeom>
            <a:noFill/>
            <a:ln w="9525">
              <a:noFill/>
            </a:ln>
          </p:spPr>
        </p:pic>
      </p:gr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p>
            <a:pPr lvl="0" fontAlgn="base"/>
            <a:endParaRPr lang="zh-CN" altLang="en-US" strike="noStrike" noProof="1" dirty="0"/>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p>
            <a:pPr lvl="0" fontAlgn="base"/>
            <a:endParaRPr lang="zh-CN" altLang="en-US" strike="noStrike" noProof="1"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70A3462E-9DEB-44BE-9FF0-0C63DCD80480}"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F6C2495A-CFC7-4528-812A-33778D93CA6D}" type="datetime1">
              <a:rPr lang="zh-CN" altLang="en-US" smtClean="0"/>
            </a:fld>
            <a:endParaRPr lang="zh-CN" altLang="en-US"/>
          </a:p>
        </p:txBody>
      </p:sp>
      <p:sp>
        <p:nvSpPr>
          <p:cNvPr id="8"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9"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A62B66B6-4BD4-4862-A00D-FEEBDDD9DDF1}" type="datetime1">
              <a:rPr lang="zh-CN" altLang="en-US" smtClean="0"/>
            </a:fld>
            <a:endParaRPr lang="zh-CN" altLang="en-US"/>
          </a:p>
        </p:txBody>
      </p:sp>
      <p:sp>
        <p:nvSpPr>
          <p:cNvPr id="9"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8415EB11-29DB-4DD6-A3E3-CDE5F99FCB84}" type="datetime1">
              <a:rPr lang="zh-CN" altLang="en-US" smtClean="0"/>
            </a:fld>
            <a:endParaRPr lang="zh-CN" altLang="en-US"/>
          </a:p>
        </p:txBody>
      </p:sp>
      <p:sp>
        <p:nvSpPr>
          <p:cNvPr id="11"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2"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6"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30A91B85-BFF9-4EBE-B1C4-D8A49974F1E5}" type="datetime1">
              <a:rPr lang="zh-CN" altLang="en-US" smtClean="0"/>
            </a:fld>
            <a:endParaRPr lang="zh-CN" altLang="en-US"/>
          </a:p>
        </p:txBody>
      </p:sp>
      <p:sp>
        <p:nvSpPr>
          <p:cNvPr id="7"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8"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85CECA37-21E6-490C-96DB-0447B85D7485}" type="datetime1">
              <a:rPr lang="zh-CN" altLang="en-US" smtClean="0"/>
            </a:fld>
            <a:endParaRPr lang="zh-CN" altLang="en-US"/>
          </a:p>
        </p:txBody>
      </p:sp>
      <p:sp>
        <p:nvSpPr>
          <p:cNvPr id="6"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70464D8D-F614-400F-AF6A-F01E5B43D011}" type="datetime1">
              <a:rPr lang="zh-CN" altLang="en-US" smtClean="0"/>
            </a:fld>
            <a:endParaRPr lang="zh-CN" altLang="en-US"/>
          </a:p>
        </p:txBody>
      </p:sp>
      <p:sp>
        <p:nvSpPr>
          <p:cNvPr id="9"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a:xfrm>
            <a:off x="3023659"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2FC92791-4474-4E66-A9E1-CE47D40AEC34}" type="datetime1">
              <a:rPr lang="zh-CN" altLang="en-US" smtClean="0"/>
            </a:fld>
            <a:endParaRPr lang="zh-CN" altLang="en-US"/>
          </a:p>
        </p:txBody>
      </p:sp>
      <p:sp>
        <p:nvSpPr>
          <p:cNvPr id="9" name="页脚占位符 4"/>
          <p:cNvSpPr>
            <a:spLocks noGrp="1"/>
          </p:cNvSpPr>
          <p:nvPr>
            <p:ph type="ftr" sz="quarter" idx="11"/>
          </p:nvPr>
        </p:nvSpPr>
        <p:spPr>
          <a:xfrm>
            <a:off x="5999990" y="6356351"/>
            <a:ext cx="2612661"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5"/>
          <p:cNvSpPr>
            <a:spLocks noGrp="1"/>
          </p:cNvSpPr>
          <p:nvPr>
            <p:ph type="sldNum" sz="quarter" idx="12"/>
          </p:nvPr>
        </p:nvSpPr>
        <p:spPr>
          <a:xfrm>
            <a:off x="8737600" y="6356351"/>
            <a:ext cx="2844800" cy="365125"/>
          </a:xfrm>
        </p:spPr>
        <p:txBody>
          <a:bodyPr/>
          <a:lstStyle>
            <a:lvl1pPr>
              <a:defRPr>
                <a:solidFill>
                  <a:schemeClr val="accent4">
                    <a:lumMod val="60000"/>
                    <a:lumOff val="40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85BB9-EA06-4C05-8FE8-3F682B4FD3BD}" type="datetime1">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9B0353"/>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lIns="91440" tIns="45720" rIns="91440" bIns="45720" anchor="ctr"/>
          <a:p>
            <a:pPr lvl="0"/>
            <a:r>
              <a:rPr lang="zh-CN" altLang="en-US"/>
              <a:t>单击此处编辑母版标题样式</a:t>
            </a:r>
            <a:endParaRPr lang="en-US" altLang="en-US"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lIns="91440" tIns="45720" rIns="91440" bIns="45720" anchor="t"/>
          <a:p>
            <a:pPr lvl="0" indent="-22860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E209CE7-C191-49CB-93DE-563C8614E8C5}" type="datetimeFigureOut">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pPr fontAlgn="base"/>
            <a:fld id="{B31067DD-7756-4DF3-904A-8F40BA684AA6}" type="slidenum">
              <a:rPr lang="zh-CN" altLang="en-US"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SzPct val="5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SzPct val="5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3.GIF"/><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1218982"/>
            <a:ext cx="10972800" cy="1143000"/>
          </a:xfrm>
        </p:spPr>
        <p:txBody>
          <a:bodyPr>
            <a:normAutofit fontScale="90000"/>
          </a:bodyPr>
          <a:lstStyle/>
          <a:p>
            <a:pPr algn="ctr">
              <a:lnSpc>
                <a:spcPct val="150000"/>
              </a:lnSpc>
            </a:pPr>
            <a:r>
              <a:rPr lang="en-US" altLang="zh-CN" sz="5400">
                <a:gradFill>
                  <a:gsLst>
                    <a:gs pos="3000">
                      <a:srgbClr val="993366"/>
                    </a:gs>
                    <a:gs pos="100000">
                      <a:srgbClr val="0E2557"/>
                    </a:gs>
                  </a:gsLst>
                  <a:path path="rect">
                    <a:fillToRect t="100000" r="100000"/>
                  </a:path>
                  <a:tileRect l="-100000" b="-100000"/>
                </a:gradFill>
                <a:effectLst/>
                <a:latin typeface="Times New Roman" panose="02020603050405020304" pitchFamily="18" charset="0"/>
                <a:ea typeface="宋体" panose="02010600030101010101" pitchFamily="2" charset="-122"/>
                <a:cs typeface="Times New Roman" panose="02020603050405020304" pitchFamily="18" charset="0"/>
                <a:sym typeface="+mn-lt"/>
              </a:rPr>
              <a:t>Chapter 18	Arbitration</a:t>
            </a:r>
            <a:endParaRPr lang="en-US" altLang="zh-CN" sz="5400">
              <a:gradFill>
                <a:gsLst>
                  <a:gs pos="3000">
                    <a:srgbClr val="993366"/>
                  </a:gs>
                  <a:gs pos="100000">
                    <a:srgbClr val="0E2557"/>
                  </a:gs>
                </a:gsLst>
                <a:path path="rect">
                  <a:fillToRect t="100000" r="100000"/>
                </a:path>
                <a:tileRect l="-100000" b="-100000"/>
              </a:gradFill>
              <a:effectLst/>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media.licdn.com/mpr/mpr/shrink_200_200/AAEAAQAAAAAAAAksAAAAJGViMGY3NTk3LTdiYjgtNDUyZS04NTEwLTk0MjBmNzdmOGE2OA.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80376" y="116632"/>
            <a:ext cx="1490303" cy="149030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55688" y="601524"/>
            <a:ext cx="9360792" cy="523220"/>
          </a:xfrm>
          <a:prstGeom prst="rect">
            <a:avLst/>
          </a:prstGeom>
        </p:spPr>
        <p:txBody>
          <a:bodyPr wrap="square">
            <a:spAutoFit/>
          </a:bodyPr>
          <a:lstStyle/>
          <a:p>
            <a:pPr eaLnBrk="0" hangingPunct="0"/>
            <a:r>
              <a:rPr lang="en-US" altLang="zh-CN" sz="2800" b="1" dirty="0"/>
              <a:t>Arbitral Proceedings of CIETAC</a:t>
            </a:r>
            <a:endParaRPr lang="en-US" altLang="zh-CN" sz="2800" dirty="0"/>
          </a:p>
        </p:txBody>
      </p:sp>
      <p:sp>
        <p:nvSpPr>
          <p:cNvPr id="4" name="矩形 3"/>
          <p:cNvSpPr/>
          <p:nvPr/>
        </p:nvSpPr>
        <p:spPr>
          <a:xfrm>
            <a:off x="1055935" y="1620083"/>
            <a:ext cx="10080625" cy="4401205"/>
          </a:xfrm>
          <a:prstGeom prst="rect">
            <a:avLst/>
          </a:prstGeom>
        </p:spPr>
        <p:txBody>
          <a:bodyPr wrap="square">
            <a:spAutoFit/>
          </a:bodyPr>
          <a:lstStyle/>
          <a:p>
            <a:pPr marL="514350" indent="-514350">
              <a:buFont typeface="+mj-lt"/>
              <a:buAutoNum type="arabicPeriod"/>
            </a:pPr>
            <a:r>
              <a:rPr lang="en-US" altLang="zh-CN" sz="2800" dirty="0"/>
              <a:t>Application for arbitration, defense and counter-claim</a:t>
            </a:r>
            <a:endParaRPr lang="en-US" altLang="zh-CN" sz="2800" dirty="0"/>
          </a:p>
          <a:p>
            <a:pPr marL="514350" indent="-514350">
              <a:buFont typeface="+mj-lt"/>
              <a:buAutoNum type="arabicPeriod"/>
            </a:pPr>
            <a:endParaRPr lang="en-US" altLang="zh-CN" sz="2800" dirty="0"/>
          </a:p>
          <a:p>
            <a:pPr marL="514350" indent="-514350">
              <a:buFont typeface="+mj-lt"/>
              <a:buAutoNum type="arabicPeriod"/>
            </a:pPr>
            <a:r>
              <a:rPr lang="en-US" altLang="zh-CN" sz="2800" dirty="0"/>
              <a:t>The composition of the arbitration tribunal</a:t>
            </a:r>
            <a:endParaRPr lang="en-US" altLang="zh-CN" sz="2800" dirty="0"/>
          </a:p>
          <a:p>
            <a:pPr marL="514350" indent="-514350">
              <a:buFont typeface="+mj-lt"/>
              <a:buAutoNum type="arabicPeriod"/>
            </a:pPr>
            <a:endParaRPr lang="en-US" altLang="zh-CN" sz="2800" dirty="0"/>
          </a:p>
          <a:p>
            <a:pPr marL="514350" indent="-514350">
              <a:buFont typeface="+mj-lt"/>
              <a:buAutoNum type="arabicPeriod"/>
            </a:pPr>
            <a:r>
              <a:rPr lang="en-US" altLang="zh-CN" sz="2800" dirty="0"/>
              <a:t>Hearing</a:t>
            </a:r>
            <a:endParaRPr lang="en-US" altLang="zh-CN" sz="2800" dirty="0"/>
          </a:p>
          <a:p>
            <a:pPr marL="514350" indent="-514350">
              <a:buFont typeface="+mj-lt"/>
              <a:buAutoNum type="arabicPeriod"/>
            </a:pPr>
            <a:endParaRPr lang="en-US" altLang="zh-CN" sz="2800" dirty="0"/>
          </a:p>
          <a:p>
            <a:pPr marL="514350" indent="-514350">
              <a:buFont typeface="+mj-lt"/>
              <a:buAutoNum type="arabicPeriod"/>
            </a:pPr>
            <a:r>
              <a:rPr lang="en-US" altLang="zh-CN" sz="2800" dirty="0"/>
              <a:t>Arbitral award</a:t>
            </a:r>
            <a:endParaRPr lang="en-US" altLang="zh-CN" sz="2800" dirty="0"/>
          </a:p>
          <a:p>
            <a:pPr marL="514350" indent="-514350">
              <a:buFont typeface="+mj-lt"/>
              <a:buAutoNum type="arabicPeriod"/>
            </a:pPr>
            <a:endParaRPr lang="en-US" altLang="zh-CN" sz="2800" dirty="0"/>
          </a:p>
          <a:p>
            <a:pPr marL="514350" indent="-514350">
              <a:buFont typeface="+mj-lt"/>
              <a:buAutoNum type="arabicPeriod"/>
            </a:pPr>
            <a:r>
              <a:rPr lang="en-US" altLang="zh-CN" sz="2800" dirty="0"/>
              <a:t>The enforcement of arbitral award</a:t>
            </a:r>
            <a:endParaRPr lang="en-US" altLang="zh-CN" sz="2800" dirty="0"/>
          </a:p>
          <a:p>
            <a:pPr marL="457200" indent="-457200">
              <a:buFont typeface="Arial" panose="020B0604020202020204" pitchFamily="34" charset="0"/>
              <a:buChar char="•"/>
            </a:pPr>
            <a:endParaRPr lang="zh-CN" altLang="en-US" sz="2800"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27772" y="582374"/>
            <a:ext cx="6336456" cy="584775"/>
          </a:xfrm>
          <a:prstGeom prst="rect">
            <a:avLst/>
          </a:prstGeom>
        </p:spPr>
        <p:txBody>
          <a:bodyPr wrap="square">
            <a:spAutoFit/>
          </a:bodyPr>
          <a:lstStyle/>
          <a:p>
            <a:pPr eaLnBrk="0" hangingPunct="0"/>
            <a:r>
              <a:rPr lang="en-US" altLang="zh-CN" sz="3200" b="1" dirty="0">
                <a:solidFill>
                  <a:srgbClr val="9B0353"/>
                </a:solidFill>
                <a:latin typeface="微软雅黑" panose="020B0503020204020204" pitchFamily="34" charset="-122"/>
                <a:ea typeface="微软雅黑" panose="020B0503020204020204" pitchFamily="34" charset="-122"/>
                <a:cs typeface="+mj-cs"/>
              </a:rPr>
              <a:t>18.3   Execute Arbitral Award</a:t>
            </a:r>
            <a:endParaRPr lang="en-US" altLang="zh-CN" sz="3200" b="1" dirty="0">
              <a:solidFill>
                <a:srgbClr val="9B0353"/>
              </a:solidFill>
              <a:latin typeface="微软雅黑" panose="020B0503020204020204" pitchFamily="34" charset="-122"/>
              <a:ea typeface="微软雅黑" panose="020B0503020204020204" pitchFamily="34" charset="-122"/>
              <a:cs typeface="+mj-cs"/>
            </a:endParaRPr>
          </a:p>
        </p:txBody>
      </p:sp>
      <p:sp>
        <p:nvSpPr>
          <p:cNvPr id="2" name="文本框 1"/>
          <p:cNvSpPr txBox="1"/>
          <p:nvPr/>
        </p:nvSpPr>
        <p:spPr>
          <a:xfrm>
            <a:off x="1199456" y="1268760"/>
            <a:ext cx="9001000" cy="4401205"/>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t>Final and binding</a:t>
            </a:r>
            <a:endParaRPr lang="en-US" altLang="zh-CN" sz="2800" dirty="0"/>
          </a:p>
          <a:p>
            <a:pPr marL="342900" indent="-342900">
              <a:buFont typeface="Arial" panose="020B0604020202020204" pitchFamily="34" charset="0"/>
              <a:buChar char="•"/>
            </a:pPr>
            <a:endParaRPr lang="en-US" altLang="zh-CN" sz="2800" dirty="0"/>
          </a:p>
          <a:p>
            <a:pPr marL="342900" indent="-342900">
              <a:buFont typeface="Arial" panose="020B0604020202020204" pitchFamily="34" charset="0"/>
              <a:buChar char="•"/>
            </a:pPr>
            <a:r>
              <a:rPr lang="en-US" altLang="zh-CN" sz="2800" dirty="0"/>
              <a:t>May not be challenged in the court of law</a:t>
            </a:r>
            <a:endParaRPr lang="en-US" altLang="zh-CN" sz="2800" dirty="0"/>
          </a:p>
          <a:p>
            <a:pPr marL="342900" indent="-342900">
              <a:buFont typeface="Arial" panose="020B0604020202020204" pitchFamily="34" charset="0"/>
              <a:buChar char="•"/>
            </a:pPr>
            <a:endParaRPr lang="en-US" altLang="zh-CN" sz="2800" dirty="0"/>
          </a:p>
          <a:p>
            <a:pPr marL="342900" indent="-342900">
              <a:buFont typeface="Arial" panose="020B0604020202020204" pitchFamily="34" charset="0"/>
              <a:buChar char="•"/>
            </a:pPr>
            <a:r>
              <a:rPr lang="en-US" altLang="zh-CN" sz="2800" dirty="0"/>
              <a:t>Cannot make a request to any other organization for revising the arbitral award</a:t>
            </a:r>
            <a:endParaRPr lang="en-US" altLang="zh-CN" sz="2800" dirty="0"/>
          </a:p>
          <a:p>
            <a:pPr marL="342900" indent="-342900">
              <a:buFont typeface="Arial" panose="020B0604020202020204" pitchFamily="34" charset="0"/>
              <a:buChar char="•"/>
            </a:pPr>
            <a:endParaRPr lang="en-US" altLang="zh-CN" sz="2800" dirty="0"/>
          </a:p>
          <a:p>
            <a:pPr marL="342900" indent="-342900">
              <a:buFont typeface="Arial" panose="020B0604020202020204" pitchFamily="34" charset="0"/>
              <a:buChar char="•"/>
            </a:pPr>
            <a:r>
              <a:rPr lang="en-US" altLang="zh-CN" sz="2800" dirty="0"/>
              <a:t>The parties must execute the award immediately or within specified time limit</a:t>
            </a:r>
            <a:endParaRPr lang="en-US" altLang="zh-CN" sz="2800" dirty="0"/>
          </a:p>
          <a:p>
            <a:endParaRPr lang="en-US" altLang="zh-CN"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2050" name="Picture 2" descr="https://openclipart.org/image/2400px/svg_to_png/6072/shokunin-businessman.png"/>
          <p:cNvPicPr>
            <a:picLocks noChangeAspect="1" noChangeArrowheads="1"/>
          </p:cNvPicPr>
          <p:nvPr/>
        </p:nvPicPr>
        <p:blipFill>
          <a:blip r:embed="rId1" cstate="print">
            <a:duotone>
              <a:schemeClr val="accent1">
                <a:shade val="45000"/>
                <a:satMod val="135000"/>
              </a:schemeClr>
              <a:prstClr val="white"/>
            </a:duotone>
            <a:extLst>
              <a:ext uri="{BEBA8EAE-BF5A-486C-A8C5-ECC9F3942E4B}">
                <a14:imgProps xmlns:a14="http://schemas.microsoft.com/office/drawing/2010/main">
                  <a14:imgLayer r:embed="rId2">
                    <a14:imgEffect>
                      <a14:colorTemperature colorTemp="5900"/>
                    </a14:imgEffect>
                    <a14:imgEffect>
                      <a14:saturation sat="53000"/>
                    </a14:imgEffect>
                  </a14:imgLayer>
                </a14:imgProps>
              </a:ext>
              <a:ext uri="{28A0092B-C50C-407E-A947-70E740481C1C}">
                <a14:useLocalDpi xmlns:a14="http://schemas.microsoft.com/office/drawing/2010/main" val="0"/>
              </a:ext>
            </a:extLst>
          </a:blip>
          <a:srcRect/>
          <a:stretch>
            <a:fillRect/>
          </a:stretch>
        </p:blipFill>
        <p:spPr bwMode="auto">
          <a:xfrm>
            <a:off x="9768408" y="582374"/>
            <a:ext cx="1933434" cy="3899362"/>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星形: 十二角 3"/>
          <p:cNvSpPr/>
          <p:nvPr/>
        </p:nvSpPr>
        <p:spPr>
          <a:xfrm>
            <a:off x="3215680" y="2732327"/>
            <a:ext cx="3888432" cy="1970571"/>
          </a:xfrm>
          <a:prstGeom prst="star12">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altLang="zh-CN" sz="2800" b="1" dirty="0"/>
              <a:t>157</a:t>
            </a:r>
            <a:r>
              <a:rPr lang="en-GB" altLang="zh-CN" sz="2400" dirty="0"/>
              <a:t> State Parties, </a:t>
            </a:r>
            <a:r>
              <a:rPr lang="en-US" altLang="zh-CN" sz="2400" dirty="0"/>
              <a:t>as of March 2017</a:t>
            </a:r>
            <a:endParaRPr lang="zh-CN" altLang="en-US" sz="2400" dirty="0"/>
          </a:p>
        </p:txBody>
      </p:sp>
      <p:sp>
        <p:nvSpPr>
          <p:cNvPr id="2" name="文本框 1"/>
          <p:cNvSpPr txBox="1"/>
          <p:nvPr/>
        </p:nvSpPr>
        <p:spPr>
          <a:xfrm>
            <a:off x="1199456" y="894199"/>
            <a:ext cx="10382944" cy="1815882"/>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t>Enforce an arbitral award before a court of law</a:t>
            </a:r>
            <a:endParaRPr lang="en-US" altLang="zh-CN" sz="2800" dirty="0"/>
          </a:p>
          <a:p>
            <a:endParaRPr lang="en-US" altLang="zh-CN" sz="2800" dirty="0"/>
          </a:p>
          <a:p>
            <a:pPr marL="342900" indent="-342900" algn="just">
              <a:buFont typeface="Arial" panose="020B0604020202020204" pitchFamily="34" charset="0"/>
              <a:buChar char="•"/>
            </a:pPr>
            <a:r>
              <a:rPr lang="en-GB" altLang="zh-CN" sz="2800" dirty="0"/>
              <a:t>The New York Convention: </a:t>
            </a:r>
            <a:r>
              <a:rPr lang="en-US" altLang="zh-CN" sz="2800" dirty="0"/>
              <a:t>recognition and enforcement of foreign arbitral awards </a:t>
            </a:r>
            <a:endParaRPr lang="en-GB" altLang="zh-CN" sz="2800"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96030" y="4581128"/>
            <a:ext cx="2120450" cy="1413280"/>
          </a:xfrm>
          <a:prstGeom prst="rect">
            <a:avLst/>
          </a:prstGeom>
        </p:spPr>
      </p:pic>
      <p:sp>
        <p:nvSpPr>
          <p:cNvPr id="9" name="箭头: 左 8"/>
          <p:cNvSpPr/>
          <p:nvPr/>
        </p:nvSpPr>
        <p:spPr>
          <a:xfrm>
            <a:off x="6577079" y="5013176"/>
            <a:ext cx="1391129" cy="504056"/>
          </a:xfrm>
          <a:prstGeom prst="leftArrow">
            <a:avLst/>
          </a:prstGeom>
          <a:solidFill>
            <a:srgbClr val="0070C0"/>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3200" dirty="0"/>
          </a:p>
        </p:txBody>
      </p:sp>
      <p:sp>
        <p:nvSpPr>
          <p:cNvPr id="10" name="文本框 9"/>
          <p:cNvSpPr txBox="1"/>
          <p:nvPr/>
        </p:nvSpPr>
        <p:spPr>
          <a:xfrm>
            <a:off x="6910784" y="4581128"/>
            <a:ext cx="1057424" cy="461665"/>
          </a:xfrm>
          <a:prstGeom prst="rect">
            <a:avLst/>
          </a:prstGeom>
          <a:noFill/>
        </p:spPr>
        <p:txBody>
          <a:bodyPr wrap="square" rtlCol="0">
            <a:spAutoFit/>
          </a:bodyPr>
          <a:lstStyle/>
          <a:p>
            <a:r>
              <a:rPr lang="en-US" altLang="zh-CN" sz="2400" b="1" dirty="0"/>
              <a:t>1987</a:t>
            </a:r>
            <a:endParaRPr lang="zh-CN" altLang="en-US" sz="24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11" name="组合 10"/>
          <p:cNvGrpSpPr/>
          <p:nvPr/>
        </p:nvGrpSpPr>
        <p:grpSpPr>
          <a:xfrm>
            <a:off x="1559496" y="3406754"/>
            <a:ext cx="4680520" cy="2587654"/>
            <a:chOff x="1559496" y="3406754"/>
            <a:chExt cx="4680520" cy="2587654"/>
          </a:xfrm>
        </p:grpSpPr>
        <p:sp>
          <p:nvSpPr>
            <p:cNvPr id="5" name="矩形: 圆角 4"/>
            <p:cNvSpPr/>
            <p:nvPr/>
          </p:nvSpPr>
          <p:spPr>
            <a:xfrm>
              <a:off x="1559496" y="4581128"/>
              <a:ext cx="4680520" cy="141328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dirty="0"/>
                <a:t> the 1958 New York Convention on the Recognition and Enforcement of Arbitral Awards</a:t>
              </a:r>
              <a:endParaRPr lang="zh-CN" altLang="en-US" sz="3200"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3406754"/>
              <a:ext cx="1728192" cy="115212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003868" y="1981200"/>
            <a:ext cx="6184265" cy="1445260"/>
          </a:xfrm>
          <a:prstGeom prst="rect">
            <a:avLst/>
          </a:prstGeom>
          <a:noFill/>
          <a:ln>
            <a:noFill/>
          </a:ln>
        </p:spPr>
        <p:txBody>
          <a:bodyPr wrap="none" rtlCol="0" anchor="t">
            <a:spAutoFit/>
          </a:bodyPr>
          <a:p>
            <a:pPr algn="ctr" fontAlgn="base"/>
            <a:r>
              <a:rPr lang="en-US" altLang="zh-CN" sz="8800" b="1" strike="noStrike" noProof="1">
                <a:solidFill>
                  <a:srgbClr val="8A0554"/>
                </a:solidFill>
                <a:effectLst>
                  <a:reflection blurRad="6350" stA="53000" endA="300" endPos="35500" dir="5400000" sy="-90000" algn="bl" rotWithShape="0"/>
                </a:effectLst>
                <a:latin typeface="Segoe Print" panose="02000600000000000000" charset="0"/>
                <a:ea typeface="宋体" panose="02010600030101010101" pitchFamily="2" charset="-122"/>
                <a:cs typeface="+mn-cs"/>
              </a:rPr>
              <a:t>Thank You</a:t>
            </a:r>
            <a:endParaRPr lang="en-US" altLang="zh-CN" sz="8800" b="1" strike="noStrike" noProof="1">
              <a:solidFill>
                <a:srgbClr val="8A0554"/>
              </a:solidFill>
              <a:effectLst>
                <a:reflection blurRad="6350" stA="53000" endA="300" endPos="35500" dir="5400000" sy="-90000" algn="bl" rotWithShape="0"/>
              </a:effectLst>
              <a:latin typeface="Segoe Print" panose="02000600000000000000" charset="0"/>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862962" y="2112955"/>
            <a:ext cx="6489622" cy="250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50000"/>
              </a:lnSpc>
              <a:buNone/>
            </a:pPr>
            <a:r>
              <a:rPr lang="en-GB" altLang="zh-CN" sz="2800" b="1" dirty="0">
                <a:latin typeface="+mn-lt"/>
                <a:ea typeface="+mn-ea"/>
                <a:cs typeface="+mn-ea"/>
                <a:sym typeface="+mn-lt"/>
              </a:rPr>
              <a:t>18.1   Dispute Resolution Processes</a:t>
            </a:r>
            <a:endParaRPr lang="en-GB" altLang="zh-CN" sz="2800" b="1" dirty="0">
              <a:latin typeface="+mn-lt"/>
              <a:ea typeface="+mn-ea"/>
              <a:cs typeface="+mn-ea"/>
              <a:sym typeface="+mn-lt"/>
            </a:endParaRPr>
          </a:p>
          <a:p>
            <a:pPr marL="0" indent="0">
              <a:lnSpc>
                <a:spcPct val="150000"/>
              </a:lnSpc>
              <a:buNone/>
            </a:pPr>
            <a:endParaRPr lang="en-GB" altLang="zh-CN" sz="1200" b="1" dirty="0">
              <a:latin typeface="+mn-lt"/>
              <a:ea typeface="+mn-ea"/>
              <a:cs typeface="+mn-ea"/>
              <a:sym typeface="+mn-lt"/>
            </a:endParaRPr>
          </a:p>
          <a:p>
            <a:pPr marL="0" indent="0">
              <a:lnSpc>
                <a:spcPct val="150000"/>
              </a:lnSpc>
              <a:buNone/>
            </a:pPr>
            <a:r>
              <a:rPr lang="en-GB" altLang="zh-CN" sz="2800" b="1" dirty="0">
                <a:latin typeface="+mn-lt"/>
                <a:ea typeface="+mn-ea"/>
                <a:cs typeface="+mn-ea"/>
                <a:sym typeface="+mn-lt"/>
              </a:rPr>
              <a:t>18.2   Arbitration Agreement</a:t>
            </a:r>
            <a:r>
              <a:rPr lang="en-US" altLang="zh-CN" sz="2800" b="1" dirty="0">
                <a:latin typeface="+mn-lt"/>
                <a:ea typeface="+mn-ea"/>
                <a:cs typeface="+mn-ea"/>
                <a:sym typeface="+mn-lt"/>
              </a:rPr>
              <a:t> </a:t>
            </a:r>
            <a:endParaRPr lang="en-US" altLang="zh-CN" sz="2800" b="1" dirty="0">
              <a:latin typeface="+mn-lt"/>
              <a:ea typeface="+mn-ea"/>
              <a:cs typeface="+mn-ea"/>
              <a:sym typeface="+mn-lt"/>
            </a:endParaRPr>
          </a:p>
          <a:p>
            <a:pPr marL="0" indent="0">
              <a:lnSpc>
                <a:spcPct val="150000"/>
              </a:lnSpc>
              <a:buNone/>
            </a:pPr>
            <a:endParaRPr lang="en-US" altLang="zh-CN" sz="1200" b="1" dirty="0">
              <a:latin typeface="+mn-lt"/>
              <a:ea typeface="+mn-ea"/>
              <a:cs typeface="+mn-ea"/>
              <a:sym typeface="+mn-lt"/>
            </a:endParaRPr>
          </a:p>
          <a:p>
            <a:pPr marL="0" indent="0">
              <a:lnSpc>
                <a:spcPct val="150000"/>
              </a:lnSpc>
              <a:buNone/>
            </a:pPr>
            <a:r>
              <a:rPr lang="en-US" altLang="zh-CN" sz="2800" b="1" dirty="0">
                <a:latin typeface="+mn-lt"/>
                <a:ea typeface="+mn-ea"/>
                <a:cs typeface="+mn-ea"/>
                <a:sym typeface="+mn-lt"/>
              </a:rPr>
              <a:t>18.3   Execute Arbitral Award</a:t>
            </a:r>
            <a:endParaRPr lang="en-US" altLang="zh-CN" sz="2800" b="1" dirty="0">
              <a:latin typeface="+mn-lt"/>
              <a:ea typeface="+mn-ea"/>
              <a:cs typeface="+mn-ea"/>
              <a:sym typeface="+mn-lt"/>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文本框 6"/>
          <p:cNvSpPr txBox="1"/>
          <p:nvPr/>
        </p:nvSpPr>
        <p:spPr>
          <a:xfrm>
            <a:off x="983432" y="3073315"/>
            <a:ext cx="3240360" cy="584775"/>
          </a:xfrm>
          <a:prstGeom prst="rect">
            <a:avLst/>
          </a:prstGeom>
          <a:noFill/>
        </p:spPr>
        <p:txBody>
          <a:bodyPr wrap="square" rtlCol="0">
            <a:spAutoFit/>
          </a:bodyPr>
          <a:lstStyle/>
          <a:p>
            <a:r>
              <a:rPr lang="en-US" altLang="zh-CN" sz="3200" b="1" dirty="0">
                <a:solidFill>
                  <a:srgbClr val="9B0353"/>
                </a:solidFill>
              </a:rPr>
              <a:t>Contents</a:t>
            </a:r>
            <a:endParaRPr lang="zh-CN" altLang="en-US" sz="3200" b="1" dirty="0">
              <a:solidFill>
                <a:srgbClr val="9B0353"/>
              </a:solidFill>
            </a:endParaRPr>
          </a:p>
        </p:txBody>
      </p:sp>
      <p:cxnSp>
        <p:nvCxnSpPr>
          <p:cNvPr id="9" name="直接连接符 8"/>
          <p:cNvCxnSpPr/>
          <p:nvPr/>
        </p:nvCxnSpPr>
        <p:spPr>
          <a:xfrm>
            <a:off x="3575720" y="2311559"/>
            <a:ext cx="0" cy="2269569"/>
          </a:xfrm>
          <a:prstGeom prst="line">
            <a:avLst/>
          </a:prstGeom>
          <a:ln w="57150">
            <a:solidFill>
              <a:srgbClr val="9B035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260648"/>
            <a:ext cx="9144000" cy="1143000"/>
          </a:xfrm>
        </p:spPr>
        <p:txBody>
          <a:bodyPr>
            <a:normAutofit/>
          </a:bodyPr>
          <a:lstStyle/>
          <a:p>
            <a:r>
              <a:rPr lang="en-US" altLang="zh-CN" sz="3200" dirty="0">
                <a:latin typeface="+mn-lt"/>
                <a:cs typeface="+mn-ea"/>
                <a:sym typeface="+mn-lt"/>
              </a:rPr>
              <a:t>18.1   </a:t>
            </a:r>
            <a:r>
              <a:rPr lang="en-US" altLang="zh-CN" sz="3200" dirty="0"/>
              <a:t>Dispute Resolution Processes</a:t>
            </a:r>
            <a:endParaRPr lang="zh-CN" altLang="en-US" sz="3200" dirty="0">
              <a:latin typeface="+mn-lt"/>
            </a:endParaRPr>
          </a:p>
        </p:txBody>
      </p:sp>
      <p:sp>
        <p:nvSpPr>
          <p:cNvPr id="6" name="文本框 5"/>
          <p:cNvSpPr txBox="1"/>
          <p:nvPr/>
        </p:nvSpPr>
        <p:spPr>
          <a:xfrm>
            <a:off x="1055687" y="1124744"/>
            <a:ext cx="10080625" cy="4739759"/>
          </a:xfrm>
          <a:prstGeom prst="rect">
            <a:avLst/>
          </a:prstGeom>
          <a:noFill/>
        </p:spPr>
        <p:txBody>
          <a:bodyPr wrap="square" rtlCol="0">
            <a:spAutoFit/>
          </a:bodyPr>
          <a:lstStyle/>
          <a:p>
            <a:pPr>
              <a:lnSpc>
                <a:spcPct val="150000"/>
              </a:lnSpc>
            </a:pPr>
            <a:r>
              <a:rPr lang="en-US" altLang="zh-CN" sz="2800" dirty="0"/>
              <a:t>   1. Negotiation </a:t>
            </a:r>
            <a:r>
              <a:rPr lang="zh-CN" altLang="en-US" sz="2800" dirty="0"/>
              <a:t>友好协商</a:t>
            </a:r>
            <a:endParaRPr lang="en-US" altLang="zh-CN" sz="2800" dirty="0"/>
          </a:p>
          <a:p>
            <a:r>
              <a:rPr lang="en-US" altLang="zh-CN" sz="2800" dirty="0"/>
              <a:t>        </a:t>
            </a:r>
            <a:r>
              <a:rPr lang="en-US" altLang="zh-CN" sz="2800" i="1" dirty="0">
                <a:solidFill>
                  <a:srgbClr val="0070C0"/>
                </a:solidFill>
              </a:rPr>
              <a:t>Informal and amicable, no third party involved</a:t>
            </a:r>
            <a:endParaRPr lang="en-US" altLang="zh-CN" sz="2800" i="1" dirty="0">
              <a:solidFill>
                <a:srgbClr val="0070C0"/>
              </a:solidFill>
            </a:endParaRPr>
          </a:p>
          <a:p>
            <a:endParaRPr lang="en-US" altLang="zh-CN" sz="1200" i="1" dirty="0">
              <a:solidFill>
                <a:srgbClr val="0070C0"/>
              </a:solidFill>
            </a:endParaRPr>
          </a:p>
          <a:p>
            <a:r>
              <a:rPr lang="en-US" altLang="zh-CN" sz="2800" dirty="0"/>
              <a:t>    2. Conciliation </a:t>
            </a:r>
            <a:r>
              <a:rPr lang="zh-CN" altLang="en-US" sz="2800" dirty="0"/>
              <a:t>调解</a:t>
            </a:r>
            <a:endParaRPr lang="en-US" altLang="zh-CN" sz="2800" dirty="0"/>
          </a:p>
          <a:p>
            <a:r>
              <a:rPr lang="en-US" altLang="zh-CN" sz="2800" dirty="0">
                <a:solidFill>
                  <a:srgbClr val="0070C0"/>
                </a:solidFill>
              </a:rPr>
              <a:t>        </a:t>
            </a:r>
            <a:r>
              <a:rPr lang="en-US" altLang="zh-CN" sz="2800" i="1" dirty="0">
                <a:solidFill>
                  <a:srgbClr val="0070C0"/>
                </a:solidFill>
              </a:rPr>
              <a:t>Neutral third party (conciliator), no binding decision </a:t>
            </a:r>
            <a:endParaRPr lang="en-US" altLang="zh-CN" sz="2800" i="1" dirty="0">
              <a:solidFill>
                <a:srgbClr val="0070C0"/>
              </a:solidFill>
            </a:endParaRPr>
          </a:p>
          <a:p>
            <a:endParaRPr lang="en-US" altLang="zh-CN" sz="1200" i="1" dirty="0">
              <a:solidFill>
                <a:srgbClr val="0070C0"/>
              </a:solidFill>
            </a:endParaRPr>
          </a:p>
          <a:p>
            <a:r>
              <a:rPr lang="en-US" altLang="zh-CN" sz="2800" dirty="0"/>
              <a:t>    3. Arbitration </a:t>
            </a:r>
            <a:r>
              <a:rPr lang="zh-CN" altLang="en-US" sz="2800" dirty="0"/>
              <a:t>仲裁</a:t>
            </a:r>
            <a:endParaRPr lang="en-US" altLang="zh-CN" sz="2800" dirty="0"/>
          </a:p>
          <a:p>
            <a:r>
              <a:rPr lang="en-US" altLang="zh-CN" sz="2800" i="1" dirty="0">
                <a:solidFill>
                  <a:srgbClr val="0070C0"/>
                </a:solidFill>
              </a:rPr>
              <a:t>        Neutral third party </a:t>
            </a:r>
            <a:r>
              <a:rPr lang="en-GB" altLang="zh-CN" sz="2800" i="1" dirty="0">
                <a:solidFill>
                  <a:srgbClr val="0070C0"/>
                </a:solidFill>
              </a:rPr>
              <a:t>(arbitrator), binding decision</a:t>
            </a:r>
            <a:r>
              <a:rPr lang="en-US" altLang="zh-CN" sz="2800" i="1" dirty="0">
                <a:solidFill>
                  <a:srgbClr val="0070C0"/>
                </a:solidFill>
              </a:rPr>
              <a:t> </a:t>
            </a:r>
            <a:endParaRPr lang="en-US" altLang="zh-CN" sz="2800" i="1" dirty="0">
              <a:solidFill>
                <a:srgbClr val="0070C0"/>
              </a:solidFill>
            </a:endParaRPr>
          </a:p>
          <a:p>
            <a:endParaRPr lang="en-US" altLang="zh-CN" sz="1200" i="1" dirty="0">
              <a:solidFill>
                <a:srgbClr val="0070C0"/>
              </a:solidFill>
            </a:endParaRPr>
          </a:p>
          <a:p>
            <a:r>
              <a:rPr lang="en-US" altLang="zh-CN" sz="2800" dirty="0"/>
              <a:t>    4. Litigation </a:t>
            </a:r>
            <a:r>
              <a:rPr lang="zh-CN" altLang="en-US" sz="2800" dirty="0"/>
              <a:t>诉讼</a:t>
            </a:r>
            <a:endParaRPr lang="en-US" altLang="zh-CN" sz="2800" dirty="0"/>
          </a:p>
          <a:p>
            <a:r>
              <a:rPr lang="en-US" altLang="zh-CN" sz="2800" dirty="0"/>
              <a:t>        </a:t>
            </a:r>
            <a:r>
              <a:rPr lang="en-US" altLang="zh-CN" sz="2800" i="1" dirty="0">
                <a:solidFill>
                  <a:srgbClr val="0070C0"/>
                </a:solidFill>
              </a:rPr>
              <a:t>Dispute settlement through a court of law, final and legally </a:t>
            </a:r>
            <a:endParaRPr lang="en-US" altLang="zh-CN" sz="2800" i="1" dirty="0">
              <a:solidFill>
                <a:srgbClr val="0070C0"/>
              </a:solidFill>
            </a:endParaRPr>
          </a:p>
          <a:p>
            <a:r>
              <a:rPr lang="en-US" altLang="zh-CN" sz="2800" i="1" dirty="0">
                <a:solidFill>
                  <a:srgbClr val="0070C0"/>
                </a:solidFill>
              </a:rPr>
              <a:t>        binding decision</a:t>
            </a:r>
            <a:endParaRPr lang="en-US" altLang="zh-CN" sz="2800" i="1" dirty="0">
              <a:solidFill>
                <a:srgbClr val="0070C0"/>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55688" y="465909"/>
            <a:ext cx="8147248" cy="658835"/>
          </a:xfrm>
          <a:prstGeom prst="rect">
            <a:avLst/>
          </a:prstGeom>
          <a:noFill/>
        </p:spPr>
        <p:txBody>
          <a:bodyPr wrap="square" rtlCol="0">
            <a:spAutoFit/>
          </a:bodyPr>
          <a:lstStyle/>
          <a:p>
            <a:pPr>
              <a:lnSpc>
                <a:spcPct val="150000"/>
              </a:lnSpc>
            </a:pPr>
            <a:r>
              <a:rPr lang="en-US" altLang="zh-CN" sz="2800" b="1" dirty="0"/>
              <a:t>Definition of Arbitration</a:t>
            </a:r>
            <a:endParaRPr lang="en-US" altLang="zh-CN" sz="2800" dirty="0"/>
          </a:p>
        </p:txBody>
      </p:sp>
      <p:sp>
        <p:nvSpPr>
          <p:cNvPr id="7" name="文本框 6"/>
          <p:cNvSpPr txBox="1"/>
          <p:nvPr/>
        </p:nvSpPr>
        <p:spPr>
          <a:xfrm>
            <a:off x="1055687" y="1196752"/>
            <a:ext cx="10080625" cy="2246769"/>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800" dirty="0"/>
              <a:t>A technique for the resolution of disputes outside the courts. The parties to a dispute refer it to arbitration by a neutral third party and agree to be bound by the arbitration decision (the "award"). The third party reviews the evidence in the case and imposes a binding decision on both sides.</a:t>
            </a:r>
            <a:endParaRPr lang="en-US" altLang="zh-CN" sz="2800"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86745" y="3645024"/>
            <a:ext cx="6818510" cy="2610848"/>
          </a:xfrm>
          <a:prstGeom prst="rect">
            <a:avLst/>
          </a:prstGeom>
        </p:spPr>
      </p:pic>
      <p:sp>
        <p:nvSpPr>
          <p:cNvPr id="3" name="文本框 2"/>
          <p:cNvSpPr txBox="1"/>
          <p:nvPr/>
        </p:nvSpPr>
        <p:spPr>
          <a:xfrm>
            <a:off x="2686745" y="3645024"/>
            <a:ext cx="6818510" cy="830997"/>
          </a:xfrm>
          <a:prstGeom prst="rect">
            <a:avLst/>
          </a:prstGeom>
          <a:noFill/>
        </p:spPr>
        <p:txBody>
          <a:bodyPr wrap="square" rtlCol="0">
            <a:spAutoFit/>
          </a:bodyPr>
          <a:lstStyle/>
          <a:p>
            <a:pPr algn="ctr" fontAlgn="base"/>
            <a:r>
              <a:rPr lang="en-US" altLang="zh-CN" sz="2400" b="1" dirty="0">
                <a:solidFill>
                  <a:schemeClr val="bg1"/>
                </a:solidFill>
                <a:effectLst>
                  <a:outerShdw blurRad="38100" dist="38100" dir="2700000" algn="tl">
                    <a:srgbClr val="000000">
                      <a:alpha val="43137"/>
                    </a:srgbClr>
                  </a:outerShdw>
                </a:effectLst>
                <a:highlight>
                  <a:srgbClr val="FF6600"/>
                </a:highlight>
              </a:rPr>
              <a:t>THE PERMANENT COURT OF ARBITRATION (PCA), HAGUE, NETHERLANDS</a:t>
            </a:r>
            <a:endParaRPr lang="en-US" altLang="zh-CN" sz="2400" b="1" dirty="0">
              <a:solidFill>
                <a:schemeClr val="bg1"/>
              </a:solidFill>
              <a:effectLst>
                <a:outerShdw blurRad="38100" dist="38100" dir="2700000" algn="tl">
                  <a:srgbClr val="000000">
                    <a:alpha val="43137"/>
                  </a:srgbClr>
                </a:outerShdw>
              </a:effectLst>
              <a:highlight>
                <a:srgbClr val="FF6600"/>
              </a:highlight>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55688" y="465909"/>
            <a:ext cx="8147248" cy="658835"/>
          </a:xfrm>
          <a:prstGeom prst="rect">
            <a:avLst/>
          </a:prstGeom>
          <a:noFill/>
        </p:spPr>
        <p:txBody>
          <a:bodyPr wrap="square" rtlCol="0">
            <a:spAutoFit/>
          </a:bodyPr>
          <a:lstStyle/>
          <a:p>
            <a:pPr>
              <a:lnSpc>
                <a:spcPct val="150000"/>
              </a:lnSpc>
            </a:pPr>
            <a:r>
              <a:rPr lang="en-US" altLang="zh-CN" sz="2800" b="1" dirty="0"/>
              <a:t>Advantages over Litigation</a:t>
            </a:r>
            <a:endParaRPr lang="en-US" altLang="zh-CN" sz="2800" dirty="0"/>
          </a:p>
        </p:txBody>
      </p:sp>
      <p:sp>
        <p:nvSpPr>
          <p:cNvPr id="7" name="文本框 6"/>
          <p:cNvSpPr txBox="1"/>
          <p:nvPr/>
        </p:nvSpPr>
        <p:spPr>
          <a:xfrm>
            <a:off x="1055687" y="1196752"/>
            <a:ext cx="10080625" cy="4893647"/>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t>Speed</a:t>
            </a:r>
            <a:endParaRPr lang="en-US" altLang="zh-CN" sz="2800" dirty="0"/>
          </a:p>
          <a:p>
            <a:r>
              <a:rPr lang="en-US" altLang="zh-CN" sz="2800" dirty="0"/>
              <a:t>    </a:t>
            </a:r>
            <a:r>
              <a:rPr lang="en-US" altLang="zh-CN" sz="2800" i="1" dirty="0">
                <a:solidFill>
                  <a:srgbClr val="0070C0"/>
                </a:solidFill>
              </a:rPr>
              <a:t>Arbitration is faster than litigation in court.</a:t>
            </a:r>
            <a:endParaRPr lang="en-US" altLang="zh-CN" sz="2800" i="1" dirty="0">
              <a:solidFill>
                <a:srgbClr val="0070C0"/>
              </a:solidFill>
            </a:endParaRPr>
          </a:p>
          <a:p>
            <a:endParaRPr lang="en-US" altLang="zh-CN" sz="1200" dirty="0"/>
          </a:p>
          <a:p>
            <a:pPr marL="342900" indent="-342900">
              <a:buFont typeface="Arial" panose="020B0604020202020204" pitchFamily="34" charset="0"/>
              <a:buChar char="•"/>
            </a:pPr>
            <a:r>
              <a:rPr lang="en-US" altLang="zh-CN" sz="2800" dirty="0"/>
              <a:t>Flexibility</a:t>
            </a:r>
            <a:endParaRPr lang="en-US" altLang="zh-CN" sz="2800" dirty="0"/>
          </a:p>
          <a:p>
            <a:r>
              <a:rPr lang="en-US" altLang="zh-CN" sz="2800" dirty="0"/>
              <a:t>    </a:t>
            </a:r>
            <a:r>
              <a:rPr lang="en-US" altLang="zh-CN" sz="2800" i="1" dirty="0">
                <a:solidFill>
                  <a:srgbClr val="0070C0"/>
                </a:solidFill>
              </a:rPr>
              <a:t>Can customize an arbitration procedure to meet both parties’  </a:t>
            </a:r>
            <a:endParaRPr lang="en-US" altLang="zh-CN" sz="2800" i="1" dirty="0">
              <a:solidFill>
                <a:srgbClr val="0070C0"/>
              </a:solidFill>
            </a:endParaRPr>
          </a:p>
          <a:p>
            <a:r>
              <a:rPr lang="en-US" altLang="zh-CN" sz="2800" i="1" dirty="0">
                <a:solidFill>
                  <a:srgbClr val="0070C0"/>
                </a:solidFill>
              </a:rPr>
              <a:t>    needs</a:t>
            </a:r>
            <a:endParaRPr lang="en-US" altLang="zh-CN" sz="2800" i="1" dirty="0">
              <a:solidFill>
                <a:srgbClr val="0070C0"/>
              </a:solidFill>
            </a:endParaRPr>
          </a:p>
          <a:p>
            <a:r>
              <a:rPr lang="en-US" altLang="zh-CN" sz="2800" i="1" dirty="0">
                <a:solidFill>
                  <a:srgbClr val="0070C0"/>
                </a:solidFill>
              </a:rPr>
              <a:t>    Choice of arbitrator</a:t>
            </a:r>
            <a:endParaRPr lang="en-US" altLang="zh-CN" sz="2800" i="1" dirty="0">
              <a:solidFill>
                <a:srgbClr val="0070C0"/>
              </a:solidFill>
            </a:endParaRPr>
          </a:p>
          <a:p>
            <a:pPr marL="342900" indent="-342900">
              <a:buFont typeface="Arial" panose="020B0604020202020204" pitchFamily="34" charset="0"/>
              <a:buChar char="•"/>
            </a:pPr>
            <a:endParaRPr lang="en-US" altLang="zh-CN" sz="1200" dirty="0"/>
          </a:p>
          <a:p>
            <a:pPr marL="342900" indent="-342900">
              <a:buFont typeface="Arial" panose="020B0604020202020204" pitchFamily="34" charset="0"/>
              <a:buChar char="•"/>
            </a:pPr>
            <a:r>
              <a:rPr lang="en-US" altLang="zh-CN" sz="2800" dirty="0"/>
              <a:t>Confidentiality</a:t>
            </a:r>
            <a:endParaRPr lang="en-US" altLang="zh-CN" sz="2800" dirty="0"/>
          </a:p>
          <a:p>
            <a:pPr algn="just"/>
            <a:r>
              <a:rPr lang="en-US" altLang="zh-CN" sz="2800" dirty="0"/>
              <a:t>    </a:t>
            </a:r>
            <a:r>
              <a:rPr lang="en-US" altLang="zh-CN" sz="2800" i="1" dirty="0">
                <a:solidFill>
                  <a:srgbClr val="0070C0"/>
                </a:solidFill>
              </a:rPr>
              <a:t>Arbitration proceedings and decisions are non-public</a:t>
            </a:r>
            <a:endParaRPr lang="en-US" altLang="zh-CN" sz="2800" i="1" dirty="0">
              <a:solidFill>
                <a:srgbClr val="0070C0"/>
              </a:solidFill>
            </a:endParaRPr>
          </a:p>
          <a:p>
            <a:r>
              <a:rPr lang="en-US" altLang="zh-CN" sz="2800" i="1" dirty="0">
                <a:solidFill>
                  <a:srgbClr val="0070C0"/>
                </a:solidFill>
              </a:rPr>
              <a:t>    Litigation in a public courtroom - bad publicity</a:t>
            </a:r>
            <a:endParaRPr lang="en-US" altLang="zh-CN" sz="2800" i="1" dirty="0">
              <a:solidFill>
                <a:srgbClr val="0070C0"/>
              </a:solidFill>
            </a:endParaRPr>
          </a:p>
          <a:p>
            <a:pPr marL="457200" indent="-457200">
              <a:buFont typeface="Arial" panose="020B0604020202020204" pitchFamily="34" charset="0"/>
              <a:buChar char="•"/>
            </a:pPr>
            <a:endParaRPr lang="en-US" altLang="zh-CN" sz="800" i="1" dirty="0">
              <a:solidFill>
                <a:srgbClr val="0070C0"/>
              </a:solidFill>
            </a:endParaRPr>
          </a:p>
          <a:p>
            <a:pPr marL="457200" indent="-457200">
              <a:buFont typeface="Arial" panose="020B0604020202020204" pitchFamily="34" charset="0"/>
              <a:buChar char="•"/>
            </a:pPr>
            <a:r>
              <a:rPr lang="en-US" altLang="zh-CN" sz="2800" dirty="0"/>
              <a:t>Lower Cost</a:t>
            </a:r>
            <a:endParaRPr lang="zh-CN" altLang="en-US" sz="2800" i="1" dirty="0">
              <a:solidFill>
                <a:srgbClr val="0070C0"/>
              </a:soli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99779" y="632551"/>
            <a:ext cx="6192440" cy="584775"/>
          </a:xfrm>
          <a:prstGeom prst="rect">
            <a:avLst/>
          </a:prstGeom>
        </p:spPr>
        <p:txBody>
          <a:bodyPr wrap="square">
            <a:spAutoFit/>
          </a:bodyPr>
          <a:lstStyle/>
          <a:p>
            <a:pPr eaLnBrk="0" hangingPunct="0"/>
            <a:r>
              <a:rPr lang="en-US" altLang="zh-CN" sz="3200" b="1" dirty="0">
                <a:solidFill>
                  <a:srgbClr val="9B0353"/>
                </a:solidFill>
                <a:latin typeface="微软雅黑" panose="020B0503020204020204" pitchFamily="34" charset="-122"/>
                <a:ea typeface="微软雅黑" panose="020B0503020204020204" pitchFamily="34" charset="-122"/>
                <a:cs typeface="+mj-cs"/>
              </a:rPr>
              <a:t>18.2   Arbitration Agreement</a:t>
            </a:r>
            <a:endParaRPr lang="en-US" altLang="zh-CN" sz="3200" b="1" dirty="0">
              <a:solidFill>
                <a:srgbClr val="9B0353"/>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055687" y="1412776"/>
            <a:ext cx="10080625" cy="4339650"/>
          </a:xfrm>
          <a:prstGeom prst="rect">
            <a:avLst/>
          </a:prstGeom>
        </p:spPr>
        <p:txBody>
          <a:bodyPr wrap="square">
            <a:spAutoFit/>
          </a:bodyPr>
          <a:lstStyle/>
          <a:p>
            <a:pPr marL="457200" indent="-457200">
              <a:buFont typeface="Arial" panose="020B0604020202020204" pitchFamily="34" charset="0"/>
              <a:buChar char="•"/>
            </a:pPr>
            <a:r>
              <a:rPr lang="en-US" altLang="zh-CN" sz="2800" dirty="0"/>
              <a:t>Arbitration agreement is a prerequisite to arbitrate a dispute.</a:t>
            </a:r>
            <a:endParaRPr lang="en-US" altLang="zh-CN" sz="2800" dirty="0"/>
          </a:p>
          <a:p>
            <a:r>
              <a:rPr lang="en-US" altLang="zh-CN" sz="1200" dirty="0"/>
              <a:t> </a:t>
            </a:r>
            <a:endParaRPr lang="en-US" altLang="zh-CN" sz="1200" dirty="0"/>
          </a:p>
          <a:p>
            <a:r>
              <a:rPr lang="en-US" altLang="zh-CN" sz="2800" dirty="0"/>
              <a:t>    Forms of Arbitration Agreement</a:t>
            </a:r>
            <a:endParaRPr lang="en-US" altLang="zh-CN" sz="2800" dirty="0"/>
          </a:p>
          <a:p>
            <a:pPr marL="971550" lvl="1" indent="-514350">
              <a:buFont typeface="+mj-lt"/>
              <a:buAutoNum type="arabicPeriod"/>
            </a:pPr>
            <a:r>
              <a:rPr lang="en-US" altLang="zh-CN" sz="2800" dirty="0"/>
              <a:t>Arbitration clause before a dispute arises</a:t>
            </a:r>
            <a:endParaRPr lang="en-US" altLang="zh-CN" sz="2800" dirty="0"/>
          </a:p>
          <a:p>
            <a:pPr marL="971550" lvl="1" indent="-514350">
              <a:buFont typeface="+mj-lt"/>
              <a:buAutoNum type="arabicPeriod"/>
            </a:pPr>
            <a:r>
              <a:rPr lang="en-US" altLang="zh-CN" sz="2800" dirty="0"/>
              <a:t>Submission agreement after a dispute arises</a:t>
            </a:r>
            <a:endParaRPr lang="en-US" altLang="zh-CN" sz="2800" dirty="0"/>
          </a:p>
          <a:p>
            <a:pPr lvl="1"/>
            <a:r>
              <a:rPr lang="en-US" altLang="zh-CN" sz="2800" i="1" dirty="0">
                <a:solidFill>
                  <a:srgbClr val="0070C0"/>
                </a:solidFill>
              </a:rPr>
              <a:t>Those two kinds of arbitration agreements have equal legal effect.</a:t>
            </a:r>
            <a:endParaRPr lang="en-US" altLang="zh-CN" sz="2800" i="1" dirty="0">
              <a:solidFill>
                <a:srgbClr val="0070C0"/>
              </a:solidFill>
            </a:endParaRPr>
          </a:p>
          <a:p>
            <a:pPr lvl="1"/>
            <a:endParaRPr lang="en-US" altLang="zh-CN" sz="1200" i="1" dirty="0">
              <a:solidFill>
                <a:srgbClr val="0070C0"/>
              </a:solidFill>
            </a:endParaRPr>
          </a:p>
          <a:p>
            <a:pPr marL="514350" indent="-514350">
              <a:buFont typeface="Arial" panose="020B0604020202020204" pitchFamily="34" charset="0"/>
              <a:buChar char="•"/>
            </a:pPr>
            <a:r>
              <a:rPr lang="en-US" altLang="zh-CN" sz="2800" dirty="0"/>
              <a:t>Function of Arbitration Agreement</a:t>
            </a:r>
            <a:endParaRPr lang="en-US" altLang="zh-CN" sz="2800" dirty="0"/>
          </a:p>
          <a:p>
            <a:r>
              <a:rPr lang="en-US" altLang="zh-CN" sz="2800" dirty="0"/>
              <a:t>     </a:t>
            </a:r>
            <a:r>
              <a:rPr lang="en-US" altLang="zh-CN" sz="2800" i="1" dirty="0">
                <a:solidFill>
                  <a:srgbClr val="0070C0"/>
                </a:solidFill>
              </a:rPr>
              <a:t>The agreement eliminates the rights to bring a suit to the </a:t>
            </a:r>
            <a:endParaRPr lang="en-US" altLang="zh-CN" sz="2800" i="1" dirty="0">
              <a:solidFill>
                <a:srgbClr val="0070C0"/>
              </a:solidFill>
            </a:endParaRPr>
          </a:p>
          <a:p>
            <a:r>
              <a:rPr lang="en-US" altLang="zh-CN" sz="2800" i="1" dirty="0">
                <a:solidFill>
                  <a:srgbClr val="0070C0"/>
                </a:solidFill>
              </a:rPr>
              <a:t>     court of law</a:t>
            </a:r>
            <a:endParaRPr lang="en-US" altLang="zh-CN" sz="2800"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5688" y="601524"/>
            <a:ext cx="9360792" cy="523220"/>
          </a:xfrm>
          <a:prstGeom prst="rect">
            <a:avLst/>
          </a:prstGeom>
        </p:spPr>
        <p:txBody>
          <a:bodyPr wrap="square">
            <a:spAutoFit/>
          </a:bodyPr>
          <a:lstStyle/>
          <a:p>
            <a:pPr eaLnBrk="0" hangingPunct="0"/>
            <a:r>
              <a:rPr lang="en-US" altLang="zh-CN" sz="2800" b="1" dirty="0"/>
              <a:t>Elements of Arbitration Arrangement</a:t>
            </a:r>
            <a:endParaRPr lang="en-US" altLang="zh-CN" sz="2800" dirty="0"/>
          </a:p>
        </p:txBody>
      </p:sp>
      <p:sp>
        <p:nvSpPr>
          <p:cNvPr id="4" name="矩形 3"/>
          <p:cNvSpPr/>
          <p:nvPr/>
        </p:nvSpPr>
        <p:spPr>
          <a:xfrm>
            <a:off x="1055687" y="1196752"/>
            <a:ext cx="10080625" cy="5386090"/>
          </a:xfrm>
          <a:prstGeom prst="rect">
            <a:avLst/>
          </a:prstGeom>
        </p:spPr>
        <p:txBody>
          <a:bodyPr wrap="square">
            <a:spAutoFit/>
          </a:bodyPr>
          <a:lstStyle/>
          <a:p>
            <a:pPr marL="514350" indent="-514350">
              <a:buFont typeface="+mj-lt"/>
              <a:buAutoNum type="arabicPeriod"/>
            </a:pPr>
            <a:r>
              <a:rPr lang="en-US" altLang="zh-CN" sz="2800" dirty="0"/>
              <a:t>Place of Arbitration</a:t>
            </a:r>
            <a:endParaRPr lang="en-US" altLang="zh-CN" sz="2800" dirty="0"/>
          </a:p>
          <a:p>
            <a:r>
              <a:rPr lang="en-US" altLang="zh-CN" sz="2800" i="1" dirty="0"/>
              <a:t>     </a:t>
            </a:r>
            <a:r>
              <a:rPr lang="en-US" altLang="zh-CN" sz="2800" i="1" dirty="0">
                <a:solidFill>
                  <a:srgbClr val="0070C0"/>
                </a:solidFill>
              </a:rPr>
              <a:t>In plaintiff’s (</a:t>
            </a:r>
            <a:r>
              <a:rPr lang="zh-CN" altLang="en-US" sz="2800" i="1" dirty="0">
                <a:solidFill>
                  <a:srgbClr val="0070C0"/>
                </a:solidFill>
              </a:rPr>
              <a:t>申请人</a:t>
            </a:r>
            <a:r>
              <a:rPr lang="en-US" altLang="zh-CN" sz="2800" i="1" dirty="0">
                <a:solidFill>
                  <a:srgbClr val="0070C0"/>
                </a:solidFill>
              </a:rPr>
              <a:t>) country</a:t>
            </a:r>
            <a:endParaRPr lang="en-US" altLang="zh-CN" sz="2800" i="1" dirty="0">
              <a:solidFill>
                <a:srgbClr val="0070C0"/>
              </a:solidFill>
            </a:endParaRPr>
          </a:p>
          <a:p>
            <a:r>
              <a:rPr lang="en-US" altLang="zh-CN" sz="2800" i="1" dirty="0">
                <a:solidFill>
                  <a:srgbClr val="0070C0"/>
                </a:solidFill>
              </a:rPr>
              <a:t>     In defendant’s (</a:t>
            </a:r>
            <a:r>
              <a:rPr lang="zh-CN" altLang="en-US" sz="2800" i="1" dirty="0">
                <a:solidFill>
                  <a:srgbClr val="0070C0"/>
                </a:solidFill>
              </a:rPr>
              <a:t>被申请人</a:t>
            </a:r>
            <a:r>
              <a:rPr lang="en-US" altLang="zh-CN" sz="2800" i="1" dirty="0">
                <a:solidFill>
                  <a:srgbClr val="0070C0"/>
                </a:solidFill>
              </a:rPr>
              <a:t>) country</a:t>
            </a:r>
            <a:endParaRPr lang="en-US" altLang="zh-CN" sz="2800" i="1" dirty="0">
              <a:solidFill>
                <a:srgbClr val="0070C0"/>
              </a:solidFill>
            </a:endParaRPr>
          </a:p>
          <a:p>
            <a:r>
              <a:rPr lang="en-US" altLang="zh-CN" sz="2800" i="1" dirty="0">
                <a:solidFill>
                  <a:srgbClr val="0070C0"/>
                </a:solidFill>
              </a:rPr>
              <a:t>     In</a:t>
            </a:r>
            <a:r>
              <a:rPr lang="zh-CN" altLang="en-US" sz="2800" i="1" dirty="0">
                <a:solidFill>
                  <a:srgbClr val="0070C0"/>
                </a:solidFill>
              </a:rPr>
              <a:t> </a:t>
            </a:r>
            <a:r>
              <a:rPr lang="en-US" altLang="zh-CN" sz="2800" i="1" dirty="0">
                <a:solidFill>
                  <a:srgbClr val="0070C0"/>
                </a:solidFill>
              </a:rPr>
              <a:t>a third country</a:t>
            </a:r>
            <a:endParaRPr lang="en-US" altLang="zh-CN" sz="2800" i="1" dirty="0">
              <a:solidFill>
                <a:srgbClr val="0070C0"/>
              </a:solidFill>
            </a:endParaRPr>
          </a:p>
          <a:p>
            <a:endParaRPr lang="en-US" altLang="zh-CN" sz="1200" dirty="0"/>
          </a:p>
          <a:p>
            <a:pPr marL="514350" indent="-514350">
              <a:buFont typeface="+mj-lt"/>
              <a:buAutoNum type="arabicPeriod" startAt="2"/>
            </a:pPr>
            <a:r>
              <a:rPr lang="en-US" altLang="zh-CN" sz="2800" dirty="0"/>
              <a:t>Arbitration Institution</a:t>
            </a:r>
            <a:endParaRPr lang="en-US" altLang="zh-CN" sz="2800" dirty="0"/>
          </a:p>
          <a:p>
            <a:r>
              <a:rPr lang="en-US" altLang="zh-CN" sz="2800" i="1" dirty="0"/>
              <a:t>     </a:t>
            </a:r>
            <a:r>
              <a:rPr lang="en-US" altLang="zh-CN" sz="2800" i="1" dirty="0">
                <a:solidFill>
                  <a:srgbClr val="0070C0"/>
                </a:solidFill>
              </a:rPr>
              <a:t>ad hoc (provisional) arbitration</a:t>
            </a:r>
            <a:endParaRPr lang="en-US" altLang="zh-CN" sz="2800" i="1" dirty="0">
              <a:solidFill>
                <a:srgbClr val="0070C0"/>
              </a:solidFill>
            </a:endParaRPr>
          </a:p>
          <a:p>
            <a:r>
              <a:rPr lang="en-US" altLang="zh-CN" sz="2800" i="1" dirty="0">
                <a:solidFill>
                  <a:srgbClr val="0070C0"/>
                </a:solidFill>
              </a:rPr>
              <a:t>     Institutional arbitration body (permanent)</a:t>
            </a:r>
            <a:endParaRPr lang="en-US" altLang="zh-CN" sz="2800" i="1" dirty="0">
              <a:solidFill>
                <a:srgbClr val="0070C0"/>
              </a:solidFill>
            </a:endParaRPr>
          </a:p>
          <a:p>
            <a:endParaRPr lang="en-US" altLang="zh-CN" sz="2800" dirty="0">
              <a:solidFill>
                <a:srgbClr val="0070C0"/>
              </a:solidFill>
            </a:endParaRPr>
          </a:p>
          <a:p>
            <a:r>
              <a:rPr lang="en-US" altLang="zh-CN" sz="2800" dirty="0">
                <a:solidFill>
                  <a:srgbClr val="0070C0"/>
                </a:solidFill>
              </a:rPr>
              <a:t>      </a:t>
            </a:r>
            <a:r>
              <a:rPr lang="en-US" altLang="zh-CN" sz="2600" dirty="0">
                <a:solidFill>
                  <a:srgbClr val="0070C0"/>
                </a:solidFill>
              </a:rPr>
              <a:t>CIETAC </a:t>
            </a:r>
            <a:r>
              <a:rPr lang="zh-CN" altLang="en-US" sz="2600" dirty="0">
                <a:solidFill>
                  <a:srgbClr val="0070C0"/>
                </a:solidFill>
              </a:rPr>
              <a:t>中国国际经济贸易仲裁委员会</a:t>
            </a:r>
            <a:r>
              <a:rPr lang="en-US" altLang="zh-CN" sz="2600" dirty="0">
                <a:solidFill>
                  <a:srgbClr val="0070C0"/>
                </a:solidFill>
              </a:rPr>
              <a:t>, CCPIT </a:t>
            </a:r>
            <a:r>
              <a:rPr lang="zh-CN" altLang="en-US" sz="2600" dirty="0">
                <a:solidFill>
                  <a:srgbClr val="0070C0"/>
                </a:solidFill>
              </a:rPr>
              <a:t>中国国际贸易促</a:t>
            </a:r>
            <a:endParaRPr lang="en-US" altLang="zh-CN" sz="2600" dirty="0">
              <a:solidFill>
                <a:srgbClr val="0070C0"/>
              </a:solidFill>
            </a:endParaRPr>
          </a:p>
          <a:p>
            <a:r>
              <a:rPr lang="en-US" altLang="zh-CN" sz="2600" dirty="0">
                <a:solidFill>
                  <a:srgbClr val="0070C0"/>
                </a:solidFill>
              </a:rPr>
              <a:t>       </a:t>
            </a:r>
            <a:r>
              <a:rPr lang="zh-CN" altLang="en-US" sz="2600" dirty="0">
                <a:solidFill>
                  <a:srgbClr val="0070C0"/>
                </a:solidFill>
              </a:rPr>
              <a:t>进委员会</a:t>
            </a:r>
            <a:r>
              <a:rPr lang="en-US" altLang="zh-CN" sz="2600" dirty="0">
                <a:solidFill>
                  <a:srgbClr val="0070C0"/>
                </a:solidFill>
              </a:rPr>
              <a:t>, LCIA in London </a:t>
            </a:r>
            <a:r>
              <a:rPr lang="zh-CN" altLang="en-US" sz="2600" dirty="0">
                <a:solidFill>
                  <a:srgbClr val="0070C0"/>
                </a:solidFill>
              </a:rPr>
              <a:t>伦敦国际仲裁庭</a:t>
            </a:r>
            <a:r>
              <a:rPr lang="en-US" altLang="zh-CN" sz="2600" dirty="0">
                <a:solidFill>
                  <a:srgbClr val="0070C0"/>
                </a:solidFill>
              </a:rPr>
              <a:t>, ICC </a:t>
            </a:r>
            <a:r>
              <a:rPr lang="zh-CN" altLang="en-US" sz="2600" dirty="0">
                <a:solidFill>
                  <a:srgbClr val="0070C0"/>
                </a:solidFill>
              </a:rPr>
              <a:t>国际商会</a:t>
            </a:r>
            <a:r>
              <a:rPr lang="en-US" altLang="zh-CN" sz="2600" dirty="0">
                <a:solidFill>
                  <a:srgbClr val="0070C0"/>
                </a:solidFill>
              </a:rPr>
              <a:t>, AAA </a:t>
            </a:r>
            <a:endParaRPr lang="en-US" altLang="zh-CN" sz="2600" dirty="0">
              <a:solidFill>
                <a:srgbClr val="0070C0"/>
              </a:solidFill>
            </a:endParaRPr>
          </a:p>
          <a:p>
            <a:r>
              <a:rPr lang="en-US" altLang="zh-CN" sz="2600" dirty="0">
                <a:solidFill>
                  <a:srgbClr val="0070C0"/>
                </a:solidFill>
              </a:rPr>
              <a:t>       </a:t>
            </a:r>
            <a:r>
              <a:rPr lang="zh-CN" altLang="en-US" sz="2600" dirty="0">
                <a:solidFill>
                  <a:srgbClr val="0070C0"/>
                </a:solidFill>
              </a:rPr>
              <a:t>美国仲裁协会</a:t>
            </a:r>
            <a:endParaRPr lang="en-US" altLang="zh-CN" sz="2600" dirty="0">
              <a:solidFill>
                <a:srgbClr val="0070C0"/>
              </a:solidFill>
            </a:endParaRPr>
          </a:p>
          <a:p>
            <a:r>
              <a:rPr lang="en-US" altLang="zh-CN" sz="2800" dirty="0"/>
              <a:t>     </a:t>
            </a:r>
            <a:endParaRPr lang="en-US" altLang="zh-CN" sz="2800"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0255" y="588903"/>
            <a:ext cx="2599846" cy="126169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565" y="3719785"/>
            <a:ext cx="2025225" cy="864096"/>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18" y="2141469"/>
            <a:ext cx="1569720" cy="1252728"/>
          </a:xfrm>
          <a:prstGeom prst="rect">
            <a:avLst/>
          </a:prstGeom>
        </p:spPr>
      </p:pic>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9197" y="985965"/>
            <a:ext cx="10080625" cy="4739759"/>
          </a:xfrm>
          <a:prstGeom prst="rect">
            <a:avLst/>
          </a:prstGeom>
        </p:spPr>
        <p:txBody>
          <a:bodyPr wrap="square">
            <a:spAutoFit/>
          </a:bodyPr>
          <a:lstStyle/>
          <a:p>
            <a:pPr marL="514350" indent="-514350">
              <a:buFont typeface="+mj-lt"/>
              <a:buAutoNum type="arabicPeriod" startAt="3"/>
            </a:pPr>
            <a:r>
              <a:rPr lang="en-US" altLang="zh-CN" sz="2800" dirty="0"/>
              <a:t>Rules of Arbitration</a:t>
            </a:r>
            <a:endParaRPr lang="en-US" altLang="zh-CN" sz="2800" dirty="0"/>
          </a:p>
          <a:p>
            <a:pPr algn="just"/>
            <a:r>
              <a:rPr lang="en-US" altLang="zh-CN" sz="2800" dirty="0"/>
              <a:t>      </a:t>
            </a:r>
            <a:r>
              <a:rPr lang="en-US" altLang="zh-CN" sz="2800" i="1" dirty="0">
                <a:solidFill>
                  <a:srgbClr val="0070C0"/>
                </a:solidFill>
              </a:rPr>
              <a:t>Usually rules of the place of arbitration apply, but rules of other countries may apply if agreed by both parties and the arbitration commission.</a:t>
            </a:r>
            <a:endParaRPr lang="en-US" altLang="zh-CN" sz="2800" i="1" dirty="0">
              <a:solidFill>
                <a:srgbClr val="0070C0"/>
              </a:solidFill>
            </a:endParaRPr>
          </a:p>
          <a:p>
            <a:endParaRPr lang="en-US" altLang="zh-CN" sz="1200" dirty="0"/>
          </a:p>
          <a:p>
            <a:pPr marL="514350" indent="-514350">
              <a:buFont typeface="+mj-lt"/>
              <a:buAutoNum type="arabicPeriod" startAt="4"/>
            </a:pPr>
            <a:r>
              <a:rPr lang="en-US" altLang="zh-CN" sz="2800" dirty="0"/>
              <a:t>Award of Arbitration</a:t>
            </a:r>
            <a:endParaRPr lang="en-US" altLang="zh-CN" sz="2800" dirty="0"/>
          </a:p>
          <a:p>
            <a:r>
              <a:rPr lang="en-US" altLang="zh-CN" sz="2800" dirty="0"/>
              <a:t>     </a:t>
            </a:r>
            <a:r>
              <a:rPr lang="en-US" altLang="zh-CN" sz="2800" i="1" dirty="0">
                <a:solidFill>
                  <a:srgbClr val="0070C0"/>
                </a:solidFill>
              </a:rPr>
              <a:t>Award is final and binding</a:t>
            </a:r>
            <a:endParaRPr lang="en-US" altLang="zh-CN" sz="2800" i="1" dirty="0">
              <a:solidFill>
                <a:srgbClr val="0070C0"/>
              </a:solidFill>
            </a:endParaRPr>
          </a:p>
          <a:p>
            <a:pPr algn="just"/>
            <a:r>
              <a:rPr lang="en-US" altLang="zh-CN" sz="2800" i="1" dirty="0">
                <a:solidFill>
                  <a:srgbClr val="0070C0"/>
                </a:solidFill>
              </a:rPr>
              <a:t>     Usually the party cannot appeal arbitration awards in the </a:t>
            </a:r>
            <a:endParaRPr lang="en-US" altLang="zh-CN" sz="2800" i="1" dirty="0">
              <a:solidFill>
                <a:srgbClr val="0070C0"/>
              </a:solidFill>
            </a:endParaRPr>
          </a:p>
          <a:p>
            <a:r>
              <a:rPr lang="en-US" altLang="zh-CN" sz="2800" i="1" dirty="0">
                <a:solidFill>
                  <a:srgbClr val="0070C0"/>
                </a:solidFill>
              </a:rPr>
              <a:t>     courts </a:t>
            </a:r>
            <a:endParaRPr lang="en-US" altLang="zh-CN" sz="2800" i="1" dirty="0">
              <a:solidFill>
                <a:srgbClr val="0070C0"/>
              </a:solidFill>
            </a:endParaRPr>
          </a:p>
          <a:p>
            <a:endParaRPr lang="en-US" altLang="zh-CN" sz="1000" dirty="0"/>
          </a:p>
          <a:p>
            <a:pPr marL="514350" indent="-514350">
              <a:buFont typeface="+mj-lt"/>
              <a:buAutoNum type="arabicPeriod" startAt="5"/>
            </a:pPr>
            <a:r>
              <a:rPr lang="en-US" altLang="zh-CN" sz="2800" dirty="0"/>
              <a:t>Fees of Arbitration</a:t>
            </a:r>
            <a:endParaRPr lang="en-US" altLang="zh-CN" sz="2800" dirty="0"/>
          </a:p>
          <a:p>
            <a:r>
              <a:rPr lang="en-US" altLang="zh-CN" sz="2800" dirty="0"/>
              <a:t>      </a:t>
            </a:r>
            <a:r>
              <a:rPr lang="en-US" altLang="zh-CN" sz="2800" i="1" dirty="0">
                <a:solidFill>
                  <a:srgbClr val="0070C0"/>
                </a:solidFill>
              </a:rPr>
              <a:t>Usually be borne by the losing party</a:t>
            </a:r>
            <a:endParaRPr lang="zh-CN" altLang="en-US" sz="2800" i="1" dirty="0">
              <a:solidFill>
                <a:srgbClr val="0070C0"/>
              </a:soli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55687" y="548680"/>
            <a:ext cx="10080625" cy="523220"/>
          </a:xfrm>
          <a:prstGeom prst="rect">
            <a:avLst/>
          </a:prstGeom>
        </p:spPr>
        <p:txBody>
          <a:bodyPr wrap="square">
            <a:spAutoFit/>
          </a:bodyPr>
          <a:lstStyle/>
          <a:p>
            <a:pPr marL="457200" indent="-457200">
              <a:buFont typeface="Arial" panose="020B0604020202020204" pitchFamily="34" charset="0"/>
              <a:buChar char="•"/>
            </a:pPr>
            <a:r>
              <a:rPr lang="en-GB" altLang="zh-CN" sz="2800" dirty="0"/>
              <a:t>Sample Arbitration Clause in the Contract</a:t>
            </a:r>
            <a:endParaRPr lang="zh-CN" altLang="en-US" sz="2800" i="1" dirty="0">
              <a:solidFill>
                <a:srgbClr val="0070C0"/>
              </a:solidFill>
              <a:effectLst>
                <a:outerShdw blurRad="38100" dist="38100" dir="2700000" algn="tl">
                  <a:srgbClr val="000000">
                    <a:alpha val="43137"/>
                  </a:srgbClr>
                </a:outerShdw>
              </a:effectLst>
            </a:endParaRPr>
          </a:p>
        </p:txBody>
      </p:sp>
      <p:sp>
        <p:nvSpPr>
          <p:cNvPr id="5" name="矩形 4"/>
          <p:cNvSpPr/>
          <p:nvPr/>
        </p:nvSpPr>
        <p:spPr>
          <a:xfrm>
            <a:off x="1349795" y="1462189"/>
            <a:ext cx="9570741" cy="4271067"/>
          </a:xfrm>
          <a:prstGeom prst="rect">
            <a:avLst/>
          </a:prstGeom>
          <a:solidFill>
            <a:srgbClr val="00CC99"/>
          </a:solidFill>
          <a:effectLst>
            <a:outerShdw blurRad="50800" dist="38100" dir="2700000" sx="101000" sy="101000" algn="tl" rotWithShape="0">
              <a:prstClr val="black">
                <a:alpha val="5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just"/>
            <a:r>
              <a:rPr lang="en-US" altLang="zh-CN" sz="2600" dirty="0">
                <a:effectLst>
                  <a:outerShdw blurRad="38100" dist="38100" dir="2700000" algn="tl">
                    <a:srgbClr val="000000">
                      <a:alpha val="43137"/>
                    </a:srgbClr>
                  </a:outerShdw>
                </a:effectLst>
              </a:rPr>
              <a:t>All disputes arising out of the performance of or relating to this </a:t>
            </a:r>
            <a:r>
              <a:rPr lang="en-US" altLang="zh-CN" sz="2600" b="1" dirty="0">
                <a:effectLst>
                  <a:outerShdw blurRad="38100" dist="38100" dir="2700000" algn="tl">
                    <a:srgbClr val="000000">
                      <a:alpha val="43137"/>
                    </a:srgbClr>
                  </a:outerShdw>
                </a:effectLst>
              </a:rPr>
              <a:t>Contract</a:t>
            </a:r>
            <a:r>
              <a:rPr lang="en-US" altLang="zh-CN" sz="2600" dirty="0">
                <a:effectLst>
                  <a:outerShdw blurRad="38100" dist="38100" dir="2700000" algn="tl">
                    <a:srgbClr val="000000">
                      <a:alpha val="43137"/>
                    </a:srgbClr>
                  </a:outerShdw>
                </a:effectLst>
              </a:rPr>
              <a:t> shall be settled amicably through friendly negotiation. In case of no settlement can be reached through negotiation the case shall then be submitted to the China International Economic and Trade Arbitration Commission (</a:t>
            </a:r>
            <a:r>
              <a:rPr lang="zh-CN" altLang="en-US" sz="2600" dirty="0">
                <a:effectLst>
                  <a:outerShdw blurRad="38100" dist="38100" dir="2700000" algn="tl">
                    <a:srgbClr val="000000">
                      <a:alpha val="43137"/>
                    </a:srgbClr>
                  </a:outerShdw>
                </a:effectLst>
              </a:rPr>
              <a:t>中国国际经济贸易仲裁委员会</a:t>
            </a:r>
            <a:r>
              <a:rPr lang="en-US" altLang="zh-CN" sz="2600" dirty="0">
                <a:effectLst>
                  <a:outerShdw blurRad="38100" dist="38100" dir="2700000" algn="tl">
                    <a:srgbClr val="000000">
                      <a:alpha val="43137"/>
                    </a:srgbClr>
                  </a:outerShdw>
                </a:effectLst>
              </a:rPr>
              <a:t>) for arbitration in accordance with its Provisional Rules of Procedure. The arbitral award is final and binding upon both parties. The fees for arbitration shall be borne by the losing party unless otherwise awarded.</a:t>
            </a:r>
            <a:endParaRPr lang="en-US" altLang="zh-CN" sz="2600" dirty="0">
              <a:effectLst>
                <a:outerShdw blurRad="38100" dist="38100" dir="2700000" algn="tl">
                  <a:srgbClr val="000000">
                    <a:alpha val="43137"/>
                  </a:srgbClr>
                </a:outerShdw>
              </a:effectLst>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effectLst>
          <a:outerShdw blurRad="50800" dist="38100" dir="2700000" algn="tl" rotWithShape="0">
            <a:prstClr val="black">
              <a:alpha val="40000"/>
            </a:prstClr>
          </a:outerShdw>
        </a:effectLst>
      </a:spPr>
      <a:bodyPr rtlCol="0" anchor="ctr"/>
      <a:lstStyle>
        <a:defPPr algn="ctr">
          <a:defRPr sz="3200" dirty="0"/>
        </a:defPPr>
      </a:lstStyle>
      <a:style>
        <a:lnRef idx="1">
          <a:schemeClr val="accent3"/>
        </a:lnRef>
        <a:fillRef idx="3">
          <a:schemeClr val="accent3"/>
        </a:fillRef>
        <a:effectRef idx="2">
          <a:schemeClr val="accent3"/>
        </a:effectRef>
        <a:fontRef idx="minor">
          <a:schemeClr val="lt1"/>
        </a:fontRef>
      </a:style>
    </a:spDef>
    <a:txDef>
      <a:spPr>
        <a:noFill/>
      </a:spPr>
      <a:bodyPr wrap="square" rtlCol="0">
        <a:spAutoFit/>
      </a:bodyPr>
      <a:lstStyle>
        <a:defPPr>
          <a:defRPr sz="2400" b="1"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21111">
      <a:dk1>
        <a:srgbClr val="47494B"/>
      </a:dk1>
      <a:lt1>
        <a:srgbClr val="FFFFFF"/>
      </a:lt1>
      <a:dk2>
        <a:srgbClr val="454749"/>
      </a:dk2>
      <a:lt2>
        <a:srgbClr val="FFFFFF"/>
      </a:lt2>
      <a:accent1>
        <a:srgbClr val="046FB6"/>
      </a:accent1>
      <a:accent2>
        <a:srgbClr val="22B1DE"/>
      </a:accent2>
      <a:accent3>
        <a:srgbClr val="7B93D7"/>
      </a:accent3>
      <a:accent4>
        <a:srgbClr val="FFC000"/>
      </a:accent4>
      <a:accent5>
        <a:srgbClr val="00B050"/>
      </a:accent5>
      <a:accent6>
        <a:srgbClr val="5D76BA"/>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3589</Words>
  <Application>WPS 演示</Application>
  <PresentationFormat>宽屏</PresentationFormat>
  <Paragraphs>151</Paragraphs>
  <Slides>13</Slides>
  <Notes>60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Arial</vt:lpstr>
      <vt:lpstr>宋体</vt:lpstr>
      <vt:lpstr>Wingdings</vt:lpstr>
      <vt:lpstr>微软雅黑</vt:lpstr>
      <vt:lpstr>Times New Roman</vt:lpstr>
      <vt:lpstr>黑体</vt:lpstr>
      <vt:lpstr>Segoe Print</vt:lpstr>
      <vt:lpstr>Arial Unicode MS</vt:lpstr>
      <vt:lpstr>等线</vt:lpstr>
      <vt:lpstr>Office 主题</vt:lpstr>
      <vt:lpstr>A000120140530A99PPBG</vt:lpstr>
      <vt:lpstr>Chapter 18	Arbitration</vt:lpstr>
      <vt:lpstr>PowerPoint 演示文稿</vt:lpstr>
      <vt:lpstr>18.1   Dispute Resolution Processes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z600</dc:creator>
  <cp:lastModifiedBy>沧粟</cp:lastModifiedBy>
  <cp:revision>926</cp:revision>
  <dcterms:created xsi:type="dcterms:W3CDTF">2017-03-30T13:00:00Z</dcterms:created>
  <dcterms:modified xsi:type="dcterms:W3CDTF">2018-08-14T08:49:36Z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