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4"/>
  </p:handoutMasterIdLst>
  <p:sldIdLst>
    <p:sldId id="438" r:id="rId4"/>
    <p:sldId id="448" r:id="rId6"/>
    <p:sldId id="408" r:id="rId7"/>
    <p:sldId id="410" r:id="rId8"/>
    <p:sldId id="409" r:id="rId9"/>
    <p:sldId id="411" r:id="rId10"/>
    <p:sldId id="412" r:id="rId11"/>
    <p:sldId id="413" r:id="rId12"/>
    <p:sldId id="415" r:id="rId13"/>
    <p:sldId id="414" r:id="rId14"/>
    <p:sldId id="416" r:id="rId15"/>
    <p:sldId id="428" r:id="rId16"/>
    <p:sldId id="429" r:id="rId17"/>
    <p:sldId id="430" r:id="rId18"/>
    <p:sldId id="417" r:id="rId19"/>
    <p:sldId id="419" r:id="rId20"/>
    <p:sldId id="420" r:id="rId21"/>
    <p:sldId id="422" r:id="rId22"/>
    <p:sldId id="46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6600"/>
    <a:srgbClr val="339933"/>
    <a:srgbClr val="00CC66"/>
    <a:srgbClr val="2E6868"/>
    <a:srgbClr val="CC3300"/>
    <a:srgbClr val="336600"/>
    <a:srgbClr val="9B0353"/>
    <a:srgbClr val="FF6600"/>
    <a:srgbClr val="073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86496" autoAdjust="0"/>
  </p:normalViewPr>
  <p:slideViewPr>
    <p:cSldViewPr>
      <p:cViewPr varScale="1">
        <p:scale>
          <a:sx n="63" d="100"/>
          <a:sy n="63" d="100"/>
        </p:scale>
        <p:origin x="1182" y="72"/>
      </p:cViewPr>
      <p:guideLst>
        <p:guide orient="horz" pos="61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E7BE-A675-44B1-A3D2-224977CB16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729B2-FA7C-4EB5-99F8-D3EA2933F8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8C89C-68A1-4E0A-B989-C09EAA2A2E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F2D2F5-E3F6-471A-95A4-6D1443453A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D2F5-E3F6-471A-95A4-6D144345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24745"/>
            <a:ext cx="10363200" cy="1470025"/>
          </a:xfrm>
        </p:spPr>
        <p:txBody>
          <a:bodyPr/>
          <a:lstStyle>
            <a:lvl1pPr>
              <a:defRPr b="1">
                <a:solidFill>
                  <a:srgbClr val="9B035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285293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820466D-FCA9-4EF9-9945-C2C82124FC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6E77133-E815-4D80-8723-0B9C161C484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DAF494-C016-45E9-9B07-C5BDC8F6FA1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组合 4"/>
          <p:cNvGrpSpPr/>
          <p:nvPr userDrawn="1"/>
        </p:nvGrpSpPr>
        <p:grpSpPr>
          <a:xfrm>
            <a:off x="-9525" y="6240463"/>
            <a:ext cx="12203113" cy="623887"/>
            <a:chOff x="-16" y="9827"/>
            <a:chExt cx="19219" cy="982"/>
          </a:xfrm>
        </p:grpSpPr>
        <p:pic>
          <p:nvPicPr>
            <p:cNvPr id="6147" name="图片 1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6" y="9827"/>
              <a:ext cx="15840" cy="9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2" descr="图片3"/>
            <p:cNvPicPr>
              <a:picLocks noChangeAspect="1"/>
            </p:cNvPicPr>
            <p:nvPr userDrawn="1"/>
          </p:nvPicPr>
          <p:blipFill>
            <a:blip r:embed="rId2"/>
            <a:srcRect l="64432" t="-407"/>
            <a:stretch>
              <a:fillRect/>
            </a:stretch>
          </p:blipFill>
          <p:spPr>
            <a:xfrm>
              <a:off x="13569" y="9827"/>
              <a:ext cx="5634" cy="9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9666AE-7668-4115-8190-872A98F1D2DA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4E0D8BA-312E-4D3B-978D-0485C4707CB2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4C971D5-84A2-4BC8-A50F-B20CED71F120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A22B6D9-DF7B-41BE-B8B7-E967339B3E17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7AD3AF4-1E31-443A-97F9-2B5869F39E9A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8D81C1E-F031-42DF-A619-B00B628EB10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D69E3FE-61E7-49C0-8C81-FEAD30884DC6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3023659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D392374-A132-42D1-96BE-96B935BA4EA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9990" y="6356351"/>
            <a:ext cx="2612661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4F2B-E63B-44B6-8167-BA73E47C20E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B035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09600" y="13407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B03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5400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Chapter 12   Insurance Practice</a:t>
            </a:r>
            <a:endParaRPr lang="en-US" altLang="zh-CN" sz="5400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in International Trade</a:t>
            </a:r>
            <a:endParaRPr lang="en-US" altLang="zh-CN" sz="5400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3392" y="1337645"/>
            <a:ext cx="10959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 Insured Amount </a:t>
            </a:r>
            <a:endParaRPr lang="en-US" altLang="zh-CN" sz="2800" dirty="0"/>
          </a:p>
          <a:p>
            <a:r>
              <a:rPr lang="en-US" altLang="zh-CN" sz="2800" dirty="0"/>
              <a:t>  = CIF Price x (1+ Margin)</a:t>
            </a:r>
            <a:endParaRPr lang="en-US" altLang="zh-CN" sz="2800" dirty="0"/>
          </a:p>
          <a:p>
            <a:r>
              <a:rPr lang="en-US" altLang="zh-CN" sz="2800" dirty="0"/>
              <a:t>  = US$10,000x110%</a:t>
            </a:r>
            <a:endParaRPr lang="en-US" altLang="zh-CN" sz="2800" dirty="0"/>
          </a:p>
          <a:p>
            <a:r>
              <a:rPr lang="en-US" altLang="zh-CN" sz="2800" dirty="0"/>
              <a:t>  = US$11,000 </a:t>
            </a:r>
            <a:endParaRPr lang="en-GB" altLang="zh-CN" sz="2800" dirty="0"/>
          </a:p>
        </p:txBody>
      </p:sp>
      <p:sp>
        <p:nvSpPr>
          <p:cNvPr id="7" name="intelligence_66143"/>
          <p:cNvSpPr>
            <a:spLocks noChangeAspect="1"/>
          </p:cNvSpPr>
          <p:nvPr/>
        </p:nvSpPr>
        <p:spPr bwMode="auto">
          <a:xfrm>
            <a:off x="645920" y="391499"/>
            <a:ext cx="920817" cy="838932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3392" y="3380800"/>
            <a:ext cx="957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 Insurance Premium</a:t>
            </a:r>
            <a:endParaRPr lang="en-US" altLang="zh-CN" sz="2800" dirty="0"/>
          </a:p>
          <a:p>
            <a:r>
              <a:rPr lang="en-US" altLang="zh-CN" sz="2800" dirty="0"/>
              <a:t> = Insured Amount x Premium Rate</a:t>
            </a:r>
            <a:endParaRPr lang="en-US" altLang="zh-CN" sz="2800" dirty="0"/>
          </a:p>
          <a:p>
            <a:r>
              <a:rPr lang="en-US" altLang="zh-CN" sz="2800" dirty="0"/>
              <a:t> = US$11,000x(0.3%+0.1%)</a:t>
            </a:r>
            <a:endParaRPr lang="en-US" altLang="zh-CN" sz="2800" dirty="0"/>
          </a:p>
          <a:p>
            <a:r>
              <a:rPr lang="en-GB" altLang="zh-CN" sz="2800" dirty="0"/>
              <a:t> = US$</a:t>
            </a:r>
            <a:r>
              <a:rPr lang="en-US" altLang="zh-CN" sz="2800" dirty="0"/>
              <a:t>33</a:t>
            </a:r>
            <a:r>
              <a:rPr lang="en-GB" altLang="zh-CN" sz="2800" dirty="0"/>
              <a:t>+US$</a:t>
            </a:r>
            <a:r>
              <a:rPr lang="en-US" altLang="zh-CN" sz="2800" dirty="0"/>
              <a:t>11</a:t>
            </a:r>
            <a:endParaRPr lang="en-US" altLang="zh-CN" sz="2800" dirty="0"/>
          </a:p>
          <a:p>
            <a:r>
              <a:rPr lang="en-US" altLang="zh-CN" sz="2800" dirty="0"/>
              <a:t> = U</a:t>
            </a:r>
            <a:r>
              <a:rPr lang="en-GB" altLang="zh-CN" sz="2800" dirty="0"/>
              <a:t>S$44</a:t>
            </a:r>
            <a:endParaRPr lang="en-GB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84" y="3990545"/>
            <a:ext cx="4771388" cy="2246768"/>
          </a:xfrm>
          <a:prstGeom prst="rect">
            <a:avLst/>
          </a:prstGeom>
          <a:effectLst>
            <a:glow rad="63500">
              <a:schemeClr val="tx1">
                <a:alpha val="6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09138" y="589911"/>
            <a:ext cx="5573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9B0353"/>
                </a:solidFill>
                <a:ea typeface="微软雅黑" panose="020B0503020204020204" pitchFamily="34" charset="-122"/>
                <a:cs typeface="+mn-ea"/>
              </a:rPr>
              <a:t>12.5   </a:t>
            </a:r>
            <a:r>
              <a:rPr lang="en-GB" altLang="zh-CN" sz="3200" b="1" dirty="0">
                <a:solidFill>
                  <a:srgbClr val="9B0353"/>
                </a:solidFill>
                <a:ea typeface="微软雅黑" panose="020B0503020204020204" pitchFamily="34" charset="-122"/>
                <a:cs typeface="+mn-ea"/>
              </a:rPr>
              <a:t>Insurance Documents</a:t>
            </a:r>
            <a:endParaRPr lang="en-US" altLang="zh-CN" sz="3200" b="1" dirty="0">
              <a:solidFill>
                <a:srgbClr val="9B0353"/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551384" y="1484784"/>
            <a:ext cx="4176464" cy="576064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Insurance Policy</a:t>
            </a:r>
            <a:endParaRPr lang="en-US" altLang="zh-CN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551384" y="2204865"/>
            <a:ext cx="1103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 document detailing the type and amount of insurance coverage.</a:t>
            </a:r>
            <a:endParaRPr lang="en-US" altLang="zh-CN" sz="2800" dirty="0"/>
          </a:p>
        </p:txBody>
      </p:sp>
      <p:sp>
        <p:nvSpPr>
          <p:cNvPr id="9" name="矩形: 圆角 8"/>
          <p:cNvSpPr/>
          <p:nvPr/>
        </p:nvSpPr>
        <p:spPr>
          <a:xfrm>
            <a:off x="551384" y="3179966"/>
            <a:ext cx="4176464" cy="576064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Insurance Certificate</a:t>
            </a:r>
            <a:endParaRPr lang="en-US" altLang="zh-CN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551384" y="3933056"/>
            <a:ext cx="965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 simplified version of an Insurance Policy.</a:t>
            </a:r>
            <a:endParaRPr lang="en-US" altLang="zh-CN" sz="2800" dirty="0"/>
          </a:p>
        </p:txBody>
      </p:sp>
      <p:sp>
        <p:nvSpPr>
          <p:cNvPr id="11" name="矩形: 圆角 10"/>
          <p:cNvSpPr/>
          <p:nvPr/>
        </p:nvSpPr>
        <p:spPr>
          <a:xfrm>
            <a:off x="551384" y="4633973"/>
            <a:ext cx="4176464" cy="576064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Endorsement</a:t>
            </a:r>
            <a:endParaRPr lang="en-US" altLang="zh-CN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51384" y="5301209"/>
            <a:ext cx="965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To enhance or restrict or eliminate Policy’s coverage.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601524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altLang="zh-CN" sz="2800" b="1" dirty="0"/>
              <a:t>Insurance Policy</a:t>
            </a:r>
            <a:endParaRPr lang="en-US" altLang="zh-CN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695401" y="156201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Sample Cargo Transportation Insurance Policy issued by PICC </a:t>
            </a:r>
            <a:r>
              <a:rPr lang="en-US" altLang="zh-CN" sz="2400" dirty="0" err="1"/>
              <a:t>Guang</a:t>
            </a:r>
            <a:r>
              <a:rPr lang="en-US" altLang="zh-CN" sz="2400" dirty="0"/>
              <a:t> Dong Branch</a:t>
            </a:r>
            <a:endParaRPr lang="en-US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3717032"/>
            <a:ext cx="2040267" cy="2408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66" y="607082"/>
            <a:ext cx="3718390" cy="55187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48" y="2095632"/>
            <a:ext cx="5824252" cy="3997664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4188761" y="620688"/>
            <a:ext cx="3456384" cy="50405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Name of the Insurer</a:t>
            </a:r>
            <a:endParaRPr lang="zh-CN" altLang="en-US" sz="2800" dirty="0"/>
          </a:p>
        </p:txBody>
      </p:sp>
      <p:sp>
        <p:nvSpPr>
          <p:cNvPr id="9" name="矩形: 圆角 8"/>
          <p:cNvSpPr/>
          <p:nvPr/>
        </p:nvSpPr>
        <p:spPr>
          <a:xfrm>
            <a:off x="7824192" y="620688"/>
            <a:ext cx="2664296" cy="50405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Policy Number</a:t>
            </a:r>
            <a:endParaRPr lang="zh-CN" altLang="en-US" sz="2800" dirty="0"/>
          </a:p>
        </p:txBody>
      </p:sp>
      <p:sp>
        <p:nvSpPr>
          <p:cNvPr id="10" name="矩形: 圆角 9"/>
          <p:cNvSpPr/>
          <p:nvPr/>
        </p:nvSpPr>
        <p:spPr>
          <a:xfrm>
            <a:off x="1991544" y="2420888"/>
            <a:ext cx="2448272" cy="1368152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Invoice No.</a:t>
            </a:r>
            <a:endParaRPr lang="en-US" altLang="zh-CN" sz="2800" dirty="0"/>
          </a:p>
          <a:p>
            <a:pPr algn="ctr"/>
            <a:r>
              <a:rPr lang="en-US" altLang="zh-CN" sz="2800" dirty="0"/>
              <a:t>Contract No.</a:t>
            </a:r>
            <a:endParaRPr lang="en-US" altLang="zh-CN" sz="2800" dirty="0"/>
          </a:p>
          <a:p>
            <a:pPr algn="ctr"/>
            <a:r>
              <a:rPr lang="en-US" altLang="zh-CN" sz="2800" dirty="0"/>
              <a:t>L/C No.</a:t>
            </a:r>
            <a:endParaRPr lang="zh-CN" altLang="en-US" sz="2800" dirty="0"/>
          </a:p>
        </p:txBody>
      </p:sp>
      <p:sp>
        <p:nvSpPr>
          <p:cNvPr id="11" name="矩形: 圆角 10"/>
          <p:cNvSpPr/>
          <p:nvPr/>
        </p:nvSpPr>
        <p:spPr>
          <a:xfrm>
            <a:off x="1991544" y="5141493"/>
            <a:ext cx="2232248" cy="50405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Description</a:t>
            </a:r>
            <a:endParaRPr lang="zh-CN" altLang="en-US" sz="2800" dirty="0"/>
          </a:p>
        </p:txBody>
      </p:sp>
      <p:cxnSp>
        <p:nvCxnSpPr>
          <p:cNvPr id="12" name="直接连接符 11"/>
          <p:cNvCxnSpPr>
            <a:stCxn id="10" idx="3"/>
          </p:cNvCxnSpPr>
          <p:nvPr/>
        </p:nvCxnSpPr>
        <p:spPr>
          <a:xfrm>
            <a:off x="4439816" y="3104964"/>
            <a:ext cx="864096" cy="54006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5916954" y="1124744"/>
            <a:ext cx="575091" cy="108012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2"/>
          </p:cNvCxnSpPr>
          <p:nvPr/>
        </p:nvCxnSpPr>
        <p:spPr>
          <a:xfrm flipH="1">
            <a:off x="8993664" y="1124744"/>
            <a:ext cx="162677" cy="216024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1" idx="3"/>
          </p:cNvCxnSpPr>
          <p:nvPr/>
        </p:nvCxnSpPr>
        <p:spPr>
          <a:xfrm flipV="1">
            <a:off x="4223792" y="5373217"/>
            <a:ext cx="864096" cy="2030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0" y="1450228"/>
            <a:ext cx="5790841" cy="4699582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332778" y="548680"/>
            <a:ext cx="2627319" cy="50405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Cargo Details</a:t>
            </a:r>
            <a:endParaRPr lang="zh-CN" altLang="en-US" sz="2800" dirty="0"/>
          </a:p>
        </p:txBody>
      </p:sp>
      <p:sp>
        <p:nvSpPr>
          <p:cNvPr id="9" name="矩形: 圆角 8"/>
          <p:cNvSpPr/>
          <p:nvPr/>
        </p:nvSpPr>
        <p:spPr>
          <a:xfrm>
            <a:off x="7464152" y="553589"/>
            <a:ext cx="2952328" cy="50405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Insured Amount</a:t>
            </a:r>
            <a:endParaRPr lang="zh-CN" altLang="en-US" sz="2800" dirty="0"/>
          </a:p>
        </p:txBody>
      </p:sp>
      <p:sp>
        <p:nvSpPr>
          <p:cNvPr id="10" name="矩形: 圆角 9"/>
          <p:cNvSpPr/>
          <p:nvPr/>
        </p:nvSpPr>
        <p:spPr>
          <a:xfrm>
            <a:off x="1847529" y="3284984"/>
            <a:ext cx="2627319" cy="50405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Voyage Details</a:t>
            </a:r>
            <a:endParaRPr lang="zh-CN" altLang="en-US" sz="2800" dirty="0"/>
          </a:p>
        </p:txBody>
      </p:sp>
      <p:sp>
        <p:nvSpPr>
          <p:cNvPr id="11" name="矩形: 圆角 10"/>
          <p:cNvSpPr/>
          <p:nvPr/>
        </p:nvSpPr>
        <p:spPr>
          <a:xfrm>
            <a:off x="1847527" y="2564904"/>
            <a:ext cx="2627319" cy="504056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Premium</a:t>
            </a:r>
            <a:endParaRPr lang="zh-CN" altLang="en-US" sz="2800" dirty="0"/>
          </a:p>
        </p:txBody>
      </p:sp>
      <p:sp>
        <p:nvSpPr>
          <p:cNvPr id="12" name="矩形: 圆角 11"/>
          <p:cNvSpPr/>
          <p:nvPr/>
        </p:nvSpPr>
        <p:spPr>
          <a:xfrm>
            <a:off x="1822575" y="4005064"/>
            <a:ext cx="2652270" cy="468052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Conditions</a:t>
            </a:r>
            <a:endParaRPr lang="en-US" altLang="zh-CN" sz="2800" dirty="0"/>
          </a:p>
        </p:txBody>
      </p:sp>
      <p:sp>
        <p:nvSpPr>
          <p:cNvPr id="13" name="矩形: 圆角 12"/>
          <p:cNvSpPr/>
          <p:nvPr/>
        </p:nvSpPr>
        <p:spPr>
          <a:xfrm>
            <a:off x="1847527" y="5176715"/>
            <a:ext cx="2627319" cy="94076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Date of Issuance and Signature</a:t>
            </a:r>
            <a:endParaRPr lang="zh-CN" altLang="en-US" sz="2400" dirty="0"/>
          </a:p>
        </p:txBody>
      </p:sp>
      <p:cxnSp>
        <p:nvCxnSpPr>
          <p:cNvPr id="14" name="直接连接符 13"/>
          <p:cNvCxnSpPr>
            <a:stCxn id="7" idx="2"/>
          </p:cNvCxnSpPr>
          <p:nvPr/>
        </p:nvCxnSpPr>
        <p:spPr>
          <a:xfrm>
            <a:off x="5646438" y="1052736"/>
            <a:ext cx="161531" cy="93610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2"/>
          </p:cNvCxnSpPr>
          <p:nvPr/>
        </p:nvCxnSpPr>
        <p:spPr>
          <a:xfrm>
            <a:off x="8940316" y="1057646"/>
            <a:ext cx="180020" cy="71517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0" idx="3"/>
          </p:cNvCxnSpPr>
          <p:nvPr/>
        </p:nvCxnSpPr>
        <p:spPr>
          <a:xfrm>
            <a:off x="4474848" y="3537012"/>
            <a:ext cx="1621153" cy="127534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1" idx="3"/>
          </p:cNvCxnSpPr>
          <p:nvPr/>
        </p:nvCxnSpPr>
        <p:spPr>
          <a:xfrm>
            <a:off x="4474845" y="2816932"/>
            <a:ext cx="918590" cy="10801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2" idx="3"/>
          </p:cNvCxnSpPr>
          <p:nvPr/>
        </p:nvCxnSpPr>
        <p:spPr>
          <a:xfrm flipV="1">
            <a:off x="4474846" y="4181624"/>
            <a:ext cx="685051" cy="5746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3" idx="3"/>
          </p:cNvCxnSpPr>
          <p:nvPr/>
        </p:nvCxnSpPr>
        <p:spPr>
          <a:xfrm>
            <a:off x="4474845" y="5647096"/>
            <a:ext cx="918590" cy="15816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矩形: 圆角 26"/>
          <p:cNvSpPr/>
          <p:nvPr/>
        </p:nvSpPr>
        <p:spPr>
          <a:xfrm>
            <a:off x="1822575" y="4581128"/>
            <a:ext cx="2652270" cy="468052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Claim Payable at</a:t>
            </a:r>
            <a:endParaRPr lang="en-US" altLang="zh-CN" sz="2400" dirty="0"/>
          </a:p>
        </p:txBody>
      </p:sp>
      <p:cxnSp>
        <p:nvCxnSpPr>
          <p:cNvPr id="28" name="直接连接符 27"/>
          <p:cNvCxnSpPr>
            <a:stCxn id="27" idx="3"/>
          </p:cNvCxnSpPr>
          <p:nvPr/>
        </p:nvCxnSpPr>
        <p:spPr>
          <a:xfrm>
            <a:off x="4474845" y="4815155"/>
            <a:ext cx="810578" cy="519729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5400" y="1268761"/>
            <a:ext cx="1088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If goods are damaged or lost during transit, the insured or his agent should take the following steps to settle claims:</a:t>
            </a: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/>
              <a:t>Inform insurer and apply for survey (</a:t>
            </a:r>
            <a:r>
              <a:rPr lang="zh-CN" altLang="en-US" sz="2800" dirty="0"/>
              <a:t>理赔检验</a:t>
            </a:r>
            <a:r>
              <a:rPr lang="en-US" altLang="zh-CN" sz="2800" dirty="0"/>
              <a:t>)</a:t>
            </a:r>
            <a:endParaRPr lang="en-US" altLang="zh-CN" sz="2800" dirty="0"/>
          </a:p>
          <a:p>
            <a:r>
              <a:rPr lang="en-US" altLang="zh-CN" sz="2800" dirty="0"/>
              <a:t>     </a:t>
            </a:r>
            <a:r>
              <a:rPr lang="en-US" altLang="zh-CN" sz="2800" dirty="0">
                <a:solidFill>
                  <a:srgbClr val="0070C0"/>
                </a:solidFill>
              </a:rPr>
              <a:t>Survey and claim settlement agent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sz="2800" dirty="0">
                <a:solidFill>
                  <a:srgbClr val="0070C0"/>
                </a:solidFill>
              </a:rPr>
              <a:t>     </a:t>
            </a:r>
            <a:r>
              <a:rPr lang="zh-CN" altLang="en-US" sz="2600" dirty="0">
                <a:solidFill>
                  <a:srgbClr val="0070C0"/>
                </a:solidFill>
              </a:rPr>
              <a:t>理赔检验代理人</a:t>
            </a:r>
            <a:r>
              <a:rPr lang="en-US" altLang="zh-CN" sz="2600" dirty="0">
                <a:solidFill>
                  <a:srgbClr val="0070C0"/>
                </a:solidFill>
              </a:rPr>
              <a:t> </a:t>
            </a:r>
            <a:endParaRPr lang="en-US" altLang="zh-CN" sz="2600" dirty="0">
              <a:solidFill>
                <a:srgbClr val="0070C0"/>
              </a:solidFill>
            </a:endParaRPr>
          </a:p>
          <a:p>
            <a:endParaRPr lang="en-US" altLang="zh-CN" sz="10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/>
              <a:t>Make claims for damages against the parties concerned</a:t>
            </a:r>
            <a:endParaRPr lang="en-US" altLang="zh-CN" sz="2800" dirty="0"/>
          </a:p>
          <a:p>
            <a:r>
              <a:rPr lang="en-US" altLang="zh-CN" sz="2800" dirty="0"/>
              <a:t>      </a:t>
            </a:r>
            <a:r>
              <a:rPr lang="en-US" altLang="zh-CN" sz="2800" dirty="0">
                <a:solidFill>
                  <a:srgbClr val="0070C0"/>
                </a:solidFill>
              </a:rPr>
              <a:t>Carrier, Customs, Port Authorities 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744" y="476672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9B0353"/>
                </a:solidFill>
                <a:ea typeface="微软雅黑" panose="020B0503020204020204" pitchFamily="34" charset="-122"/>
                <a:cs typeface="+mn-ea"/>
              </a:rPr>
              <a:t>12.6   Claims</a:t>
            </a:r>
            <a:endParaRPr lang="en-US" altLang="zh-CN" sz="3200" b="1" dirty="0">
              <a:solidFill>
                <a:srgbClr val="9B0353"/>
              </a:solidFill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5400" y="1268760"/>
            <a:ext cx="11017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CN" sz="2800" dirty="0"/>
              <a:t>Take proper measures</a:t>
            </a:r>
            <a:endParaRPr lang="en-US" altLang="zh-CN" sz="2800" dirty="0"/>
          </a:p>
          <a:p>
            <a:r>
              <a:rPr lang="en-US" altLang="zh-CN" sz="2800" dirty="0"/>
              <a:t>      </a:t>
            </a:r>
            <a:r>
              <a:rPr lang="en-US" altLang="zh-CN" sz="2800" dirty="0">
                <a:solidFill>
                  <a:srgbClr val="0070C0"/>
                </a:solidFill>
              </a:rPr>
              <a:t>Salvaging, preventing or minimizing damage  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sz="2800" dirty="0">
                <a:solidFill>
                  <a:srgbClr val="0070C0"/>
                </a:solidFill>
              </a:rPr>
              <a:t>      or loss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altLang="zh-CN" sz="2800" dirty="0"/>
              <a:t>Prepare documents for claims</a:t>
            </a:r>
            <a:endParaRPr lang="en-US" altLang="zh-CN" sz="28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Insurance policy or certificate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Bill of lading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Invoice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Packing list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Cargo damage or loss report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Cargo survey report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Statement of the claim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3393" y="1268760"/>
            <a:ext cx="10958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CN" sz="2800" dirty="0"/>
              <a:t>Ocean Marine Cargo Clauses of PICC</a:t>
            </a:r>
            <a:endParaRPr lang="en-US" altLang="zh-CN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CN" sz="2800" dirty="0"/>
              <a:t>Not exceed two years from the time of discharge</a:t>
            </a:r>
            <a:endParaRPr lang="en-GB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623392" y="66339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/>
              <a:t>The Time of Validity of A Claim</a:t>
            </a:r>
            <a:endParaRPr lang="en-US" altLang="zh-CN" sz="2800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434418" y="5035547"/>
            <a:ext cx="4397887" cy="21252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976320" y="4445010"/>
            <a:ext cx="0" cy="903612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663952" y="4459483"/>
            <a:ext cx="202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b="1" dirty="0">
                <a:solidFill>
                  <a:srgbClr val="C00000"/>
                </a:solidFill>
              </a:rPr>
              <a:t>Two Years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ship_115118"/>
          <p:cNvSpPr>
            <a:spLocks noChangeAspect="1"/>
          </p:cNvSpPr>
          <p:nvPr/>
        </p:nvSpPr>
        <p:spPr bwMode="auto">
          <a:xfrm>
            <a:off x="3509112" y="4879773"/>
            <a:ext cx="786689" cy="587822"/>
          </a:xfrm>
          <a:custGeom>
            <a:avLst/>
            <a:gdLst>
              <a:gd name="connsiteX0" fmla="*/ 26656 w 337807"/>
              <a:gd name="connsiteY0" fmla="*/ 168275 h 252413"/>
              <a:gd name="connsiteX1" fmla="*/ 41168 w 337807"/>
              <a:gd name="connsiteY1" fmla="*/ 206640 h 252413"/>
              <a:gd name="connsiteX2" fmla="*/ 42488 w 337807"/>
              <a:gd name="connsiteY2" fmla="*/ 214577 h 252413"/>
              <a:gd name="connsiteX3" fmla="*/ 35891 w 337807"/>
              <a:gd name="connsiteY3" fmla="*/ 231775 h 252413"/>
              <a:gd name="connsiteX4" fmla="*/ 243020 w 337807"/>
              <a:gd name="connsiteY4" fmla="*/ 231775 h 252413"/>
              <a:gd name="connsiteX5" fmla="*/ 315581 w 337807"/>
              <a:gd name="connsiteY5" fmla="*/ 168275 h 252413"/>
              <a:gd name="connsiteX6" fmla="*/ 26656 w 337807"/>
              <a:gd name="connsiteY6" fmla="*/ 168275 h 252413"/>
              <a:gd name="connsiteX7" fmla="*/ 167944 w 337807"/>
              <a:gd name="connsiteY7" fmla="*/ 95250 h 252413"/>
              <a:gd name="connsiteX8" fmla="*/ 167944 w 337807"/>
              <a:gd name="connsiteY8" fmla="*/ 147638 h 252413"/>
              <a:gd name="connsiteX9" fmla="*/ 190169 w 337807"/>
              <a:gd name="connsiteY9" fmla="*/ 147638 h 252413"/>
              <a:gd name="connsiteX10" fmla="*/ 190169 w 337807"/>
              <a:gd name="connsiteY10" fmla="*/ 104775 h 252413"/>
              <a:gd name="connsiteX11" fmla="*/ 209219 w 337807"/>
              <a:gd name="connsiteY11" fmla="*/ 104775 h 252413"/>
              <a:gd name="connsiteX12" fmla="*/ 209219 w 337807"/>
              <a:gd name="connsiteY12" fmla="*/ 115888 h 252413"/>
              <a:gd name="connsiteX13" fmla="*/ 201282 w 337807"/>
              <a:gd name="connsiteY13" fmla="*/ 115888 h 252413"/>
              <a:gd name="connsiteX14" fmla="*/ 201282 w 337807"/>
              <a:gd name="connsiteY14" fmla="*/ 147638 h 252413"/>
              <a:gd name="connsiteX15" fmla="*/ 220332 w 337807"/>
              <a:gd name="connsiteY15" fmla="*/ 147638 h 252413"/>
              <a:gd name="connsiteX16" fmla="*/ 220332 w 337807"/>
              <a:gd name="connsiteY16" fmla="*/ 104775 h 252413"/>
              <a:gd name="connsiteX17" fmla="*/ 242557 w 337807"/>
              <a:gd name="connsiteY17" fmla="*/ 104775 h 252413"/>
              <a:gd name="connsiteX18" fmla="*/ 242557 w 337807"/>
              <a:gd name="connsiteY18" fmla="*/ 115888 h 252413"/>
              <a:gd name="connsiteX19" fmla="*/ 231444 w 337807"/>
              <a:gd name="connsiteY19" fmla="*/ 115888 h 252413"/>
              <a:gd name="connsiteX20" fmla="*/ 231444 w 337807"/>
              <a:gd name="connsiteY20" fmla="*/ 147638 h 252413"/>
              <a:gd name="connsiteX21" fmla="*/ 253669 w 337807"/>
              <a:gd name="connsiteY21" fmla="*/ 147638 h 252413"/>
              <a:gd name="connsiteX22" fmla="*/ 253669 w 337807"/>
              <a:gd name="connsiteY22" fmla="*/ 104775 h 252413"/>
              <a:gd name="connsiteX23" fmla="*/ 272719 w 337807"/>
              <a:gd name="connsiteY23" fmla="*/ 104775 h 252413"/>
              <a:gd name="connsiteX24" fmla="*/ 272719 w 337807"/>
              <a:gd name="connsiteY24" fmla="*/ 115888 h 252413"/>
              <a:gd name="connsiteX25" fmla="*/ 263194 w 337807"/>
              <a:gd name="connsiteY25" fmla="*/ 115888 h 252413"/>
              <a:gd name="connsiteX26" fmla="*/ 263194 w 337807"/>
              <a:gd name="connsiteY26" fmla="*/ 147638 h 252413"/>
              <a:gd name="connsiteX27" fmla="*/ 294944 w 337807"/>
              <a:gd name="connsiteY27" fmla="*/ 147638 h 252413"/>
              <a:gd name="connsiteX28" fmla="*/ 294944 w 337807"/>
              <a:gd name="connsiteY28" fmla="*/ 95250 h 252413"/>
              <a:gd name="connsiteX29" fmla="*/ 74146 w 337807"/>
              <a:gd name="connsiteY29" fmla="*/ 63500 h 252413"/>
              <a:gd name="connsiteX30" fmla="*/ 74146 w 337807"/>
              <a:gd name="connsiteY30" fmla="*/ 95052 h 252413"/>
              <a:gd name="connsiteX31" fmla="*/ 63608 w 337807"/>
              <a:gd name="connsiteY31" fmla="*/ 105569 h 252413"/>
              <a:gd name="connsiteX32" fmla="*/ 42531 w 337807"/>
              <a:gd name="connsiteY32" fmla="*/ 105569 h 252413"/>
              <a:gd name="connsiteX33" fmla="*/ 42531 w 337807"/>
              <a:gd name="connsiteY33" fmla="*/ 147638 h 252413"/>
              <a:gd name="connsiteX34" fmla="*/ 104444 w 337807"/>
              <a:gd name="connsiteY34" fmla="*/ 147638 h 252413"/>
              <a:gd name="connsiteX35" fmla="*/ 104444 w 337807"/>
              <a:gd name="connsiteY35" fmla="*/ 63500 h 252413"/>
              <a:gd name="connsiteX36" fmla="*/ 74146 w 337807"/>
              <a:gd name="connsiteY36" fmla="*/ 63500 h 252413"/>
              <a:gd name="connsiteX37" fmla="*/ 84204 w 337807"/>
              <a:gd name="connsiteY37" fmla="*/ 0 h 252413"/>
              <a:gd name="connsiteX38" fmla="*/ 94771 w 337807"/>
              <a:gd name="connsiteY38" fmla="*/ 10517 h 252413"/>
              <a:gd name="connsiteX39" fmla="*/ 94771 w 337807"/>
              <a:gd name="connsiteY39" fmla="*/ 42069 h 252413"/>
              <a:gd name="connsiteX40" fmla="*/ 115904 w 337807"/>
              <a:gd name="connsiteY40" fmla="*/ 42069 h 252413"/>
              <a:gd name="connsiteX41" fmla="*/ 126471 w 337807"/>
              <a:gd name="connsiteY41" fmla="*/ 52586 h 252413"/>
              <a:gd name="connsiteX42" fmla="*/ 126471 w 337807"/>
              <a:gd name="connsiteY42" fmla="*/ 147241 h 252413"/>
              <a:gd name="connsiteX43" fmla="*/ 147605 w 337807"/>
              <a:gd name="connsiteY43" fmla="*/ 147241 h 252413"/>
              <a:gd name="connsiteX44" fmla="*/ 147605 w 337807"/>
              <a:gd name="connsiteY44" fmla="*/ 84138 h 252413"/>
              <a:gd name="connsiteX45" fmla="*/ 158171 w 337807"/>
              <a:gd name="connsiteY45" fmla="*/ 73620 h 252413"/>
              <a:gd name="connsiteX46" fmla="*/ 306107 w 337807"/>
              <a:gd name="connsiteY46" fmla="*/ 73620 h 252413"/>
              <a:gd name="connsiteX47" fmla="*/ 315353 w 337807"/>
              <a:gd name="connsiteY47" fmla="*/ 84138 h 252413"/>
              <a:gd name="connsiteX48" fmla="*/ 315353 w 337807"/>
              <a:gd name="connsiteY48" fmla="*/ 147241 h 252413"/>
              <a:gd name="connsiteX49" fmla="*/ 327240 w 337807"/>
              <a:gd name="connsiteY49" fmla="*/ 147241 h 252413"/>
              <a:gd name="connsiteX50" fmla="*/ 337807 w 337807"/>
              <a:gd name="connsiteY50" fmla="*/ 157758 h 252413"/>
              <a:gd name="connsiteX51" fmla="*/ 242706 w 337807"/>
              <a:gd name="connsiteY51" fmla="*/ 252413 h 252413"/>
              <a:gd name="connsiteX52" fmla="*/ 20802 w 337807"/>
              <a:gd name="connsiteY52" fmla="*/ 252413 h 252413"/>
              <a:gd name="connsiteX53" fmla="*/ 12877 w 337807"/>
              <a:gd name="connsiteY53" fmla="*/ 248469 h 252413"/>
              <a:gd name="connsiteX54" fmla="*/ 10236 w 337807"/>
              <a:gd name="connsiteY54" fmla="*/ 237952 h 252413"/>
              <a:gd name="connsiteX55" fmla="*/ 19482 w 337807"/>
              <a:gd name="connsiteY55" fmla="*/ 210344 h 252413"/>
              <a:gd name="connsiteX56" fmla="*/ 990 w 337807"/>
              <a:gd name="connsiteY56" fmla="*/ 161702 h 252413"/>
              <a:gd name="connsiteX57" fmla="*/ 990 w 337807"/>
              <a:gd name="connsiteY57" fmla="*/ 152499 h 252413"/>
              <a:gd name="connsiteX58" fmla="*/ 10236 w 337807"/>
              <a:gd name="connsiteY58" fmla="*/ 147241 h 252413"/>
              <a:gd name="connsiteX59" fmla="*/ 20802 w 337807"/>
              <a:gd name="connsiteY59" fmla="*/ 147241 h 252413"/>
              <a:gd name="connsiteX60" fmla="*/ 20802 w 337807"/>
              <a:gd name="connsiteY60" fmla="*/ 94655 h 252413"/>
              <a:gd name="connsiteX61" fmla="*/ 31370 w 337807"/>
              <a:gd name="connsiteY61" fmla="*/ 84138 h 252413"/>
              <a:gd name="connsiteX62" fmla="*/ 51182 w 337807"/>
              <a:gd name="connsiteY62" fmla="*/ 84138 h 252413"/>
              <a:gd name="connsiteX63" fmla="*/ 51182 w 337807"/>
              <a:gd name="connsiteY63" fmla="*/ 52586 h 252413"/>
              <a:gd name="connsiteX64" fmla="*/ 63070 w 337807"/>
              <a:gd name="connsiteY64" fmla="*/ 42069 h 252413"/>
              <a:gd name="connsiteX65" fmla="*/ 73637 w 337807"/>
              <a:gd name="connsiteY65" fmla="*/ 42069 h 252413"/>
              <a:gd name="connsiteX66" fmla="*/ 73637 w 337807"/>
              <a:gd name="connsiteY66" fmla="*/ 10517 h 252413"/>
              <a:gd name="connsiteX67" fmla="*/ 84204 w 337807"/>
              <a:gd name="connsiteY67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7807" h="252413">
                <a:moveTo>
                  <a:pt x="26656" y="168275"/>
                </a:moveTo>
                <a:cubicBezTo>
                  <a:pt x="26656" y="168275"/>
                  <a:pt x="26656" y="168275"/>
                  <a:pt x="41168" y="206640"/>
                </a:cubicBezTo>
                <a:cubicBezTo>
                  <a:pt x="42488" y="209286"/>
                  <a:pt x="42488" y="211931"/>
                  <a:pt x="42488" y="214577"/>
                </a:cubicBezTo>
                <a:cubicBezTo>
                  <a:pt x="42488" y="214577"/>
                  <a:pt x="42488" y="214577"/>
                  <a:pt x="35891" y="231775"/>
                </a:cubicBezTo>
                <a:cubicBezTo>
                  <a:pt x="35891" y="231775"/>
                  <a:pt x="35891" y="231775"/>
                  <a:pt x="243020" y="231775"/>
                </a:cubicBezTo>
                <a:cubicBezTo>
                  <a:pt x="279960" y="231775"/>
                  <a:pt x="311623" y="203994"/>
                  <a:pt x="315581" y="168275"/>
                </a:cubicBezTo>
                <a:cubicBezTo>
                  <a:pt x="315581" y="168275"/>
                  <a:pt x="315581" y="168275"/>
                  <a:pt x="26656" y="168275"/>
                </a:cubicBezTo>
                <a:close/>
                <a:moveTo>
                  <a:pt x="167944" y="95250"/>
                </a:moveTo>
                <a:lnTo>
                  <a:pt x="167944" y="147638"/>
                </a:lnTo>
                <a:lnTo>
                  <a:pt x="190169" y="147638"/>
                </a:lnTo>
                <a:lnTo>
                  <a:pt x="190169" y="104775"/>
                </a:lnTo>
                <a:lnTo>
                  <a:pt x="209219" y="104775"/>
                </a:lnTo>
                <a:lnTo>
                  <a:pt x="209219" y="115888"/>
                </a:lnTo>
                <a:lnTo>
                  <a:pt x="201282" y="115888"/>
                </a:lnTo>
                <a:lnTo>
                  <a:pt x="201282" y="147638"/>
                </a:lnTo>
                <a:lnTo>
                  <a:pt x="220332" y="147638"/>
                </a:lnTo>
                <a:lnTo>
                  <a:pt x="220332" y="104775"/>
                </a:lnTo>
                <a:lnTo>
                  <a:pt x="242557" y="104775"/>
                </a:lnTo>
                <a:lnTo>
                  <a:pt x="242557" y="115888"/>
                </a:lnTo>
                <a:lnTo>
                  <a:pt x="231444" y="115888"/>
                </a:lnTo>
                <a:lnTo>
                  <a:pt x="231444" y="147638"/>
                </a:lnTo>
                <a:lnTo>
                  <a:pt x="253669" y="147638"/>
                </a:lnTo>
                <a:lnTo>
                  <a:pt x="253669" y="104775"/>
                </a:lnTo>
                <a:lnTo>
                  <a:pt x="272719" y="104775"/>
                </a:lnTo>
                <a:lnTo>
                  <a:pt x="272719" y="115888"/>
                </a:lnTo>
                <a:lnTo>
                  <a:pt x="263194" y="115888"/>
                </a:lnTo>
                <a:lnTo>
                  <a:pt x="263194" y="147638"/>
                </a:lnTo>
                <a:lnTo>
                  <a:pt x="294944" y="147638"/>
                </a:lnTo>
                <a:lnTo>
                  <a:pt x="294944" y="95250"/>
                </a:lnTo>
                <a:close/>
                <a:moveTo>
                  <a:pt x="74146" y="63500"/>
                </a:moveTo>
                <a:cubicBezTo>
                  <a:pt x="74146" y="63500"/>
                  <a:pt x="74146" y="63500"/>
                  <a:pt x="74146" y="95052"/>
                </a:cubicBezTo>
                <a:cubicBezTo>
                  <a:pt x="74146" y="100310"/>
                  <a:pt x="68877" y="105569"/>
                  <a:pt x="63608" y="105569"/>
                </a:cubicBezTo>
                <a:cubicBezTo>
                  <a:pt x="63608" y="105569"/>
                  <a:pt x="63608" y="105569"/>
                  <a:pt x="42531" y="105569"/>
                </a:cubicBezTo>
                <a:lnTo>
                  <a:pt x="42531" y="147638"/>
                </a:lnTo>
                <a:cubicBezTo>
                  <a:pt x="42531" y="147638"/>
                  <a:pt x="42531" y="147638"/>
                  <a:pt x="104444" y="147638"/>
                </a:cubicBezTo>
                <a:cubicBezTo>
                  <a:pt x="104444" y="147638"/>
                  <a:pt x="104444" y="147638"/>
                  <a:pt x="104444" y="63500"/>
                </a:cubicBezTo>
                <a:cubicBezTo>
                  <a:pt x="104444" y="63500"/>
                  <a:pt x="104444" y="63500"/>
                  <a:pt x="74146" y="63500"/>
                </a:cubicBezTo>
                <a:close/>
                <a:moveTo>
                  <a:pt x="84204" y="0"/>
                </a:moveTo>
                <a:cubicBezTo>
                  <a:pt x="89487" y="0"/>
                  <a:pt x="94771" y="5258"/>
                  <a:pt x="94771" y="10517"/>
                </a:cubicBezTo>
                <a:cubicBezTo>
                  <a:pt x="94771" y="10517"/>
                  <a:pt x="94771" y="10517"/>
                  <a:pt x="94771" y="42069"/>
                </a:cubicBezTo>
                <a:cubicBezTo>
                  <a:pt x="94771" y="42069"/>
                  <a:pt x="94771" y="42069"/>
                  <a:pt x="115904" y="42069"/>
                </a:cubicBezTo>
                <a:cubicBezTo>
                  <a:pt x="121188" y="42069"/>
                  <a:pt x="126471" y="47327"/>
                  <a:pt x="126471" y="52586"/>
                </a:cubicBezTo>
                <a:cubicBezTo>
                  <a:pt x="126471" y="52586"/>
                  <a:pt x="126471" y="52586"/>
                  <a:pt x="126471" y="147241"/>
                </a:cubicBezTo>
                <a:cubicBezTo>
                  <a:pt x="126471" y="147241"/>
                  <a:pt x="126471" y="147241"/>
                  <a:pt x="147605" y="147241"/>
                </a:cubicBezTo>
                <a:cubicBezTo>
                  <a:pt x="147605" y="147241"/>
                  <a:pt x="147605" y="147241"/>
                  <a:pt x="147605" y="84138"/>
                </a:cubicBezTo>
                <a:cubicBezTo>
                  <a:pt x="147605" y="78879"/>
                  <a:pt x="152888" y="73620"/>
                  <a:pt x="158171" y="73620"/>
                </a:cubicBezTo>
                <a:cubicBezTo>
                  <a:pt x="158171" y="73620"/>
                  <a:pt x="158171" y="73620"/>
                  <a:pt x="306107" y="73620"/>
                </a:cubicBezTo>
                <a:cubicBezTo>
                  <a:pt x="311390" y="73620"/>
                  <a:pt x="315353" y="78879"/>
                  <a:pt x="315353" y="84138"/>
                </a:cubicBezTo>
                <a:cubicBezTo>
                  <a:pt x="315353" y="84138"/>
                  <a:pt x="315353" y="84138"/>
                  <a:pt x="315353" y="147241"/>
                </a:cubicBezTo>
                <a:cubicBezTo>
                  <a:pt x="315353" y="147241"/>
                  <a:pt x="315353" y="147241"/>
                  <a:pt x="327240" y="147241"/>
                </a:cubicBezTo>
                <a:cubicBezTo>
                  <a:pt x="332524" y="147241"/>
                  <a:pt x="337807" y="152499"/>
                  <a:pt x="337807" y="157758"/>
                </a:cubicBezTo>
                <a:cubicBezTo>
                  <a:pt x="337807" y="210344"/>
                  <a:pt x="295540" y="252413"/>
                  <a:pt x="242706" y="252413"/>
                </a:cubicBezTo>
                <a:cubicBezTo>
                  <a:pt x="242706" y="252413"/>
                  <a:pt x="242706" y="252413"/>
                  <a:pt x="20802" y="252413"/>
                </a:cubicBezTo>
                <a:cubicBezTo>
                  <a:pt x="16840" y="252413"/>
                  <a:pt x="14198" y="251098"/>
                  <a:pt x="12877" y="248469"/>
                </a:cubicBezTo>
                <a:cubicBezTo>
                  <a:pt x="10236" y="245840"/>
                  <a:pt x="10236" y="241896"/>
                  <a:pt x="10236" y="237952"/>
                </a:cubicBezTo>
                <a:cubicBezTo>
                  <a:pt x="10236" y="237952"/>
                  <a:pt x="10236" y="237952"/>
                  <a:pt x="19482" y="210344"/>
                </a:cubicBezTo>
                <a:cubicBezTo>
                  <a:pt x="19482" y="210344"/>
                  <a:pt x="19482" y="210344"/>
                  <a:pt x="990" y="161702"/>
                </a:cubicBezTo>
                <a:cubicBezTo>
                  <a:pt x="-331" y="159073"/>
                  <a:pt x="-331" y="155129"/>
                  <a:pt x="990" y="152499"/>
                </a:cubicBezTo>
                <a:cubicBezTo>
                  <a:pt x="3631" y="148555"/>
                  <a:pt x="6273" y="147241"/>
                  <a:pt x="10236" y="147241"/>
                </a:cubicBezTo>
                <a:cubicBezTo>
                  <a:pt x="10236" y="147241"/>
                  <a:pt x="10236" y="147241"/>
                  <a:pt x="20802" y="147241"/>
                </a:cubicBezTo>
                <a:cubicBezTo>
                  <a:pt x="20802" y="147241"/>
                  <a:pt x="20802" y="147241"/>
                  <a:pt x="20802" y="94655"/>
                </a:cubicBezTo>
                <a:cubicBezTo>
                  <a:pt x="20802" y="89396"/>
                  <a:pt x="26086" y="84138"/>
                  <a:pt x="31370" y="84138"/>
                </a:cubicBezTo>
                <a:cubicBezTo>
                  <a:pt x="31370" y="84138"/>
                  <a:pt x="31370" y="84138"/>
                  <a:pt x="51182" y="84138"/>
                </a:cubicBezTo>
                <a:cubicBezTo>
                  <a:pt x="51182" y="84138"/>
                  <a:pt x="51182" y="84138"/>
                  <a:pt x="51182" y="52586"/>
                </a:cubicBezTo>
                <a:cubicBezTo>
                  <a:pt x="51182" y="47327"/>
                  <a:pt x="57787" y="42069"/>
                  <a:pt x="63070" y="42069"/>
                </a:cubicBezTo>
                <a:cubicBezTo>
                  <a:pt x="63070" y="42069"/>
                  <a:pt x="63070" y="42069"/>
                  <a:pt x="73637" y="42069"/>
                </a:cubicBezTo>
                <a:cubicBezTo>
                  <a:pt x="73637" y="42069"/>
                  <a:pt x="73637" y="42069"/>
                  <a:pt x="73637" y="10517"/>
                </a:cubicBezTo>
                <a:cubicBezTo>
                  <a:pt x="73637" y="5258"/>
                  <a:pt x="77599" y="0"/>
                  <a:pt x="84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harbor-crane_86816"/>
          <p:cNvSpPr>
            <a:spLocks noChangeAspect="1"/>
          </p:cNvSpPr>
          <p:nvPr/>
        </p:nvSpPr>
        <p:spPr bwMode="auto">
          <a:xfrm>
            <a:off x="2507714" y="4553862"/>
            <a:ext cx="936104" cy="963370"/>
          </a:xfrm>
          <a:custGeom>
            <a:avLst/>
            <a:gdLst>
              <a:gd name="connsiteX0" fmla="*/ 136525 w 327025"/>
              <a:gd name="connsiteY0" fmla="*/ 263525 h 336550"/>
              <a:gd name="connsiteX1" fmla="*/ 136525 w 327025"/>
              <a:gd name="connsiteY1" fmla="*/ 325438 h 336550"/>
              <a:gd name="connsiteX2" fmla="*/ 152400 w 327025"/>
              <a:gd name="connsiteY2" fmla="*/ 325438 h 336550"/>
              <a:gd name="connsiteX3" fmla="*/ 152400 w 327025"/>
              <a:gd name="connsiteY3" fmla="*/ 316409 h 336550"/>
              <a:gd name="connsiteX4" fmla="*/ 148431 w 327025"/>
              <a:gd name="connsiteY4" fmla="*/ 307380 h 336550"/>
              <a:gd name="connsiteX5" fmla="*/ 147109 w 327025"/>
              <a:gd name="connsiteY5" fmla="*/ 304801 h 336550"/>
              <a:gd name="connsiteX6" fmla="*/ 147109 w 327025"/>
              <a:gd name="connsiteY6" fmla="*/ 263525 h 336550"/>
              <a:gd name="connsiteX7" fmla="*/ 136525 w 327025"/>
              <a:gd name="connsiteY7" fmla="*/ 263525 h 336550"/>
              <a:gd name="connsiteX8" fmla="*/ 25928 w 327025"/>
              <a:gd name="connsiteY8" fmla="*/ 263525 h 336550"/>
              <a:gd name="connsiteX9" fmla="*/ 25928 w 327025"/>
              <a:gd name="connsiteY9" fmla="*/ 304801 h 336550"/>
              <a:gd name="connsiteX10" fmla="*/ 24606 w 327025"/>
              <a:gd name="connsiteY10" fmla="*/ 307380 h 336550"/>
              <a:gd name="connsiteX11" fmla="*/ 20637 w 327025"/>
              <a:gd name="connsiteY11" fmla="*/ 316409 h 336550"/>
              <a:gd name="connsiteX12" fmla="*/ 20637 w 327025"/>
              <a:gd name="connsiteY12" fmla="*/ 325438 h 336550"/>
              <a:gd name="connsiteX13" fmla="*/ 36512 w 327025"/>
              <a:gd name="connsiteY13" fmla="*/ 325438 h 336550"/>
              <a:gd name="connsiteX14" fmla="*/ 36512 w 327025"/>
              <a:gd name="connsiteY14" fmla="*/ 263525 h 336550"/>
              <a:gd name="connsiteX15" fmla="*/ 25928 w 327025"/>
              <a:gd name="connsiteY15" fmla="*/ 263525 h 336550"/>
              <a:gd name="connsiteX16" fmla="*/ 30714 w 327025"/>
              <a:gd name="connsiteY16" fmla="*/ 231775 h 336550"/>
              <a:gd name="connsiteX17" fmla="*/ 25400 w 327025"/>
              <a:gd name="connsiteY17" fmla="*/ 236935 h 336550"/>
              <a:gd name="connsiteX18" fmla="*/ 25400 w 327025"/>
              <a:gd name="connsiteY18" fmla="*/ 252413 h 336550"/>
              <a:gd name="connsiteX19" fmla="*/ 147638 w 327025"/>
              <a:gd name="connsiteY19" fmla="*/ 252413 h 336550"/>
              <a:gd name="connsiteX20" fmla="*/ 147638 w 327025"/>
              <a:gd name="connsiteY20" fmla="*/ 236935 h 336550"/>
              <a:gd name="connsiteX21" fmla="*/ 142324 w 327025"/>
              <a:gd name="connsiteY21" fmla="*/ 231775 h 336550"/>
              <a:gd name="connsiteX22" fmla="*/ 30714 w 327025"/>
              <a:gd name="connsiteY22" fmla="*/ 231775 h 336550"/>
              <a:gd name="connsiteX23" fmla="*/ 73025 w 327025"/>
              <a:gd name="connsiteY23" fmla="*/ 209550 h 336550"/>
              <a:gd name="connsiteX24" fmla="*/ 73025 w 327025"/>
              <a:gd name="connsiteY24" fmla="*/ 220663 h 336550"/>
              <a:gd name="connsiteX25" fmla="*/ 100013 w 327025"/>
              <a:gd name="connsiteY25" fmla="*/ 220663 h 336550"/>
              <a:gd name="connsiteX26" fmla="*/ 100013 w 327025"/>
              <a:gd name="connsiteY26" fmla="*/ 209550 h 336550"/>
              <a:gd name="connsiteX27" fmla="*/ 9525 w 327025"/>
              <a:gd name="connsiteY27" fmla="*/ 188913 h 336550"/>
              <a:gd name="connsiteX28" fmla="*/ 9525 w 327025"/>
              <a:gd name="connsiteY28" fmla="*/ 200026 h 336550"/>
              <a:gd name="connsiteX29" fmla="*/ 115888 w 327025"/>
              <a:gd name="connsiteY29" fmla="*/ 200026 h 336550"/>
              <a:gd name="connsiteX30" fmla="*/ 115888 w 327025"/>
              <a:gd name="connsiteY30" fmla="*/ 188913 h 336550"/>
              <a:gd name="connsiteX31" fmla="*/ 105252 w 327025"/>
              <a:gd name="connsiteY31" fmla="*/ 188913 h 336550"/>
              <a:gd name="connsiteX32" fmla="*/ 9525 w 327025"/>
              <a:gd name="connsiteY32" fmla="*/ 188913 h 336550"/>
              <a:gd name="connsiteX33" fmla="*/ 273050 w 327025"/>
              <a:gd name="connsiteY33" fmla="*/ 184150 h 336550"/>
              <a:gd name="connsiteX34" fmla="*/ 273050 w 327025"/>
              <a:gd name="connsiteY34" fmla="*/ 204788 h 336550"/>
              <a:gd name="connsiteX35" fmla="*/ 315913 w 327025"/>
              <a:gd name="connsiteY35" fmla="*/ 204788 h 336550"/>
              <a:gd name="connsiteX36" fmla="*/ 315913 w 327025"/>
              <a:gd name="connsiteY36" fmla="*/ 184150 h 336550"/>
              <a:gd name="connsiteX37" fmla="*/ 68660 w 327025"/>
              <a:gd name="connsiteY37" fmla="*/ 152400 h 336550"/>
              <a:gd name="connsiteX38" fmla="*/ 78979 w 327025"/>
              <a:gd name="connsiteY38" fmla="*/ 152400 h 336550"/>
              <a:gd name="connsiteX39" fmla="*/ 84138 w 327025"/>
              <a:gd name="connsiteY39" fmla="*/ 157957 h 336550"/>
              <a:gd name="connsiteX40" fmla="*/ 78979 w 327025"/>
              <a:gd name="connsiteY40" fmla="*/ 163513 h 336550"/>
              <a:gd name="connsiteX41" fmla="*/ 68660 w 327025"/>
              <a:gd name="connsiteY41" fmla="*/ 163513 h 336550"/>
              <a:gd name="connsiteX42" fmla="*/ 63500 w 327025"/>
              <a:gd name="connsiteY42" fmla="*/ 157957 h 336550"/>
              <a:gd name="connsiteX43" fmla="*/ 68660 w 327025"/>
              <a:gd name="connsiteY43" fmla="*/ 152400 h 336550"/>
              <a:gd name="connsiteX44" fmla="*/ 52388 w 327025"/>
              <a:gd name="connsiteY44" fmla="*/ 152400 h 336550"/>
              <a:gd name="connsiteX45" fmla="*/ 55960 w 327025"/>
              <a:gd name="connsiteY45" fmla="*/ 153789 h 336550"/>
              <a:gd name="connsiteX46" fmla="*/ 57150 w 327025"/>
              <a:gd name="connsiteY46" fmla="*/ 157957 h 336550"/>
              <a:gd name="connsiteX47" fmla="*/ 55960 w 327025"/>
              <a:gd name="connsiteY47" fmla="*/ 162124 h 336550"/>
              <a:gd name="connsiteX48" fmla="*/ 52388 w 327025"/>
              <a:gd name="connsiteY48" fmla="*/ 163513 h 336550"/>
              <a:gd name="connsiteX49" fmla="*/ 48816 w 327025"/>
              <a:gd name="connsiteY49" fmla="*/ 162124 h 336550"/>
              <a:gd name="connsiteX50" fmla="*/ 47625 w 327025"/>
              <a:gd name="connsiteY50" fmla="*/ 157957 h 336550"/>
              <a:gd name="connsiteX51" fmla="*/ 48816 w 327025"/>
              <a:gd name="connsiteY51" fmla="*/ 153789 h 336550"/>
              <a:gd name="connsiteX52" fmla="*/ 52388 w 327025"/>
              <a:gd name="connsiteY52" fmla="*/ 152400 h 336550"/>
              <a:gd name="connsiteX53" fmla="*/ 25796 w 327025"/>
              <a:gd name="connsiteY53" fmla="*/ 152400 h 336550"/>
              <a:gd name="connsiteX54" fmla="*/ 36115 w 327025"/>
              <a:gd name="connsiteY54" fmla="*/ 152400 h 336550"/>
              <a:gd name="connsiteX55" fmla="*/ 41275 w 327025"/>
              <a:gd name="connsiteY55" fmla="*/ 157957 h 336550"/>
              <a:gd name="connsiteX56" fmla="*/ 36115 w 327025"/>
              <a:gd name="connsiteY56" fmla="*/ 163513 h 336550"/>
              <a:gd name="connsiteX57" fmla="*/ 25796 w 327025"/>
              <a:gd name="connsiteY57" fmla="*/ 163513 h 336550"/>
              <a:gd name="connsiteX58" fmla="*/ 20637 w 327025"/>
              <a:gd name="connsiteY58" fmla="*/ 157957 h 336550"/>
              <a:gd name="connsiteX59" fmla="*/ 25796 w 327025"/>
              <a:gd name="connsiteY59" fmla="*/ 152400 h 336550"/>
              <a:gd name="connsiteX60" fmla="*/ 291245 w 327025"/>
              <a:gd name="connsiteY60" fmla="*/ 150813 h 336550"/>
              <a:gd name="connsiteX61" fmla="*/ 277812 w 327025"/>
              <a:gd name="connsiteY61" fmla="*/ 173038 h 336550"/>
              <a:gd name="connsiteX62" fmla="*/ 312737 w 327025"/>
              <a:gd name="connsiteY62" fmla="*/ 173038 h 336550"/>
              <a:gd name="connsiteX63" fmla="*/ 299305 w 327025"/>
              <a:gd name="connsiteY63" fmla="*/ 150813 h 336550"/>
              <a:gd name="connsiteX64" fmla="*/ 295275 w 327025"/>
              <a:gd name="connsiteY64" fmla="*/ 152120 h 336550"/>
              <a:gd name="connsiteX65" fmla="*/ 291245 w 327025"/>
              <a:gd name="connsiteY65" fmla="*/ 150813 h 336550"/>
              <a:gd name="connsiteX66" fmla="*/ 14783 w 327025"/>
              <a:gd name="connsiteY66" fmla="*/ 141288 h 336550"/>
              <a:gd name="connsiteX67" fmla="*/ 9525 w 327025"/>
              <a:gd name="connsiteY67" fmla="*/ 146504 h 336550"/>
              <a:gd name="connsiteX68" fmla="*/ 9525 w 327025"/>
              <a:gd name="connsiteY68" fmla="*/ 177801 h 336550"/>
              <a:gd name="connsiteX69" fmla="*/ 93663 w 327025"/>
              <a:gd name="connsiteY69" fmla="*/ 177801 h 336550"/>
              <a:gd name="connsiteX70" fmla="*/ 93663 w 327025"/>
              <a:gd name="connsiteY70" fmla="*/ 141288 h 336550"/>
              <a:gd name="connsiteX71" fmla="*/ 14783 w 327025"/>
              <a:gd name="connsiteY71" fmla="*/ 141288 h 336550"/>
              <a:gd name="connsiteX72" fmla="*/ 294482 w 327025"/>
              <a:gd name="connsiteY72" fmla="*/ 131763 h 336550"/>
              <a:gd name="connsiteX73" fmla="*/ 288925 w 327025"/>
              <a:gd name="connsiteY73" fmla="*/ 136526 h 336550"/>
              <a:gd name="connsiteX74" fmla="*/ 294482 w 327025"/>
              <a:gd name="connsiteY74" fmla="*/ 141290 h 336550"/>
              <a:gd name="connsiteX75" fmla="*/ 300038 w 327025"/>
              <a:gd name="connsiteY75" fmla="*/ 136526 h 336550"/>
              <a:gd name="connsiteX76" fmla="*/ 294482 w 327025"/>
              <a:gd name="connsiteY76" fmla="*/ 131763 h 336550"/>
              <a:gd name="connsiteX77" fmla="*/ 104775 w 327025"/>
              <a:gd name="connsiteY77" fmla="*/ 115888 h 336550"/>
              <a:gd name="connsiteX78" fmla="*/ 104775 w 327025"/>
              <a:gd name="connsiteY78" fmla="*/ 171451 h 336550"/>
              <a:gd name="connsiteX79" fmla="*/ 161925 w 327025"/>
              <a:gd name="connsiteY79" fmla="*/ 115888 h 336550"/>
              <a:gd name="connsiteX80" fmla="*/ 86143 w 327025"/>
              <a:gd name="connsiteY80" fmla="*/ 84138 h 336550"/>
              <a:gd name="connsiteX81" fmla="*/ 81130 w 327025"/>
              <a:gd name="connsiteY81" fmla="*/ 88107 h 336550"/>
              <a:gd name="connsiteX82" fmla="*/ 69850 w 327025"/>
              <a:gd name="connsiteY82" fmla="*/ 131763 h 336550"/>
              <a:gd name="connsiteX83" fmla="*/ 93663 w 327025"/>
              <a:gd name="connsiteY83" fmla="*/ 131763 h 336550"/>
              <a:gd name="connsiteX84" fmla="*/ 93663 w 327025"/>
              <a:gd name="connsiteY84" fmla="*/ 89429 h 336550"/>
              <a:gd name="connsiteX85" fmla="*/ 88650 w 327025"/>
              <a:gd name="connsiteY85" fmla="*/ 84138 h 336550"/>
              <a:gd name="connsiteX86" fmla="*/ 86143 w 327025"/>
              <a:gd name="connsiteY86" fmla="*/ 84138 h 336550"/>
              <a:gd name="connsiteX87" fmla="*/ 281124 w 327025"/>
              <a:gd name="connsiteY87" fmla="*/ 9525 h 336550"/>
              <a:gd name="connsiteX88" fmla="*/ 120650 w 327025"/>
              <a:gd name="connsiteY88" fmla="*/ 169863 h 336550"/>
              <a:gd name="connsiteX89" fmla="*/ 160111 w 327025"/>
              <a:gd name="connsiteY89" fmla="*/ 148661 h 336550"/>
              <a:gd name="connsiteX90" fmla="*/ 285070 w 327025"/>
              <a:gd name="connsiteY90" fmla="*/ 21451 h 336550"/>
              <a:gd name="connsiteX91" fmla="*/ 289016 w 327025"/>
              <a:gd name="connsiteY91" fmla="*/ 20126 h 336550"/>
              <a:gd name="connsiteX92" fmla="*/ 299539 w 327025"/>
              <a:gd name="connsiteY92" fmla="*/ 20126 h 336550"/>
              <a:gd name="connsiteX93" fmla="*/ 304800 w 327025"/>
              <a:gd name="connsiteY93" fmla="*/ 14825 h 336550"/>
              <a:gd name="connsiteX94" fmla="*/ 304800 w 327025"/>
              <a:gd name="connsiteY94" fmla="*/ 9525 h 336550"/>
              <a:gd name="connsiteX95" fmla="*/ 281124 w 327025"/>
              <a:gd name="connsiteY95" fmla="*/ 9525 h 336550"/>
              <a:gd name="connsiteX96" fmla="*/ 266700 w 327025"/>
              <a:gd name="connsiteY96" fmla="*/ 9525 h 336550"/>
              <a:gd name="connsiteX97" fmla="*/ 258801 w 327025"/>
              <a:gd name="connsiteY97" fmla="*/ 12171 h 336550"/>
              <a:gd name="connsiteX98" fmla="*/ 104775 w 327025"/>
              <a:gd name="connsiteY98" fmla="*/ 86254 h 336550"/>
              <a:gd name="connsiteX99" fmla="*/ 104775 w 327025"/>
              <a:gd name="connsiteY99" fmla="*/ 88900 h 336550"/>
              <a:gd name="connsiteX100" fmla="*/ 104775 w 327025"/>
              <a:gd name="connsiteY100" fmla="*/ 104775 h 336550"/>
              <a:gd name="connsiteX101" fmla="*/ 170598 w 327025"/>
              <a:gd name="connsiteY101" fmla="*/ 104775 h 336550"/>
              <a:gd name="connsiteX102" fmla="*/ 266700 w 327025"/>
              <a:gd name="connsiteY102" fmla="*/ 9525 h 336550"/>
              <a:gd name="connsiteX103" fmla="*/ 271642 w 327025"/>
              <a:gd name="connsiteY103" fmla="*/ 0 h 336550"/>
              <a:gd name="connsiteX104" fmla="*/ 311201 w 327025"/>
              <a:gd name="connsiteY104" fmla="*/ 0 h 336550"/>
              <a:gd name="connsiteX105" fmla="*/ 316476 w 327025"/>
              <a:gd name="connsiteY105" fmla="*/ 5258 h 336550"/>
              <a:gd name="connsiteX106" fmla="*/ 316476 w 327025"/>
              <a:gd name="connsiteY106" fmla="*/ 15776 h 336550"/>
              <a:gd name="connsiteX107" fmla="*/ 300652 w 327025"/>
              <a:gd name="connsiteY107" fmla="*/ 31551 h 336550"/>
              <a:gd name="connsiteX108" fmla="*/ 300652 w 327025"/>
              <a:gd name="connsiteY108" fmla="*/ 122262 h 336550"/>
              <a:gd name="connsiteX109" fmla="*/ 311201 w 327025"/>
              <a:gd name="connsiteY109" fmla="*/ 136723 h 336550"/>
              <a:gd name="connsiteX110" fmla="*/ 307245 w 327025"/>
              <a:gd name="connsiteY110" fmla="*/ 145926 h 336550"/>
              <a:gd name="connsiteX111" fmla="*/ 325707 w 327025"/>
              <a:gd name="connsiteY111" fmla="*/ 176163 h 336550"/>
              <a:gd name="connsiteX112" fmla="*/ 327025 w 327025"/>
              <a:gd name="connsiteY112" fmla="*/ 176163 h 336550"/>
              <a:gd name="connsiteX113" fmla="*/ 327025 w 327025"/>
              <a:gd name="connsiteY113" fmla="*/ 177478 h 336550"/>
              <a:gd name="connsiteX114" fmla="*/ 327025 w 327025"/>
              <a:gd name="connsiteY114" fmla="*/ 178792 h 336550"/>
              <a:gd name="connsiteX115" fmla="*/ 327025 w 327025"/>
              <a:gd name="connsiteY115" fmla="*/ 210344 h 336550"/>
              <a:gd name="connsiteX116" fmla="*/ 321751 w 327025"/>
              <a:gd name="connsiteY116" fmla="*/ 215603 h 336550"/>
              <a:gd name="connsiteX117" fmla="*/ 269005 w 327025"/>
              <a:gd name="connsiteY117" fmla="*/ 215603 h 336550"/>
              <a:gd name="connsiteX118" fmla="*/ 263730 w 327025"/>
              <a:gd name="connsiteY118" fmla="*/ 210344 h 336550"/>
              <a:gd name="connsiteX119" fmla="*/ 263730 w 327025"/>
              <a:gd name="connsiteY119" fmla="*/ 178792 h 336550"/>
              <a:gd name="connsiteX120" fmla="*/ 263730 w 327025"/>
              <a:gd name="connsiteY120" fmla="*/ 177478 h 336550"/>
              <a:gd name="connsiteX121" fmla="*/ 265049 w 327025"/>
              <a:gd name="connsiteY121" fmla="*/ 177478 h 336550"/>
              <a:gd name="connsiteX122" fmla="*/ 265049 w 327025"/>
              <a:gd name="connsiteY122" fmla="*/ 176163 h 336550"/>
              <a:gd name="connsiteX123" fmla="*/ 283510 w 327025"/>
              <a:gd name="connsiteY123" fmla="*/ 145926 h 336550"/>
              <a:gd name="connsiteX124" fmla="*/ 279554 w 327025"/>
              <a:gd name="connsiteY124" fmla="*/ 136723 h 336550"/>
              <a:gd name="connsiteX125" fmla="*/ 290103 w 327025"/>
              <a:gd name="connsiteY125" fmla="*/ 122262 h 336550"/>
              <a:gd name="connsiteX126" fmla="*/ 290103 w 327025"/>
              <a:gd name="connsiteY126" fmla="*/ 32866 h 336550"/>
              <a:gd name="connsiteX127" fmla="*/ 167469 w 327025"/>
              <a:gd name="connsiteY127" fmla="*/ 156443 h 336550"/>
              <a:gd name="connsiteX128" fmla="*/ 166150 w 327025"/>
              <a:gd name="connsiteY128" fmla="*/ 156443 h 336550"/>
              <a:gd name="connsiteX129" fmla="*/ 123953 w 327025"/>
              <a:gd name="connsiteY129" fmla="*/ 180107 h 336550"/>
              <a:gd name="connsiteX130" fmla="*/ 126591 w 327025"/>
              <a:gd name="connsiteY130" fmla="*/ 184051 h 336550"/>
              <a:gd name="connsiteX131" fmla="*/ 126591 w 327025"/>
              <a:gd name="connsiteY131" fmla="*/ 205085 h 336550"/>
              <a:gd name="connsiteX132" fmla="*/ 121316 w 327025"/>
              <a:gd name="connsiteY132" fmla="*/ 210344 h 336550"/>
              <a:gd name="connsiteX133" fmla="*/ 110767 w 327025"/>
              <a:gd name="connsiteY133" fmla="*/ 210344 h 336550"/>
              <a:gd name="connsiteX134" fmla="*/ 110767 w 327025"/>
              <a:gd name="connsiteY134" fmla="*/ 220861 h 336550"/>
              <a:gd name="connsiteX135" fmla="*/ 142414 w 327025"/>
              <a:gd name="connsiteY135" fmla="*/ 220861 h 336550"/>
              <a:gd name="connsiteX136" fmla="*/ 158238 w 327025"/>
              <a:gd name="connsiteY136" fmla="*/ 236637 h 336550"/>
              <a:gd name="connsiteX137" fmla="*/ 158238 w 327025"/>
              <a:gd name="connsiteY137" fmla="*/ 303684 h 336550"/>
              <a:gd name="connsiteX138" fmla="*/ 162194 w 327025"/>
              <a:gd name="connsiteY138" fmla="*/ 312887 h 336550"/>
              <a:gd name="connsiteX139" fmla="*/ 163513 w 327025"/>
              <a:gd name="connsiteY139" fmla="*/ 315516 h 336550"/>
              <a:gd name="connsiteX140" fmla="*/ 163513 w 327025"/>
              <a:gd name="connsiteY140" fmla="*/ 326033 h 336550"/>
              <a:gd name="connsiteX141" fmla="*/ 168787 w 327025"/>
              <a:gd name="connsiteY141" fmla="*/ 331292 h 336550"/>
              <a:gd name="connsiteX142" fmla="*/ 163513 w 327025"/>
              <a:gd name="connsiteY142" fmla="*/ 336550 h 336550"/>
              <a:gd name="connsiteX143" fmla="*/ 126591 w 327025"/>
              <a:gd name="connsiteY143" fmla="*/ 336550 h 336550"/>
              <a:gd name="connsiteX144" fmla="*/ 121316 w 327025"/>
              <a:gd name="connsiteY144" fmla="*/ 331292 h 336550"/>
              <a:gd name="connsiteX145" fmla="*/ 126591 w 327025"/>
              <a:gd name="connsiteY145" fmla="*/ 326033 h 336550"/>
              <a:gd name="connsiteX146" fmla="*/ 126591 w 327025"/>
              <a:gd name="connsiteY146" fmla="*/ 262930 h 336550"/>
              <a:gd name="connsiteX147" fmla="*/ 47471 w 327025"/>
              <a:gd name="connsiteY147" fmla="*/ 262930 h 336550"/>
              <a:gd name="connsiteX148" fmla="*/ 47471 w 327025"/>
              <a:gd name="connsiteY148" fmla="*/ 326033 h 336550"/>
              <a:gd name="connsiteX149" fmla="*/ 52746 w 327025"/>
              <a:gd name="connsiteY149" fmla="*/ 331292 h 336550"/>
              <a:gd name="connsiteX150" fmla="*/ 47471 w 327025"/>
              <a:gd name="connsiteY150" fmla="*/ 336550 h 336550"/>
              <a:gd name="connsiteX151" fmla="*/ 10549 w 327025"/>
              <a:gd name="connsiteY151" fmla="*/ 336550 h 336550"/>
              <a:gd name="connsiteX152" fmla="*/ 5274 w 327025"/>
              <a:gd name="connsiteY152" fmla="*/ 331292 h 336550"/>
              <a:gd name="connsiteX153" fmla="*/ 10549 w 327025"/>
              <a:gd name="connsiteY153" fmla="*/ 326033 h 336550"/>
              <a:gd name="connsiteX154" fmla="*/ 10549 w 327025"/>
              <a:gd name="connsiteY154" fmla="*/ 315516 h 336550"/>
              <a:gd name="connsiteX155" fmla="*/ 10549 w 327025"/>
              <a:gd name="connsiteY155" fmla="*/ 312887 h 336550"/>
              <a:gd name="connsiteX156" fmla="*/ 15824 w 327025"/>
              <a:gd name="connsiteY156" fmla="*/ 303684 h 336550"/>
              <a:gd name="connsiteX157" fmla="*/ 15824 w 327025"/>
              <a:gd name="connsiteY157" fmla="*/ 236637 h 336550"/>
              <a:gd name="connsiteX158" fmla="*/ 31647 w 327025"/>
              <a:gd name="connsiteY158" fmla="*/ 220861 h 336550"/>
              <a:gd name="connsiteX159" fmla="*/ 63295 w 327025"/>
              <a:gd name="connsiteY159" fmla="*/ 220861 h 336550"/>
              <a:gd name="connsiteX160" fmla="*/ 63295 w 327025"/>
              <a:gd name="connsiteY160" fmla="*/ 210344 h 336550"/>
              <a:gd name="connsiteX161" fmla="*/ 5274 w 327025"/>
              <a:gd name="connsiteY161" fmla="*/ 210344 h 336550"/>
              <a:gd name="connsiteX162" fmla="*/ 0 w 327025"/>
              <a:gd name="connsiteY162" fmla="*/ 205085 h 336550"/>
              <a:gd name="connsiteX163" fmla="*/ 0 w 327025"/>
              <a:gd name="connsiteY163" fmla="*/ 147240 h 336550"/>
              <a:gd name="connsiteX164" fmla="*/ 15824 w 327025"/>
              <a:gd name="connsiteY164" fmla="*/ 131465 h 336550"/>
              <a:gd name="connsiteX165" fmla="*/ 59339 w 327025"/>
              <a:gd name="connsiteY165" fmla="*/ 131465 h 336550"/>
              <a:gd name="connsiteX166" fmla="*/ 63295 w 327025"/>
              <a:gd name="connsiteY166" fmla="*/ 115689 h 336550"/>
              <a:gd name="connsiteX167" fmla="*/ 52746 w 327025"/>
              <a:gd name="connsiteY167" fmla="*/ 115689 h 336550"/>
              <a:gd name="connsiteX168" fmla="*/ 47471 w 327025"/>
              <a:gd name="connsiteY168" fmla="*/ 110430 h 336550"/>
              <a:gd name="connsiteX169" fmla="*/ 52746 w 327025"/>
              <a:gd name="connsiteY169" fmla="*/ 105172 h 336550"/>
              <a:gd name="connsiteX170" fmla="*/ 65933 w 327025"/>
              <a:gd name="connsiteY170" fmla="*/ 105172 h 336550"/>
              <a:gd name="connsiteX171" fmla="*/ 72526 w 327025"/>
              <a:gd name="connsiteY171" fmla="*/ 85452 h 336550"/>
              <a:gd name="connsiteX172" fmla="*/ 87031 w 327025"/>
              <a:gd name="connsiteY172" fmla="*/ 73620 h 336550"/>
              <a:gd name="connsiteX173" fmla="*/ 89668 w 327025"/>
              <a:gd name="connsiteY173" fmla="*/ 73620 h 336550"/>
              <a:gd name="connsiteX174" fmla="*/ 100218 w 327025"/>
              <a:gd name="connsiteY174" fmla="*/ 78879 h 336550"/>
              <a:gd name="connsiteX175" fmla="*/ 255818 w 327025"/>
              <a:gd name="connsiteY175" fmla="*/ 3944 h 336550"/>
              <a:gd name="connsiteX176" fmla="*/ 271642 w 327025"/>
              <a:gd name="connsiteY1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27025" h="336550">
                <a:moveTo>
                  <a:pt x="136525" y="263525"/>
                </a:moveTo>
                <a:cubicBezTo>
                  <a:pt x="136525" y="263525"/>
                  <a:pt x="136525" y="263525"/>
                  <a:pt x="136525" y="325438"/>
                </a:cubicBezTo>
                <a:lnTo>
                  <a:pt x="152400" y="325438"/>
                </a:lnTo>
                <a:cubicBezTo>
                  <a:pt x="152400" y="325438"/>
                  <a:pt x="152400" y="325438"/>
                  <a:pt x="152400" y="316409"/>
                </a:cubicBezTo>
                <a:cubicBezTo>
                  <a:pt x="152400" y="316409"/>
                  <a:pt x="152400" y="316409"/>
                  <a:pt x="148431" y="307380"/>
                </a:cubicBezTo>
                <a:cubicBezTo>
                  <a:pt x="147109" y="306090"/>
                  <a:pt x="147109" y="306090"/>
                  <a:pt x="147109" y="304801"/>
                </a:cubicBezTo>
                <a:cubicBezTo>
                  <a:pt x="147109" y="304801"/>
                  <a:pt x="147109" y="304801"/>
                  <a:pt x="147109" y="263525"/>
                </a:cubicBezTo>
                <a:cubicBezTo>
                  <a:pt x="147109" y="263525"/>
                  <a:pt x="147109" y="263525"/>
                  <a:pt x="136525" y="263525"/>
                </a:cubicBezTo>
                <a:close/>
                <a:moveTo>
                  <a:pt x="25928" y="263525"/>
                </a:moveTo>
                <a:cubicBezTo>
                  <a:pt x="25928" y="263525"/>
                  <a:pt x="25928" y="263525"/>
                  <a:pt x="25928" y="304801"/>
                </a:cubicBezTo>
                <a:cubicBezTo>
                  <a:pt x="25928" y="306090"/>
                  <a:pt x="24606" y="306090"/>
                  <a:pt x="24606" y="307380"/>
                </a:cubicBezTo>
                <a:cubicBezTo>
                  <a:pt x="24606" y="307380"/>
                  <a:pt x="24606" y="307380"/>
                  <a:pt x="20637" y="316409"/>
                </a:cubicBezTo>
                <a:cubicBezTo>
                  <a:pt x="20637" y="316409"/>
                  <a:pt x="20637" y="316409"/>
                  <a:pt x="20637" y="325438"/>
                </a:cubicBezTo>
                <a:cubicBezTo>
                  <a:pt x="20637" y="325438"/>
                  <a:pt x="20637" y="325438"/>
                  <a:pt x="36512" y="325438"/>
                </a:cubicBezTo>
                <a:lnTo>
                  <a:pt x="36512" y="263525"/>
                </a:lnTo>
                <a:cubicBezTo>
                  <a:pt x="36512" y="263525"/>
                  <a:pt x="36512" y="263525"/>
                  <a:pt x="25928" y="263525"/>
                </a:cubicBezTo>
                <a:close/>
                <a:moveTo>
                  <a:pt x="30714" y="231775"/>
                </a:moveTo>
                <a:cubicBezTo>
                  <a:pt x="28057" y="231775"/>
                  <a:pt x="25400" y="234355"/>
                  <a:pt x="25400" y="236935"/>
                </a:cubicBezTo>
                <a:cubicBezTo>
                  <a:pt x="25400" y="236935"/>
                  <a:pt x="25400" y="236935"/>
                  <a:pt x="25400" y="252413"/>
                </a:cubicBezTo>
                <a:cubicBezTo>
                  <a:pt x="25400" y="252413"/>
                  <a:pt x="25400" y="252413"/>
                  <a:pt x="147638" y="252413"/>
                </a:cubicBezTo>
                <a:cubicBezTo>
                  <a:pt x="147638" y="252413"/>
                  <a:pt x="147638" y="252413"/>
                  <a:pt x="147638" y="236935"/>
                </a:cubicBezTo>
                <a:cubicBezTo>
                  <a:pt x="147638" y="234355"/>
                  <a:pt x="144981" y="231775"/>
                  <a:pt x="142324" y="231775"/>
                </a:cubicBezTo>
                <a:cubicBezTo>
                  <a:pt x="142324" y="231775"/>
                  <a:pt x="142324" y="231775"/>
                  <a:pt x="30714" y="231775"/>
                </a:cubicBezTo>
                <a:close/>
                <a:moveTo>
                  <a:pt x="73025" y="209550"/>
                </a:moveTo>
                <a:lnTo>
                  <a:pt x="73025" y="220663"/>
                </a:lnTo>
                <a:lnTo>
                  <a:pt x="100013" y="220663"/>
                </a:lnTo>
                <a:lnTo>
                  <a:pt x="100013" y="209550"/>
                </a:lnTo>
                <a:close/>
                <a:moveTo>
                  <a:pt x="9525" y="188913"/>
                </a:moveTo>
                <a:cubicBezTo>
                  <a:pt x="9525" y="188913"/>
                  <a:pt x="9525" y="188913"/>
                  <a:pt x="9525" y="200026"/>
                </a:cubicBezTo>
                <a:cubicBezTo>
                  <a:pt x="9525" y="200026"/>
                  <a:pt x="9525" y="200026"/>
                  <a:pt x="115888" y="200026"/>
                </a:cubicBezTo>
                <a:lnTo>
                  <a:pt x="115888" y="188913"/>
                </a:lnTo>
                <a:cubicBezTo>
                  <a:pt x="115888" y="188913"/>
                  <a:pt x="115888" y="188913"/>
                  <a:pt x="105252" y="188913"/>
                </a:cubicBezTo>
                <a:cubicBezTo>
                  <a:pt x="105252" y="188913"/>
                  <a:pt x="105252" y="188913"/>
                  <a:pt x="9525" y="188913"/>
                </a:cubicBezTo>
                <a:close/>
                <a:moveTo>
                  <a:pt x="273050" y="184150"/>
                </a:moveTo>
                <a:lnTo>
                  <a:pt x="273050" y="204788"/>
                </a:lnTo>
                <a:lnTo>
                  <a:pt x="315913" y="204788"/>
                </a:lnTo>
                <a:lnTo>
                  <a:pt x="315913" y="184150"/>
                </a:lnTo>
                <a:close/>
                <a:moveTo>
                  <a:pt x="68660" y="152400"/>
                </a:moveTo>
                <a:cubicBezTo>
                  <a:pt x="68660" y="152400"/>
                  <a:pt x="68660" y="152400"/>
                  <a:pt x="78979" y="152400"/>
                </a:cubicBezTo>
                <a:cubicBezTo>
                  <a:pt x="81558" y="152400"/>
                  <a:pt x="84138" y="155178"/>
                  <a:pt x="84138" y="157957"/>
                </a:cubicBezTo>
                <a:cubicBezTo>
                  <a:pt x="84138" y="160735"/>
                  <a:pt x="81558" y="163513"/>
                  <a:pt x="78979" y="163513"/>
                </a:cubicBezTo>
                <a:cubicBezTo>
                  <a:pt x="78979" y="163513"/>
                  <a:pt x="78979" y="163513"/>
                  <a:pt x="68660" y="163513"/>
                </a:cubicBezTo>
                <a:cubicBezTo>
                  <a:pt x="66080" y="163513"/>
                  <a:pt x="63500" y="160735"/>
                  <a:pt x="63500" y="157957"/>
                </a:cubicBezTo>
                <a:cubicBezTo>
                  <a:pt x="63500" y="155178"/>
                  <a:pt x="66080" y="152400"/>
                  <a:pt x="68660" y="152400"/>
                </a:cubicBezTo>
                <a:close/>
                <a:moveTo>
                  <a:pt x="52388" y="152400"/>
                </a:moveTo>
                <a:cubicBezTo>
                  <a:pt x="53578" y="152400"/>
                  <a:pt x="54769" y="153789"/>
                  <a:pt x="55960" y="153789"/>
                </a:cubicBezTo>
                <a:cubicBezTo>
                  <a:pt x="55960" y="155178"/>
                  <a:pt x="57150" y="156568"/>
                  <a:pt x="57150" y="157957"/>
                </a:cubicBezTo>
                <a:cubicBezTo>
                  <a:pt x="57150" y="159346"/>
                  <a:pt x="55960" y="160735"/>
                  <a:pt x="55960" y="162124"/>
                </a:cubicBezTo>
                <a:cubicBezTo>
                  <a:pt x="54769" y="162124"/>
                  <a:pt x="53578" y="163513"/>
                  <a:pt x="52388" y="163513"/>
                </a:cubicBezTo>
                <a:cubicBezTo>
                  <a:pt x="51197" y="163513"/>
                  <a:pt x="50006" y="162124"/>
                  <a:pt x="48816" y="162124"/>
                </a:cubicBezTo>
                <a:cubicBezTo>
                  <a:pt x="48816" y="160735"/>
                  <a:pt x="47625" y="159346"/>
                  <a:pt x="47625" y="157957"/>
                </a:cubicBezTo>
                <a:cubicBezTo>
                  <a:pt x="47625" y="156568"/>
                  <a:pt x="48816" y="155178"/>
                  <a:pt x="48816" y="153789"/>
                </a:cubicBezTo>
                <a:cubicBezTo>
                  <a:pt x="50006" y="153789"/>
                  <a:pt x="51197" y="152400"/>
                  <a:pt x="52388" y="152400"/>
                </a:cubicBezTo>
                <a:close/>
                <a:moveTo>
                  <a:pt x="25796" y="152400"/>
                </a:moveTo>
                <a:cubicBezTo>
                  <a:pt x="25796" y="152400"/>
                  <a:pt x="25796" y="152400"/>
                  <a:pt x="36115" y="152400"/>
                </a:cubicBezTo>
                <a:cubicBezTo>
                  <a:pt x="38695" y="152400"/>
                  <a:pt x="41275" y="155178"/>
                  <a:pt x="41275" y="157957"/>
                </a:cubicBezTo>
                <a:cubicBezTo>
                  <a:pt x="41275" y="160735"/>
                  <a:pt x="38695" y="163513"/>
                  <a:pt x="36115" y="163513"/>
                </a:cubicBezTo>
                <a:cubicBezTo>
                  <a:pt x="36115" y="163513"/>
                  <a:pt x="36115" y="163513"/>
                  <a:pt x="25796" y="163513"/>
                </a:cubicBezTo>
                <a:cubicBezTo>
                  <a:pt x="23217" y="163513"/>
                  <a:pt x="20637" y="160735"/>
                  <a:pt x="20637" y="157957"/>
                </a:cubicBezTo>
                <a:cubicBezTo>
                  <a:pt x="20637" y="155178"/>
                  <a:pt x="23217" y="152400"/>
                  <a:pt x="25796" y="152400"/>
                </a:cubicBezTo>
                <a:close/>
                <a:moveTo>
                  <a:pt x="291245" y="150813"/>
                </a:moveTo>
                <a:cubicBezTo>
                  <a:pt x="291245" y="150813"/>
                  <a:pt x="291245" y="150813"/>
                  <a:pt x="277812" y="173038"/>
                </a:cubicBezTo>
                <a:cubicBezTo>
                  <a:pt x="277812" y="173038"/>
                  <a:pt x="277812" y="173038"/>
                  <a:pt x="312737" y="173038"/>
                </a:cubicBezTo>
                <a:cubicBezTo>
                  <a:pt x="312737" y="173038"/>
                  <a:pt x="312737" y="173038"/>
                  <a:pt x="299305" y="150813"/>
                </a:cubicBezTo>
                <a:cubicBezTo>
                  <a:pt x="297961" y="152120"/>
                  <a:pt x="296618" y="152120"/>
                  <a:pt x="295275" y="152120"/>
                </a:cubicBezTo>
                <a:cubicBezTo>
                  <a:pt x="293931" y="152120"/>
                  <a:pt x="292588" y="152120"/>
                  <a:pt x="291245" y="150813"/>
                </a:cubicBezTo>
                <a:close/>
                <a:moveTo>
                  <a:pt x="14783" y="141288"/>
                </a:moveTo>
                <a:cubicBezTo>
                  <a:pt x="10839" y="141288"/>
                  <a:pt x="9525" y="143896"/>
                  <a:pt x="9525" y="146504"/>
                </a:cubicBezTo>
                <a:cubicBezTo>
                  <a:pt x="9525" y="146504"/>
                  <a:pt x="9525" y="146504"/>
                  <a:pt x="9525" y="177801"/>
                </a:cubicBezTo>
                <a:cubicBezTo>
                  <a:pt x="9525" y="177801"/>
                  <a:pt x="9525" y="177801"/>
                  <a:pt x="93663" y="177801"/>
                </a:cubicBezTo>
                <a:cubicBezTo>
                  <a:pt x="93663" y="177801"/>
                  <a:pt x="93663" y="177801"/>
                  <a:pt x="93663" y="141288"/>
                </a:cubicBezTo>
                <a:cubicBezTo>
                  <a:pt x="93663" y="141288"/>
                  <a:pt x="93663" y="141288"/>
                  <a:pt x="14783" y="141288"/>
                </a:cubicBezTo>
                <a:close/>
                <a:moveTo>
                  <a:pt x="294482" y="131763"/>
                </a:moveTo>
                <a:cubicBezTo>
                  <a:pt x="291413" y="131763"/>
                  <a:pt x="288925" y="133895"/>
                  <a:pt x="288925" y="136526"/>
                </a:cubicBezTo>
                <a:cubicBezTo>
                  <a:pt x="288925" y="139157"/>
                  <a:pt x="291413" y="141290"/>
                  <a:pt x="294482" y="141290"/>
                </a:cubicBezTo>
                <a:cubicBezTo>
                  <a:pt x="297550" y="141290"/>
                  <a:pt x="300038" y="139157"/>
                  <a:pt x="300038" y="136526"/>
                </a:cubicBezTo>
                <a:cubicBezTo>
                  <a:pt x="300038" y="133895"/>
                  <a:pt x="297550" y="131763"/>
                  <a:pt x="294482" y="131763"/>
                </a:cubicBezTo>
                <a:close/>
                <a:moveTo>
                  <a:pt x="104775" y="115888"/>
                </a:moveTo>
                <a:lnTo>
                  <a:pt x="104775" y="171451"/>
                </a:lnTo>
                <a:lnTo>
                  <a:pt x="161925" y="115888"/>
                </a:lnTo>
                <a:close/>
                <a:moveTo>
                  <a:pt x="86143" y="84138"/>
                </a:moveTo>
                <a:cubicBezTo>
                  <a:pt x="83637" y="84138"/>
                  <a:pt x="81130" y="85461"/>
                  <a:pt x="81130" y="88107"/>
                </a:cubicBezTo>
                <a:lnTo>
                  <a:pt x="69850" y="131763"/>
                </a:lnTo>
                <a:cubicBezTo>
                  <a:pt x="69850" y="131763"/>
                  <a:pt x="69850" y="131763"/>
                  <a:pt x="93663" y="131763"/>
                </a:cubicBezTo>
                <a:cubicBezTo>
                  <a:pt x="93663" y="131763"/>
                  <a:pt x="93663" y="131763"/>
                  <a:pt x="93663" y="89429"/>
                </a:cubicBezTo>
                <a:cubicBezTo>
                  <a:pt x="93663" y="86784"/>
                  <a:pt x="91157" y="84138"/>
                  <a:pt x="88650" y="84138"/>
                </a:cubicBezTo>
                <a:cubicBezTo>
                  <a:pt x="88650" y="84138"/>
                  <a:pt x="88650" y="84138"/>
                  <a:pt x="86143" y="84138"/>
                </a:cubicBezTo>
                <a:close/>
                <a:moveTo>
                  <a:pt x="281124" y="9525"/>
                </a:moveTo>
                <a:cubicBezTo>
                  <a:pt x="281124" y="9525"/>
                  <a:pt x="281124" y="9525"/>
                  <a:pt x="120650" y="169863"/>
                </a:cubicBezTo>
                <a:cubicBezTo>
                  <a:pt x="120650" y="169863"/>
                  <a:pt x="120650" y="169863"/>
                  <a:pt x="160111" y="148661"/>
                </a:cubicBezTo>
                <a:cubicBezTo>
                  <a:pt x="160111" y="148661"/>
                  <a:pt x="160111" y="148661"/>
                  <a:pt x="285070" y="21451"/>
                </a:cubicBezTo>
                <a:cubicBezTo>
                  <a:pt x="286385" y="20126"/>
                  <a:pt x="287701" y="20126"/>
                  <a:pt x="289016" y="20126"/>
                </a:cubicBezTo>
                <a:cubicBezTo>
                  <a:pt x="289016" y="20126"/>
                  <a:pt x="289016" y="20126"/>
                  <a:pt x="299539" y="20126"/>
                </a:cubicBezTo>
                <a:cubicBezTo>
                  <a:pt x="302170" y="20126"/>
                  <a:pt x="304800" y="17475"/>
                  <a:pt x="304800" y="14825"/>
                </a:cubicBezTo>
                <a:cubicBezTo>
                  <a:pt x="304800" y="14825"/>
                  <a:pt x="304800" y="14825"/>
                  <a:pt x="304800" y="9525"/>
                </a:cubicBezTo>
                <a:cubicBezTo>
                  <a:pt x="304800" y="9525"/>
                  <a:pt x="304800" y="9525"/>
                  <a:pt x="281124" y="9525"/>
                </a:cubicBezTo>
                <a:close/>
                <a:moveTo>
                  <a:pt x="266700" y="9525"/>
                </a:moveTo>
                <a:cubicBezTo>
                  <a:pt x="264067" y="9525"/>
                  <a:pt x="261434" y="10848"/>
                  <a:pt x="258801" y="12171"/>
                </a:cubicBezTo>
                <a:lnTo>
                  <a:pt x="104775" y="86254"/>
                </a:lnTo>
                <a:cubicBezTo>
                  <a:pt x="104775" y="87577"/>
                  <a:pt x="104775" y="87577"/>
                  <a:pt x="104775" y="88900"/>
                </a:cubicBezTo>
                <a:cubicBezTo>
                  <a:pt x="104775" y="88900"/>
                  <a:pt x="104775" y="88900"/>
                  <a:pt x="104775" y="104775"/>
                </a:cubicBezTo>
                <a:cubicBezTo>
                  <a:pt x="104775" y="104775"/>
                  <a:pt x="104775" y="104775"/>
                  <a:pt x="170598" y="104775"/>
                </a:cubicBezTo>
                <a:cubicBezTo>
                  <a:pt x="170598" y="104775"/>
                  <a:pt x="170598" y="104775"/>
                  <a:pt x="266700" y="9525"/>
                </a:cubicBezTo>
                <a:close/>
                <a:moveTo>
                  <a:pt x="271642" y="0"/>
                </a:moveTo>
                <a:cubicBezTo>
                  <a:pt x="271642" y="0"/>
                  <a:pt x="271642" y="0"/>
                  <a:pt x="311201" y="0"/>
                </a:cubicBezTo>
                <a:cubicBezTo>
                  <a:pt x="313839" y="0"/>
                  <a:pt x="316476" y="2629"/>
                  <a:pt x="316476" y="5258"/>
                </a:cubicBezTo>
                <a:cubicBezTo>
                  <a:pt x="316476" y="5258"/>
                  <a:pt x="316476" y="5258"/>
                  <a:pt x="316476" y="15776"/>
                </a:cubicBezTo>
                <a:cubicBezTo>
                  <a:pt x="316476" y="23663"/>
                  <a:pt x="309883" y="31551"/>
                  <a:pt x="300652" y="31551"/>
                </a:cubicBezTo>
                <a:cubicBezTo>
                  <a:pt x="300652" y="31551"/>
                  <a:pt x="300652" y="31551"/>
                  <a:pt x="300652" y="122262"/>
                </a:cubicBezTo>
                <a:cubicBezTo>
                  <a:pt x="307245" y="123577"/>
                  <a:pt x="311201" y="130150"/>
                  <a:pt x="311201" y="136723"/>
                </a:cubicBezTo>
                <a:cubicBezTo>
                  <a:pt x="311201" y="140667"/>
                  <a:pt x="309883" y="143296"/>
                  <a:pt x="307245" y="145926"/>
                </a:cubicBezTo>
                <a:cubicBezTo>
                  <a:pt x="307245" y="145926"/>
                  <a:pt x="307245" y="145926"/>
                  <a:pt x="325707" y="176163"/>
                </a:cubicBezTo>
                <a:cubicBezTo>
                  <a:pt x="325707" y="176163"/>
                  <a:pt x="325707" y="176163"/>
                  <a:pt x="327025" y="176163"/>
                </a:cubicBezTo>
                <a:cubicBezTo>
                  <a:pt x="327025" y="176163"/>
                  <a:pt x="327025" y="177478"/>
                  <a:pt x="327025" y="177478"/>
                </a:cubicBezTo>
                <a:cubicBezTo>
                  <a:pt x="327025" y="178792"/>
                  <a:pt x="327025" y="178792"/>
                  <a:pt x="327025" y="178792"/>
                </a:cubicBezTo>
                <a:cubicBezTo>
                  <a:pt x="327025" y="178792"/>
                  <a:pt x="327025" y="178792"/>
                  <a:pt x="327025" y="210344"/>
                </a:cubicBezTo>
                <a:cubicBezTo>
                  <a:pt x="327025" y="212973"/>
                  <a:pt x="324388" y="215603"/>
                  <a:pt x="321751" y="215603"/>
                </a:cubicBezTo>
                <a:cubicBezTo>
                  <a:pt x="321751" y="215603"/>
                  <a:pt x="321751" y="215603"/>
                  <a:pt x="269005" y="215603"/>
                </a:cubicBezTo>
                <a:cubicBezTo>
                  <a:pt x="266367" y="215603"/>
                  <a:pt x="263730" y="212973"/>
                  <a:pt x="263730" y="210344"/>
                </a:cubicBezTo>
                <a:cubicBezTo>
                  <a:pt x="263730" y="210344"/>
                  <a:pt x="263730" y="210344"/>
                  <a:pt x="263730" y="178792"/>
                </a:cubicBezTo>
                <a:cubicBezTo>
                  <a:pt x="263730" y="178792"/>
                  <a:pt x="263730" y="178792"/>
                  <a:pt x="263730" y="177478"/>
                </a:cubicBezTo>
                <a:cubicBezTo>
                  <a:pt x="263730" y="177478"/>
                  <a:pt x="263730" y="177478"/>
                  <a:pt x="265049" y="177478"/>
                </a:cubicBezTo>
                <a:cubicBezTo>
                  <a:pt x="265049" y="177478"/>
                  <a:pt x="265049" y="176163"/>
                  <a:pt x="265049" y="176163"/>
                </a:cubicBezTo>
                <a:cubicBezTo>
                  <a:pt x="265049" y="176163"/>
                  <a:pt x="265049" y="176163"/>
                  <a:pt x="283510" y="145926"/>
                </a:cubicBezTo>
                <a:cubicBezTo>
                  <a:pt x="280873" y="143296"/>
                  <a:pt x="279554" y="140667"/>
                  <a:pt x="279554" y="136723"/>
                </a:cubicBezTo>
                <a:cubicBezTo>
                  <a:pt x="279554" y="130150"/>
                  <a:pt x="284828" y="123577"/>
                  <a:pt x="290103" y="122262"/>
                </a:cubicBezTo>
                <a:cubicBezTo>
                  <a:pt x="290103" y="122262"/>
                  <a:pt x="290103" y="122262"/>
                  <a:pt x="290103" y="32866"/>
                </a:cubicBezTo>
                <a:cubicBezTo>
                  <a:pt x="290103" y="32866"/>
                  <a:pt x="290103" y="32866"/>
                  <a:pt x="167469" y="156443"/>
                </a:cubicBezTo>
                <a:cubicBezTo>
                  <a:pt x="166150" y="156443"/>
                  <a:pt x="166150" y="156443"/>
                  <a:pt x="166150" y="156443"/>
                </a:cubicBezTo>
                <a:cubicBezTo>
                  <a:pt x="166150" y="156443"/>
                  <a:pt x="166150" y="156443"/>
                  <a:pt x="123953" y="180107"/>
                </a:cubicBezTo>
                <a:cubicBezTo>
                  <a:pt x="125272" y="180107"/>
                  <a:pt x="126591" y="182736"/>
                  <a:pt x="126591" y="184051"/>
                </a:cubicBezTo>
                <a:cubicBezTo>
                  <a:pt x="126591" y="184051"/>
                  <a:pt x="126591" y="184051"/>
                  <a:pt x="126591" y="205085"/>
                </a:cubicBezTo>
                <a:cubicBezTo>
                  <a:pt x="126591" y="207715"/>
                  <a:pt x="123953" y="210344"/>
                  <a:pt x="121316" y="210344"/>
                </a:cubicBezTo>
                <a:cubicBezTo>
                  <a:pt x="121316" y="210344"/>
                  <a:pt x="121316" y="210344"/>
                  <a:pt x="110767" y="210344"/>
                </a:cubicBezTo>
                <a:cubicBezTo>
                  <a:pt x="110767" y="210344"/>
                  <a:pt x="110767" y="210344"/>
                  <a:pt x="110767" y="220861"/>
                </a:cubicBezTo>
                <a:cubicBezTo>
                  <a:pt x="110767" y="220861"/>
                  <a:pt x="110767" y="220861"/>
                  <a:pt x="142414" y="220861"/>
                </a:cubicBezTo>
                <a:cubicBezTo>
                  <a:pt x="150326" y="220861"/>
                  <a:pt x="158238" y="228749"/>
                  <a:pt x="158238" y="236637"/>
                </a:cubicBezTo>
                <a:cubicBezTo>
                  <a:pt x="158238" y="236637"/>
                  <a:pt x="158238" y="236637"/>
                  <a:pt x="158238" y="303684"/>
                </a:cubicBezTo>
                <a:cubicBezTo>
                  <a:pt x="158238" y="303684"/>
                  <a:pt x="158238" y="303684"/>
                  <a:pt x="162194" y="312887"/>
                </a:cubicBezTo>
                <a:cubicBezTo>
                  <a:pt x="163513" y="314201"/>
                  <a:pt x="163513" y="315516"/>
                  <a:pt x="163513" y="315516"/>
                </a:cubicBezTo>
                <a:cubicBezTo>
                  <a:pt x="163513" y="315516"/>
                  <a:pt x="163513" y="315516"/>
                  <a:pt x="163513" y="326033"/>
                </a:cubicBezTo>
                <a:cubicBezTo>
                  <a:pt x="166150" y="326033"/>
                  <a:pt x="168787" y="328662"/>
                  <a:pt x="168787" y="331292"/>
                </a:cubicBezTo>
                <a:cubicBezTo>
                  <a:pt x="168787" y="333921"/>
                  <a:pt x="166150" y="336550"/>
                  <a:pt x="163513" y="336550"/>
                </a:cubicBezTo>
                <a:cubicBezTo>
                  <a:pt x="163513" y="336550"/>
                  <a:pt x="163513" y="336550"/>
                  <a:pt x="126591" y="336550"/>
                </a:cubicBezTo>
                <a:cubicBezTo>
                  <a:pt x="123953" y="336550"/>
                  <a:pt x="121316" y="333921"/>
                  <a:pt x="121316" y="331292"/>
                </a:cubicBezTo>
                <a:cubicBezTo>
                  <a:pt x="121316" y="328662"/>
                  <a:pt x="123953" y="326033"/>
                  <a:pt x="126591" y="326033"/>
                </a:cubicBezTo>
                <a:cubicBezTo>
                  <a:pt x="126591" y="326033"/>
                  <a:pt x="126591" y="326033"/>
                  <a:pt x="126591" y="262930"/>
                </a:cubicBezTo>
                <a:cubicBezTo>
                  <a:pt x="126591" y="262930"/>
                  <a:pt x="126591" y="262930"/>
                  <a:pt x="47471" y="262930"/>
                </a:cubicBezTo>
                <a:cubicBezTo>
                  <a:pt x="47471" y="262930"/>
                  <a:pt x="47471" y="262930"/>
                  <a:pt x="47471" y="326033"/>
                </a:cubicBezTo>
                <a:cubicBezTo>
                  <a:pt x="50109" y="326033"/>
                  <a:pt x="52746" y="328662"/>
                  <a:pt x="52746" y="331292"/>
                </a:cubicBezTo>
                <a:cubicBezTo>
                  <a:pt x="52746" y="333921"/>
                  <a:pt x="50109" y="336550"/>
                  <a:pt x="47471" y="336550"/>
                </a:cubicBezTo>
                <a:cubicBezTo>
                  <a:pt x="47471" y="336550"/>
                  <a:pt x="47471" y="336550"/>
                  <a:pt x="10549" y="336550"/>
                </a:cubicBezTo>
                <a:cubicBezTo>
                  <a:pt x="7912" y="336550"/>
                  <a:pt x="5274" y="333921"/>
                  <a:pt x="5274" y="331292"/>
                </a:cubicBezTo>
                <a:cubicBezTo>
                  <a:pt x="5274" y="328662"/>
                  <a:pt x="7912" y="326033"/>
                  <a:pt x="10549" y="326033"/>
                </a:cubicBezTo>
                <a:cubicBezTo>
                  <a:pt x="10549" y="326033"/>
                  <a:pt x="10549" y="326033"/>
                  <a:pt x="10549" y="315516"/>
                </a:cubicBezTo>
                <a:cubicBezTo>
                  <a:pt x="10549" y="315516"/>
                  <a:pt x="10549" y="314201"/>
                  <a:pt x="10549" y="312887"/>
                </a:cubicBezTo>
                <a:cubicBezTo>
                  <a:pt x="10549" y="312887"/>
                  <a:pt x="10549" y="312887"/>
                  <a:pt x="15824" y="303684"/>
                </a:cubicBezTo>
                <a:cubicBezTo>
                  <a:pt x="15824" y="303684"/>
                  <a:pt x="15824" y="303684"/>
                  <a:pt x="15824" y="236637"/>
                </a:cubicBezTo>
                <a:cubicBezTo>
                  <a:pt x="15824" y="228749"/>
                  <a:pt x="22417" y="220861"/>
                  <a:pt x="31647" y="220861"/>
                </a:cubicBezTo>
                <a:cubicBezTo>
                  <a:pt x="31647" y="220861"/>
                  <a:pt x="31647" y="220861"/>
                  <a:pt x="63295" y="220861"/>
                </a:cubicBezTo>
                <a:cubicBezTo>
                  <a:pt x="63295" y="220861"/>
                  <a:pt x="63295" y="220861"/>
                  <a:pt x="63295" y="210344"/>
                </a:cubicBezTo>
                <a:cubicBezTo>
                  <a:pt x="63295" y="210344"/>
                  <a:pt x="63295" y="210344"/>
                  <a:pt x="5274" y="210344"/>
                </a:cubicBezTo>
                <a:cubicBezTo>
                  <a:pt x="2637" y="210344"/>
                  <a:pt x="0" y="207715"/>
                  <a:pt x="0" y="205085"/>
                </a:cubicBezTo>
                <a:cubicBezTo>
                  <a:pt x="0" y="205085"/>
                  <a:pt x="0" y="205085"/>
                  <a:pt x="0" y="147240"/>
                </a:cubicBezTo>
                <a:cubicBezTo>
                  <a:pt x="0" y="138038"/>
                  <a:pt x="6593" y="131465"/>
                  <a:pt x="15824" y="131465"/>
                </a:cubicBezTo>
                <a:cubicBezTo>
                  <a:pt x="15824" y="131465"/>
                  <a:pt x="15824" y="131465"/>
                  <a:pt x="59339" y="131465"/>
                </a:cubicBezTo>
                <a:cubicBezTo>
                  <a:pt x="59339" y="131465"/>
                  <a:pt x="59339" y="131465"/>
                  <a:pt x="63295" y="115689"/>
                </a:cubicBezTo>
                <a:cubicBezTo>
                  <a:pt x="63295" y="115689"/>
                  <a:pt x="63295" y="115689"/>
                  <a:pt x="52746" y="115689"/>
                </a:cubicBezTo>
                <a:cubicBezTo>
                  <a:pt x="50109" y="115689"/>
                  <a:pt x="47471" y="113060"/>
                  <a:pt x="47471" y="110430"/>
                </a:cubicBezTo>
                <a:cubicBezTo>
                  <a:pt x="47471" y="107801"/>
                  <a:pt x="50109" y="105172"/>
                  <a:pt x="52746" y="105172"/>
                </a:cubicBezTo>
                <a:cubicBezTo>
                  <a:pt x="52746" y="105172"/>
                  <a:pt x="52746" y="105172"/>
                  <a:pt x="65933" y="105172"/>
                </a:cubicBezTo>
                <a:cubicBezTo>
                  <a:pt x="65933" y="105172"/>
                  <a:pt x="65933" y="105172"/>
                  <a:pt x="72526" y="85452"/>
                </a:cubicBezTo>
                <a:cubicBezTo>
                  <a:pt x="73845" y="78879"/>
                  <a:pt x="80438" y="73620"/>
                  <a:pt x="87031" y="73620"/>
                </a:cubicBezTo>
                <a:cubicBezTo>
                  <a:pt x="87031" y="73620"/>
                  <a:pt x="87031" y="73620"/>
                  <a:pt x="89668" y="73620"/>
                </a:cubicBezTo>
                <a:cubicBezTo>
                  <a:pt x="93624" y="73620"/>
                  <a:pt x="97580" y="74935"/>
                  <a:pt x="100218" y="78879"/>
                </a:cubicBezTo>
                <a:cubicBezTo>
                  <a:pt x="100218" y="78879"/>
                  <a:pt x="100218" y="78879"/>
                  <a:pt x="255818" y="3944"/>
                </a:cubicBezTo>
                <a:cubicBezTo>
                  <a:pt x="259774" y="1314"/>
                  <a:pt x="265049" y="0"/>
                  <a:pt x="27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文本框 17"/>
          <p:cNvSpPr txBox="1"/>
          <p:nvPr/>
        </p:nvSpPr>
        <p:spPr>
          <a:xfrm>
            <a:off x="2219651" y="3661310"/>
            <a:ext cx="21656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600" b="1" dirty="0"/>
              <a:t>Port of </a:t>
            </a:r>
            <a:r>
              <a:rPr lang="en-US" altLang="zh-CN" sz="2600" b="1" dirty="0"/>
              <a:t>Discharge</a:t>
            </a:r>
            <a:endParaRPr lang="zh-CN" altLang="en-US" sz="2600" b="1" dirty="0"/>
          </a:p>
        </p:txBody>
      </p:sp>
      <p:sp>
        <p:nvSpPr>
          <p:cNvPr id="19" name="矩形 18"/>
          <p:cNvSpPr/>
          <p:nvPr/>
        </p:nvSpPr>
        <p:spPr>
          <a:xfrm>
            <a:off x="7824192" y="5373216"/>
            <a:ext cx="238660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800" dirty="0"/>
              <a:t>Invalid after </a:t>
            </a:r>
            <a:r>
              <a:rPr lang="en-US" altLang="zh-CN" sz="2800" dirty="0"/>
              <a:t>t</a:t>
            </a:r>
            <a:r>
              <a:rPr lang="en-GB" altLang="zh-CN" sz="2800" dirty="0"/>
              <a:t>his </a:t>
            </a:r>
            <a:r>
              <a:rPr lang="en-US" altLang="zh-CN" sz="2800" dirty="0"/>
              <a:t>p</a:t>
            </a:r>
            <a:r>
              <a:rPr lang="en-GB" altLang="zh-CN" sz="2800" dirty="0" err="1"/>
              <a:t>oint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400" y="1268761"/>
            <a:ext cx="10887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/>
              <a:t>The claimed losses must be caused by the risks falling into the coverage of the Insurance Policy. </a:t>
            </a: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endParaRPr lang="en-US" altLang="zh-CN" sz="1200" dirty="0"/>
          </a:p>
          <a:p>
            <a:pPr marL="514350" indent="-514350">
              <a:buFont typeface="+mj-lt"/>
              <a:buAutoNum type="arabicPeriod"/>
            </a:pPr>
            <a:endParaRPr lang="en-US" altLang="zh-CN" sz="1000" dirty="0"/>
          </a:p>
          <a:p>
            <a:pPr marL="514350" indent="-514350">
              <a:buFont typeface="+mj-lt"/>
              <a:buAutoNum type="arabicPeriod"/>
            </a:pPr>
            <a:r>
              <a:rPr lang="en-GB" altLang="zh-CN" sz="2800" dirty="0"/>
              <a:t>The Insured must be the legal holder of the Insurance Policy. </a:t>
            </a:r>
            <a:endParaRPr lang="en-GB" altLang="zh-CN" sz="2800" dirty="0"/>
          </a:p>
          <a:p>
            <a:pPr marL="514350" indent="-514350">
              <a:buFont typeface="+mj-lt"/>
              <a:buAutoNum type="arabicPeriod"/>
            </a:pPr>
            <a:endParaRPr lang="en-GB" altLang="zh-CN" sz="1200" dirty="0"/>
          </a:p>
          <a:p>
            <a:pPr marL="514350" indent="-514350">
              <a:buFont typeface="+mj-lt"/>
              <a:buAutoNum type="arabicPeriod"/>
            </a:pPr>
            <a:endParaRPr lang="en-US" altLang="zh-CN" sz="1000" dirty="0"/>
          </a:p>
          <a:p>
            <a:pPr marL="514350" indent="-514350">
              <a:buFont typeface="+mj-lt"/>
              <a:buAutoNum type="arabicPeriod"/>
            </a:pPr>
            <a:r>
              <a:rPr lang="en-GB" altLang="zh-CN" sz="2800" dirty="0"/>
              <a:t>The Insured must have insurable interests </a:t>
            </a:r>
            <a:r>
              <a:rPr lang="en-US" altLang="zh-CN" sz="2800" dirty="0"/>
              <a:t>in the subject matter</a:t>
            </a:r>
            <a:r>
              <a:rPr lang="en-GB" altLang="zh-CN" sz="2800" dirty="0"/>
              <a:t>. </a:t>
            </a:r>
            <a:endParaRPr lang="en-GB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695400" y="5954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/>
              <a:t>Conditions for Making </a:t>
            </a:r>
            <a:r>
              <a:rPr lang="en-GB" altLang="zh-CN" sz="2800" b="1" dirty="0"/>
              <a:t>A Claim</a:t>
            </a:r>
            <a:endParaRPr lang="en-US" altLang="zh-CN" sz="28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08" y="4487037"/>
            <a:ext cx="3969192" cy="177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03868" y="1981200"/>
            <a:ext cx="618426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8800" b="1" strike="noStrike" noProof="1">
                <a:solidFill>
                  <a:srgbClr val="8A0554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charset="0"/>
                <a:ea typeface="宋体" panose="02010600030101010101" pitchFamily="2" charset="-122"/>
                <a:cs typeface="+mn-cs"/>
              </a:rPr>
              <a:t>Thank You</a:t>
            </a:r>
            <a:endParaRPr lang="en-US" altLang="zh-CN" sz="8800" b="1" strike="noStrike" noProof="1">
              <a:solidFill>
                <a:srgbClr val="8A0554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55840" y="727963"/>
            <a:ext cx="7536159" cy="52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12.1   </a:t>
            </a: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General Procedures</a:t>
            </a:r>
            <a:endParaRPr lang="en-GB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12.2   Who Arranges Insurance?</a:t>
            </a:r>
            <a:endParaRPr lang="en-GB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12.3   CIC or ICC? Which Coverage?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12.4   Insurance Amount and Premium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12.5   Insurance Documents</a:t>
            </a:r>
            <a:endParaRPr lang="en-GB" altLang="zh-CN" sz="28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 sz="2800" b="1" dirty="0">
                <a:latin typeface="+mn-lt"/>
                <a:ea typeface="+mn-ea"/>
                <a:cs typeface="+mn-ea"/>
                <a:sym typeface="+mn-lt"/>
              </a:rPr>
              <a:t>12.6   </a:t>
            </a: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Claims</a:t>
            </a:r>
            <a:endParaRPr lang="en-US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432" y="307331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B035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B035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75720" y="1052736"/>
            <a:ext cx="0" cy="4824536"/>
          </a:xfrm>
          <a:prstGeom prst="line">
            <a:avLst/>
          </a:prstGeom>
          <a:ln w="57150">
            <a:solidFill>
              <a:srgbClr val="9B0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  <a:cs typeface="+mn-ea"/>
                <a:sym typeface="+mn-lt"/>
              </a:rPr>
              <a:t>12.1   General Procedures</a:t>
            </a:r>
            <a:endParaRPr lang="zh-CN" altLang="en-US" sz="3200" dirty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67608" y="1700808"/>
            <a:ext cx="283595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altLang="zh-CN" sz="2600" dirty="0"/>
              <a:t>Who Arranges Insurance?</a:t>
            </a:r>
            <a:endParaRPr lang="zh-CN" altLang="en-US" sz="2600" dirty="0"/>
          </a:p>
        </p:txBody>
      </p:sp>
      <p:sp>
        <p:nvSpPr>
          <p:cNvPr id="9" name="文本框 8"/>
          <p:cNvSpPr txBox="1"/>
          <p:nvPr/>
        </p:nvSpPr>
        <p:spPr>
          <a:xfrm>
            <a:off x="6780737" y="1700808"/>
            <a:ext cx="283595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altLang="zh-CN" sz="2600" dirty="0"/>
              <a:t>CIC or ICC?</a:t>
            </a:r>
            <a:endParaRPr lang="en-GB" altLang="zh-CN" sz="2600" dirty="0"/>
          </a:p>
          <a:p>
            <a:pPr algn="ctr"/>
            <a:r>
              <a:rPr lang="en-GB" altLang="zh-CN" sz="2600" dirty="0"/>
              <a:t>Which Coverage?</a:t>
            </a:r>
            <a:endParaRPr lang="zh-CN" altLang="en-US" sz="2600" dirty="0"/>
          </a:p>
        </p:txBody>
      </p:sp>
      <p:sp>
        <p:nvSpPr>
          <p:cNvPr id="10" name="文本框 9"/>
          <p:cNvSpPr txBox="1"/>
          <p:nvPr/>
        </p:nvSpPr>
        <p:spPr>
          <a:xfrm>
            <a:off x="6788438" y="3356992"/>
            <a:ext cx="283595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altLang="zh-CN" sz="2600" dirty="0"/>
              <a:t>Insured Amount and Premium</a:t>
            </a:r>
            <a:endParaRPr lang="zh-CN" altLang="en-US" sz="2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589829" y="3356992"/>
            <a:ext cx="283595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altLang="zh-CN" sz="2600" dirty="0"/>
              <a:t>Insurance Documents</a:t>
            </a:r>
            <a:endParaRPr lang="zh-CN" altLang="en-US" sz="2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589829" y="5013177"/>
            <a:ext cx="283595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altLang="zh-CN" sz="2600" dirty="0"/>
              <a:t>Insurance Claim</a:t>
            </a:r>
            <a:endParaRPr lang="zh-CN" altLang="en-US" sz="2600" dirty="0"/>
          </a:p>
        </p:txBody>
      </p:sp>
      <p:cxnSp>
        <p:nvCxnSpPr>
          <p:cNvPr id="13" name="直接箭头连接符 12"/>
          <p:cNvCxnSpPr>
            <a:stCxn id="3" idx="3"/>
            <a:endCxn id="9" idx="1"/>
          </p:cNvCxnSpPr>
          <p:nvPr/>
        </p:nvCxnSpPr>
        <p:spPr>
          <a:xfrm>
            <a:off x="5403563" y="2147084"/>
            <a:ext cx="1377175" cy="0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9" idx="2"/>
            <a:endCxn id="10" idx="0"/>
          </p:cNvCxnSpPr>
          <p:nvPr/>
        </p:nvCxnSpPr>
        <p:spPr>
          <a:xfrm>
            <a:off x="8198715" y="2593360"/>
            <a:ext cx="7701" cy="763632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0" idx="1"/>
            <a:endCxn id="11" idx="3"/>
          </p:cNvCxnSpPr>
          <p:nvPr/>
        </p:nvCxnSpPr>
        <p:spPr>
          <a:xfrm flipH="1">
            <a:off x="5425784" y="3803268"/>
            <a:ext cx="1362655" cy="0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1" idx="2"/>
            <a:endCxn id="12" idx="0"/>
          </p:cNvCxnSpPr>
          <p:nvPr/>
        </p:nvCxnSpPr>
        <p:spPr>
          <a:xfrm>
            <a:off x="4007806" y="4249544"/>
            <a:ext cx="0" cy="763632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686546" y="4653137"/>
            <a:ext cx="3024336" cy="1137403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  <a:effectLst>
            <a:outerShdw blurRad="50800" dist="38100" dir="2700000" sx="101000" sy="101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</a:rPr>
              <a:t>Sales Contract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91544" y="3933057"/>
            <a:ext cx="8219256" cy="2193345"/>
          </a:xfrm>
          <a:prstGeom prst="rect">
            <a:avLst/>
          </a:prstGeom>
          <a:solidFill>
            <a:srgbClr val="00CC99"/>
          </a:solidFill>
          <a:effectLst>
            <a:outerShdw blurRad="50800" dist="38100" dir="2700000" sx="101000" sy="101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“Insurance to be covered by the </a:t>
            </a:r>
            <a:r>
              <a:rPr lang="en-US" altLang="zh-C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</a:t>
            </a:r>
            <a:r>
              <a:rPr lang="en-US" altLang="zh-CN" sz="2800" dirty="0">
                <a:solidFill>
                  <a:schemeClr val="bg1"/>
                </a:solidFill>
              </a:rPr>
              <a:t> for 110% of the total invoice value against all risks and war risks, as per Ocean Marine Cargo Clauses and Ocean Marine Cargo War Risks Clauses of the PICC, dated 1/1/1981.”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2999656" y="2276873"/>
            <a:ext cx="6120680" cy="634147"/>
          </a:xfrm>
          <a:prstGeom prst="rect">
            <a:avLst/>
          </a:prstGeom>
          <a:solidFill>
            <a:srgbClr val="00CC99"/>
          </a:solidFill>
          <a:effectLst>
            <a:outerShdw blurRad="50800" dist="38100" dir="2700000" sx="101000" sy="101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“To be effected by the </a:t>
            </a:r>
            <a:r>
              <a:rPr lang="en-US" altLang="zh-C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buyer</a:t>
            </a:r>
            <a:r>
              <a:rPr lang="en-US" altLang="zh-CN" sz="2800" dirty="0">
                <a:solidFill>
                  <a:schemeClr val="bg1"/>
                </a:solidFill>
              </a:rPr>
              <a:t>” </a:t>
            </a:r>
            <a:endParaRPr lang="en-GB" altLang="zh-CN" sz="2800" dirty="0">
              <a:solidFill>
                <a:schemeClr val="bg1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51484" y="510351"/>
            <a:ext cx="9289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3200" b="1" dirty="0">
                <a:solidFill>
                  <a:srgbClr val="9B0353"/>
                </a:solidFill>
                <a:ea typeface="微软雅黑" panose="020B0503020204020204" pitchFamily="34" charset="-122"/>
                <a:cs typeface="+mn-ea"/>
              </a:rPr>
              <a:t>12.2   Who Arranges Insurance?</a:t>
            </a:r>
            <a:endParaRPr lang="en-US" altLang="zh-CN" sz="3200" b="1" dirty="0">
              <a:solidFill>
                <a:srgbClr val="9B0353"/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408" y="1418001"/>
            <a:ext cx="10814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U</a:t>
            </a:r>
            <a:r>
              <a:rPr lang="en-GB" altLang="zh-CN" sz="2400" dirty="0" err="1"/>
              <a:t>nder</a:t>
            </a:r>
            <a:r>
              <a:rPr lang="en-GB" altLang="zh-CN" sz="2400" dirty="0"/>
              <a:t> </a:t>
            </a:r>
            <a:r>
              <a:rPr lang="en-US" altLang="zh-CN" sz="2400" b="1" dirty="0"/>
              <a:t>FOB</a:t>
            </a:r>
            <a:r>
              <a:rPr lang="en-US" altLang="zh-CN" sz="2400" dirty="0"/>
              <a:t>, </a:t>
            </a:r>
            <a:r>
              <a:rPr lang="en-US" altLang="zh-CN" sz="2400" b="1" dirty="0"/>
              <a:t>CFR</a:t>
            </a:r>
            <a:r>
              <a:rPr lang="en-US" altLang="zh-CN" sz="2400" dirty="0"/>
              <a:t>, </a:t>
            </a:r>
            <a:r>
              <a:rPr lang="en-US" altLang="zh-CN" sz="2400" b="1" dirty="0"/>
              <a:t>FCA</a:t>
            </a:r>
            <a:r>
              <a:rPr lang="en-US" altLang="zh-CN" sz="2400" dirty="0"/>
              <a:t> and </a:t>
            </a:r>
            <a:r>
              <a:rPr lang="en-US" altLang="zh-CN" sz="2400" b="1" dirty="0"/>
              <a:t>CPT</a:t>
            </a:r>
            <a:r>
              <a:rPr lang="en-US" altLang="zh-CN" sz="2400" dirty="0"/>
              <a:t> trade terms, the buyer is to arrange insurance and pay premium.</a:t>
            </a:r>
            <a:endParaRPr lang="en-US" altLang="zh-CN" sz="2400" dirty="0"/>
          </a:p>
          <a:p>
            <a:endParaRPr lang="en-US" altLang="zh-CN" sz="1200" dirty="0"/>
          </a:p>
        </p:txBody>
      </p:sp>
      <p:sp>
        <p:nvSpPr>
          <p:cNvPr id="5" name="矩形 4"/>
          <p:cNvSpPr/>
          <p:nvPr/>
        </p:nvSpPr>
        <p:spPr>
          <a:xfrm>
            <a:off x="767408" y="3255367"/>
            <a:ext cx="10814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U</a:t>
            </a:r>
            <a:r>
              <a:rPr lang="en-GB" altLang="zh-CN" sz="2400" dirty="0" err="1"/>
              <a:t>nder</a:t>
            </a:r>
            <a:r>
              <a:rPr lang="en-GB" altLang="zh-CN" sz="2400" dirty="0"/>
              <a:t> </a:t>
            </a:r>
            <a:r>
              <a:rPr lang="en-US" altLang="zh-CN" sz="2400" b="1" dirty="0"/>
              <a:t>CIF</a:t>
            </a:r>
            <a:r>
              <a:rPr lang="en-US" altLang="zh-CN" sz="2400" dirty="0"/>
              <a:t> and </a:t>
            </a:r>
            <a:r>
              <a:rPr lang="en-US" altLang="zh-CN" sz="2400" b="1" dirty="0"/>
              <a:t>CIP</a:t>
            </a:r>
            <a:r>
              <a:rPr lang="en-US" altLang="zh-CN" sz="2400" dirty="0"/>
              <a:t> trade terms, the insurance clause can stipulate that: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11624" y="560237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9B0353"/>
                </a:solidFill>
                <a:ea typeface="微软雅黑" panose="020B0503020204020204" pitchFamily="34" charset="-122"/>
                <a:cs typeface="+mn-ea"/>
              </a:rPr>
              <a:t>12.3   CIC or ICC? Which Coverage?</a:t>
            </a:r>
            <a:endParaRPr lang="en-US" altLang="zh-CN" sz="3200" b="1" dirty="0">
              <a:solidFill>
                <a:srgbClr val="9B0353"/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343665"/>
            <a:ext cx="1088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For Chinese exporters, usually </a:t>
            </a:r>
            <a:r>
              <a:rPr lang="en-US" altLang="zh-CN" sz="2600" b="1" dirty="0"/>
              <a:t>CIC</a:t>
            </a:r>
            <a:r>
              <a:rPr lang="en-US" altLang="zh-CN" sz="2600" dirty="0"/>
              <a:t> is used. But </a:t>
            </a:r>
            <a:r>
              <a:rPr lang="en-US" altLang="zh-CN" sz="2600" b="1" dirty="0"/>
              <a:t>ICC</a:t>
            </a:r>
            <a:r>
              <a:rPr lang="en-US" altLang="zh-CN" sz="2600" dirty="0"/>
              <a:t> is also acceptable upon the request of the foreign buyer.</a:t>
            </a:r>
            <a:endParaRPr lang="en-US" altLang="zh-CN" sz="2600" dirty="0"/>
          </a:p>
          <a:p>
            <a:endParaRPr lang="en-US" altLang="zh-CN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Factors affecting the choice of insurance coverage</a:t>
            </a:r>
            <a:endParaRPr lang="en-US" altLang="zh-CN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/>
              <a:t>Characteristics of the cargo</a:t>
            </a:r>
            <a:endParaRPr lang="en-US" altLang="zh-CN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/>
              <a:t>Packing of the cargo</a:t>
            </a:r>
            <a:endParaRPr lang="en-US" altLang="zh-CN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/>
              <a:t>Modes of transport</a:t>
            </a:r>
            <a:endParaRPr lang="en-US" altLang="zh-CN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/>
              <a:t>Route and ports in the journey</a:t>
            </a:r>
            <a:endParaRPr lang="en-US" altLang="zh-CN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/>
              <a:t>Season and weather conditions</a:t>
            </a:r>
            <a:endParaRPr lang="en-US" altLang="zh-CN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600" dirty="0"/>
              <a:t>Risks in transit (natural, political…)</a:t>
            </a:r>
            <a:endParaRPr lang="en-US" altLang="zh-CN" sz="26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s://2.bp.blogspot.com/-PrKacr8apRo/VzSJK3zZ8eI/AAAAAAAAERw/6INYgsdTDegbryviULdT_qu0Gl3W2dxbQCLcB/s1600/packing-fragile-items21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48" y="3467323"/>
            <a:ext cx="3693952" cy="2382599"/>
          </a:xfrm>
          <a:prstGeom prst="rect">
            <a:avLst/>
          </a:prstGeom>
          <a:noFill/>
          <a:effectLst>
            <a:glow rad="127000">
              <a:schemeClr val="tx1">
                <a:alpha val="40000"/>
              </a:scheme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3392" y="745540"/>
            <a:ext cx="10959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dirty="0"/>
              <a:t>What insurance cover would you choose for the following products?</a:t>
            </a:r>
            <a:endParaRPr lang="en-US" altLang="zh-CN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916832"/>
            <a:ext cx="1440000" cy="1440000"/>
          </a:xfrm>
          <a:prstGeom prst="rect">
            <a:avLst/>
          </a:prstGeom>
          <a:effectLst>
            <a:glow rad="127000">
              <a:schemeClr val="tx1">
                <a:alpha val="50000"/>
              </a:schemeClr>
            </a:glo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1916832"/>
            <a:ext cx="1440000" cy="1440000"/>
          </a:xfrm>
          <a:prstGeom prst="rect">
            <a:avLst/>
          </a:prstGeom>
          <a:effectLst>
            <a:glow rad="127000">
              <a:schemeClr val="tx1">
                <a:alpha val="50000"/>
              </a:schemeClr>
            </a:glo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24" y="1916832"/>
            <a:ext cx="1440000" cy="1440000"/>
          </a:xfrm>
          <a:prstGeom prst="rect">
            <a:avLst/>
          </a:prstGeom>
          <a:effectLst>
            <a:glow rad="127000">
              <a:schemeClr val="tx1">
                <a:alpha val="50000"/>
              </a:schemeClr>
            </a:glo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148198"/>
            <a:ext cx="1440000" cy="1440000"/>
          </a:xfrm>
          <a:prstGeom prst="rect">
            <a:avLst/>
          </a:prstGeom>
          <a:effectLst>
            <a:glow rad="127000">
              <a:schemeClr val="tx1">
                <a:alpha val="50000"/>
              </a:schemeClr>
            </a:glo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4148198"/>
            <a:ext cx="1440000" cy="1440000"/>
          </a:xfrm>
          <a:prstGeom prst="rect">
            <a:avLst/>
          </a:prstGeom>
          <a:effectLst>
            <a:glow rad="127000">
              <a:schemeClr val="tx1">
                <a:alpha val="50000"/>
              </a:schemeClr>
            </a:glo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24" y="4148198"/>
            <a:ext cx="1440000" cy="1440000"/>
          </a:xfrm>
          <a:prstGeom prst="rect">
            <a:avLst/>
          </a:prstGeom>
          <a:effectLst>
            <a:glow rad="127000">
              <a:schemeClr val="tx1">
                <a:alpha val="50000"/>
              </a:schemeClr>
            </a:glow>
          </a:effectLst>
        </p:spPr>
      </p:pic>
      <p:sp>
        <p:nvSpPr>
          <p:cNvPr id="11" name="文本框 10"/>
          <p:cNvSpPr txBox="1"/>
          <p:nvPr/>
        </p:nvSpPr>
        <p:spPr>
          <a:xfrm>
            <a:off x="2279576" y="3356833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Drone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376000" y="3377258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Tractor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473734" y="3374907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Plywood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207568" y="55881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Wood Log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412084" y="5588198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T-Shirt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522184" y="5569912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Ceramic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2855640" y="2420888"/>
            <a:ext cx="1584176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AR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5945890" y="2420888"/>
            <a:ext cx="1584176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AR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5945890" y="4652253"/>
            <a:ext cx="1584176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AR</a:t>
            </a:r>
            <a:endParaRPr lang="zh-CN" altLang="en-US" sz="3200" dirty="0"/>
          </a:p>
        </p:txBody>
      </p:sp>
      <p:sp>
        <p:nvSpPr>
          <p:cNvPr id="20" name="矩形 19"/>
          <p:cNvSpPr/>
          <p:nvPr/>
        </p:nvSpPr>
        <p:spPr>
          <a:xfrm>
            <a:off x="9000697" y="4652253"/>
            <a:ext cx="1584176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AR</a:t>
            </a:r>
            <a:endParaRPr lang="zh-CN" altLang="en-US" sz="3200" dirty="0"/>
          </a:p>
        </p:txBody>
      </p:sp>
      <p:sp>
        <p:nvSpPr>
          <p:cNvPr id="21" name="矩形 20"/>
          <p:cNvSpPr/>
          <p:nvPr/>
        </p:nvSpPr>
        <p:spPr>
          <a:xfrm>
            <a:off x="8998630" y="2420888"/>
            <a:ext cx="158417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WPA</a:t>
            </a:r>
            <a:endParaRPr lang="zh-CN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2849466" y="4650710"/>
            <a:ext cx="1584176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FPA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19586" y="567844"/>
            <a:ext cx="7142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altLang="zh-CN" sz="3200" b="1" dirty="0">
                <a:solidFill>
                  <a:srgbClr val="9B0353"/>
                </a:solidFill>
                <a:ea typeface="微软雅黑" panose="020B0503020204020204" pitchFamily="34" charset="-122"/>
                <a:cs typeface="+mn-ea"/>
              </a:rPr>
              <a:t>12.4   Insured Amount and Premium</a:t>
            </a:r>
            <a:endParaRPr lang="en-US" altLang="zh-CN" sz="3200" b="1" dirty="0">
              <a:solidFill>
                <a:srgbClr val="9B0353"/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2024261"/>
            <a:ext cx="109590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600" dirty="0"/>
              <a:t>Usually calculated on the basis of the CIF invoice value plus 10% as anticipated profit for the buyer or compensation for trouble and time</a:t>
            </a:r>
            <a:endParaRPr lang="en-US" altLang="zh-CN" sz="2600" dirty="0"/>
          </a:p>
          <a:p>
            <a:r>
              <a:rPr lang="en-GB" altLang="zh-CN" sz="2600" dirty="0"/>
              <a:t>     </a:t>
            </a:r>
            <a:endParaRPr lang="en-GB" altLang="zh-CN" sz="2600" dirty="0"/>
          </a:p>
          <a:p>
            <a:r>
              <a:rPr lang="en-GB" altLang="zh-CN" sz="2600" dirty="0"/>
              <a:t>     Under CIF Ter</a:t>
            </a:r>
            <a:r>
              <a:rPr lang="en-US" altLang="zh-CN" sz="2600" dirty="0"/>
              <a:t>m</a:t>
            </a:r>
            <a:endParaRPr lang="en-US" altLang="zh-CN" sz="2600" dirty="0"/>
          </a:p>
        </p:txBody>
      </p:sp>
      <p:sp>
        <p:nvSpPr>
          <p:cNvPr id="6" name="矩形 5"/>
          <p:cNvSpPr/>
          <p:nvPr/>
        </p:nvSpPr>
        <p:spPr>
          <a:xfrm>
            <a:off x="1909192" y="4077072"/>
            <a:ext cx="8363272" cy="910501"/>
          </a:xfrm>
          <a:prstGeom prst="rect">
            <a:avLst/>
          </a:prstGeom>
          <a:solidFill>
            <a:srgbClr val="00CC99"/>
          </a:solidFill>
          <a:effectLst>
            <a:outerShdw blurRad="50800" dist="38100" dir="2700000" sx="101000" sy="101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Insured Amount = CIF Price x </a:t>
            </a:r>
            <a:r>
              <a:rPr lang="en-GB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Margin)</a:t>
            </a:r>
            <a:endParaRPr lang="zh-CN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3256" y="1268760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/>
              <a:t>Insured</a:t>
            </a:r>
            <a:r>
              <a:rPr lang="en-GB" altLang="zh-CN" sz="2800" b="1" dirty="0"/>
              <a:t> Amount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5400" y="1556792"/>
            <a:ext cx="10887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The amount of money that the insured must pay for an insurance policy</a:t>
            </a:r>
            <a:endParaRPr lang="en-US" altLang="zh-CN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Calculated according to the </a:t>
            </a:r>
            <a:r>
              <a:rPr lang="en-US" altLang="zh-CN" sz="2600" b="1" dirty="0"/>
              <a:t>Premium Rate</a:t>
            </a:r>
            <a:endParaRPr lang="en-US" altLang="zh-CN" sz="2600" b="1" dirty="0"/>
          </a:p>
          <a:p>
            <a:endParaRPr lang="en-GB" altLang="zh-CN" sz="2600" dirty="0"/>
          </a:p>
          <a:p>
            <a:r>
              <a:rPr lang="en-GB" altLang="zh-CN" sz="2600" dirty="0"/>
              <a:t>     Under CIF Term</a:t>
            </a:r>
            <a:endParaRPr lang="en-US" altLang="zh-CN" sz="2600" dirty="0"/>
          </a:p>
          <a:p>
            <a:r>
              <a:rPr lang="en-US" altLang="zh-CN" sz="2600" dirty="0"/>
              <a:t>     </a:t>
            </a:r>
            <a:endParaRPr lang="en-US" altLang="zh-CN" sz="2600" dirty="0"/>
          </a:p>
        </p:txBody>
      </p:sp>
      <p:sp>
        <p:nvSpPr>
          <p:cNvPr id="6" name="矩形 5"/>
          <p:cNvSpPr/>
          <p:nvPr/>
        </p:nvSpPr>
        <p:spPr>
          <a:xfrm>
            <a:off x="1909192" y="3717032"/>
            <a:ext cx="8363272" cy="1368152"/>
          </a:xfrm>
          <a:prstGeom prst="rect">
            <a:avLst/>
          </a:prstGeom>
          <a:solidFill>
            <a:srgbClr val="00CC99"/>
          </a:solidFill>
          <a:effectLst>
            <a:outerShdw blurRad="50800" dist="38100" dir="2700000" sx="101000" sy="101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 Premium = Insured Amount x Premium Rate</a:t>
            </a:r>
            <a:endParaRPr lang="en-US" altLang="zh-CN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CIF Price x (1+ Margin) x Premium Rate</a:t>
            </a:r>
            <a:endParaRPr lang="zh-CN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3256" y="908720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/>
              <a:t>Insured</a:t>
            </a:r>
            <a:r>
              <a:rPr lang="en-GB" altLang="zh-CN" sz="2800" b="1" dirty="0"/>
              <a:t> </a:t>
            </a:r>
            <a:r>
              <a:rPr lang="en-US" altLang="zh-CN" sz="2800" b="1" dirty="0"/>
              <a:t>Premium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GB" altLang="zh-CN" sz="3200" dirty="0">
                <a:latin typeface="+mn-lt"/>
              </a:rPr>
              <a:t>Case Study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5400" y="1337646"/>
            <a:ext cx="11017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zh-CN" sz="2800" dirty="0"/>
              <a:t>Calculation of Insurance Premium</a:t>
            </a:r>
            <a:endParaRPr lang="en-GB" altLang="zh-CN" sz="2800" dirty="0"/>
          </a:p>
          <a:p>
            <a:pPr algn="just"/>
            <a:endParaRPr lang="en-US" altLang="zh-CN" sz="2800" dirty="0"/>
          </a:p>
          <a:p>
            <a:pPr algn="just"/>
            <a:r>
              <a:rPr lang="en-US" altLang="zh-CN" sz="2800" i="1" dirty="0"/>
              <a:t>Insurance to be effected by the </a:t>
            </a:r>
            <a:r>
              <a:rPr lang="en-US" altLang="zh-CN" sz="2800" b="1" i="1" dirty="0">
                <a:solidFill>
                  <a:srgbClr val="0070C0"/>
                </a:solidFill>
              </a:rPr>
              <a:t>Seller</a:t>
            </a:r>
            <a:r>
              <a:rPr lang="en-US" altLang="zh-CN" sz="2800" i="1" dirty="0"/>
              <a:t> for 110% of invoice value against </a:t>
            </a:r>
            <a:r>
              <a:rPr lang="en-US" altLang="zh-CN" sz="2800" b="1" i="1" dirty="0">
                <a:solidFill>
                  <a:srgbClr val="0070C0"/>
                </a:solidFill>
              </a:rPr>
              <a:t>All Risks </a:t>
            </a:r>
            <a:r>
              <a:rPr lang="en-US" altLang="zh-CN" sz="2800" i="1" dirty="0"/>
              <a:t>and </a:t>
            </a:r>
            <a:r>
              <a:rPr lang="en-US" altLang="zh-CN" sz="2800" b="1" i="1" dirty="0">
                <a:solidFill>
                  <a:srgbClr val="0070C0"/>
                </a:solidFill>
              </a:rPr>
              <a:t>War Risks</a:t>
            </a:r>
            <a:r>
              <a:rPr lang="en-US" altLang="zh-CN" sz="2800" i="1" dirty="0"/>
              <a:t>, as per Ocean Marine Cargo Clauses of PICC, dated 1/1/1981. Premium of </a:t>
            </a:r>
            <a:r>
              <a:rPr lang="en-US" altLang="zh-CN" sz="2800" b="1" i="1" dirty="0">
                <a:solidFill>
                  <a:srgbClr val="0070C0"/>
                </a:solidFill>
              </a:rPr>
              <a:t>AR</a:t>
            </a:r>
            <a:r>
              <a:rPr lang="en-US" altLang="zh-CN" sz="2800" i="1" dirty="0"/>
              <a:t> is calculated at 0.3% and premium of </a:t>
            </a:r>
            <a:r>
              <a:rPr lang="en-US" altLang="zh-CN" sz="2800" b="1" i="1" dirty="0">
                <a:solidFill>
                  <a:srgbClr val="0070C0"/>
                </a:solidFill>
              </a:rPr>
              <a:t>War Risks </a:t>
            </a:r>
            <a:r>
              <a:rPr lang="en-US" altLang="zh-CN" sz="2800" i="1" dirty="0"/>
              <a:t>is calculated at 0.1%. </a:t>
            </a:r>
            <a:endParaRPr lang="en-US" altLang="zh-CN" sz="2800" i="1" dirty="0"/>
          </a:p>
          <a:p>
            <a:endParaRPr lang="en-US" altLang="zh-CN" sz="2800" i="1" dirty="0"/>
          </a:p>
          <a:p>
            <a:r>
              <a:rPr lang="en-US" altLang="zh-CN" sz="2800" i="1" dirty="0"/>
              <a:t>Sales contract on </a:t>
            </a:r>
            <a:r>
              <a:rPr lang="en-US" altLang="zh-CN" sz="2800" b="1" i="1" dirty="0">
                <a:solidFill>
                  <a:srgbClr val="0070C0"/>
                </a:solidFill>
              </a:rPr>
              <a:t>CIF</a:t>
            </a:r>
            <a:r>
              <a:rPr lang="en-US" altLang="zh-CN" sz="2800" i="1" dirty="0"/>
              <a:t> basis</a:t>
            </a:r>
            <a:endParaRPr lang="en-US" altLang="zh-CN" sz="2800" i="1" dirty="0"/>
          </a:p>
          <a:p>
            <a:r>
              <a:rPr lang="en-US" altLang="zh-CN" sz="2800" i="1" dirty="0"/>
              <a:t>Invoice value is </a:t>
            </a:r>
            <a:r>
              <a:rPr lang="en-US" altLang="zh-CN" sz="2800" b="1" i="1" dirty="0">
                <a:solidFill>
                  <a:srgbClr val="0070C0"/>
                </a:solidFill>
              </a:rPr>
              <a:t>US$10,000</a:t>
            </a:r>
            <a:endParaRPr lang="en-US" altLang="zh-CN" sz="2800" b="1" i="1" dirty="0">
              <a:solidFill>
                <a:srgbClr val="0070C0"/>
              </a:solidFill>
            </a:endParaRPr>
          </a:p>
        </p:txBody>
      </p:sp>
      <p:sp>
        <p:nvSpPr>
          <p:cNvPr id="7" name="intelligence_66143"/>
          <p:cNvSpPr>
            <a:spLocks noChangeAspect="1"/>
          </p:cNvSpPr>
          <p:nvPr/>
        </p:nvSpPr>
        <p:spPr bwMode="auto">
          <a:xfrm>
            <a:off x="695400" y="418332"/>
            <a:ext cx="920817" cy="838932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3200" dirty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b="1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3790</Words>
  <Application>WPS 演示</Application>
  <PresentationFormat>宽屏</PresentationFormat>
  <Paragraphs>248</Paragraphs>
  <Slides>19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Times New Roman</vt:lpstr>
      <vt:lpstr>Arial</vt:lpstr>
      <vt:lpstr>等线</vt:lpstr>
      <vt:lpstr>等线</vt:lpstr>
      <vt:lpstr>AR BERKLEY</vt:lpstr>
      <vt:lpstr>Arial Unicode MS</vt:lpstr>
      <vt:lpstr>Vrinda</vt:lpstr>
      <vt:lpstr>黑体</vt:lpstr>
      <vt:lpstr>Segoe Print</vt:lpstr>
      <vt:lpstr>Office 主题</vt:lpstr>
      <vt:lpstr>A000120140530A99PPBG</vt:lpstr>
      <vt:lpstr>PowerPoint 演示文稿</vt:lpstr>
      <vt:lpstr>PowerPoint 演示文稿</vt:lpstr>
      <vt:lpstr>12.1   General Procedures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Case Study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z600</dc:creator>
  <cp:lastModifiedBy>沧粟</cp:lastModifiedBy>
  <cp:revision>716</cp:revision>
  <dcterms:created xsi:type="dcterms:W3CDTF">2017-03-30T13:00:00Z</dcterms:created>
  <dcterms:modified xsi:type="dcterms:W3CDTF">2018-08-14T08:46:50Z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