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 id="2147483660" r:id="rId3"/>
  </p:sldMasterIdLst>
  <p:notesMasterIdLst>
    <p:notesMasterId r:id="rId5"/>
  </p:notesMasterIdLst>
  <p:handoutMasterIdLst>
    <p:handoutMasterId r:id="rId50"/>
  </p:handoutMasterIdLst>
  <p:sldIdLst>
    <p:sldId id="437" r:id="rId4"/>
    <p:sldId id="446" r:id="rId6"/>
    <p:sldId id="379" r:id="rId7"/>
    <p:sldId id="423" r:id="rId8"/>
    <p:sldId id="431" r:id="rId9"/>
    <p:sldId id="432" r:id="rId10"/>
    <p:sldId id="433" r:id="rId11"/>
    <p:sldId id="434" r:id="rId12"/>
    <p:sldId id="435" r:id="rId13"/>
    <p:sldId id="436" r:id="rId14"/>
    <p:sldId id="378" r:id="rId15"/>
    <p:sldId id="381" r:id="rId16"/>
    <p:sldId id="382" r:id="rId17"/>
    <p:sldId id="380" r:id="rId18"/>
    <p:sldId id="384" r:id="rId19"/>
    <p:sldId id="383" r:id="rId20"/>
    <p:sldId id="387" r:id="rId21"/>
    <p:sldId id="385" r:id="rId22"/>
    <p:sldId id="386" r:id="rId23"/>
    <p:sldId id="388" r:id="rId24"/>
    <p:sldId id="389" r:id="rId25"/>
    <p:sldId id="390" r:id="rId26"/>
    <p:sldId id="302" r:id="rId27"/>
    <p:sldId id="391" r:id="rId28"/>
    <p:sldId id="392" r:id="rId29"/>
    <p:sldId id="395" r:id="rId30"/>
    <p:sldId id="394" r:id="rId31"/>
    <p:sldId id="396" r:id="rId32"/>
    <p:sldId id="397" r:id="rId33"/>
    <p:sldId id="398" r:id="rId34"/>
    <p:sldId id="399" r:id="rId35"/>
    <p:sldId id="424" r:id="rId36"/>
    <p:sldId id="425" r:id="rId37"/>
    <p:sldId id="427" r:id="rId38"/>
    <p:sldId id="426" r:id="rId39"/>
    <p:sldId id="421" r:id="rId40"/>
    <p:sldId id="400" r:id="rId41"/>
    <p:sldId id="401" r:id="rId42"/>
    <p:sldId id="402" r:id="rId43"/>
    <p:sldId id="403" r:id="rId44"/>
    <p:sldId id="404" r:id="rId45"/>
    <p:sldId id="405" r:id="rId46"/>
    <p:sldId id="406" r:id="rId47"/>
    <p:sldId id="407" r:id="rId48"/>
    <p:sldId id="490" r:id="rId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6600"/>
    <a:srgbClr val="339933"/>
    <a:srgbClr val="00CC66"/>
    <a:srgbClr val="2E6868"/>
    <a:srgbClr val="CC3300"/>
    <a:srgbClr val="336600"/>
    <a:srgbClr val="9B0353"/>
    <a:srgbClr val="FF6600"/>
    <a:srgbClr val="073B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56" autoAdjust="0"/>
    <p:restoredTop sz="86496" autoAdjust="0"/>
  </p:normalViewPr>
  <p:slideViewPr>
    <p:cSldViewPr>
      <p:cViewPr varScale="1">
        <p:scale>
          <a:sx n="63" d="100"/>
          <a:sy n="63" d="100"/>
        </p:scale>
        <p:origin x="1182" y="72"/>
      </p:cViewPr>
      <p:guideLst>
        <p:guide orient="horz" pos="618"/>
        <p:guide pos="386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E0E7BE-A675-44B1-A3D2-224977CB161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C729B2-FA7C-4EB5-99F8-D3EA2933F8A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8C89C-68A1-4E0A-B989-C09EAA2A2E2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2D2F5-E3F6-471A-95A4-6D1443453A7B}"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Font typeface="+mj-lt"/>
              <a:buNone/>
            </a:pPr>
            <a:endParaRPr lang="zh-CN" altLang="en-US" sz="1200" dirty="0">
              <a:latin typeface="+mn-lt"/>
            </a:endParaRPr>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F2D2F5-E3F6-471A-95A4-6D1443453A7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Font typeface="+mj-lt"/>
              <a:buNone/>
            </a:pPr>
            <a:endParaRPr lang="zh-CN" altLang="en-US" sz="1200" dirty="0">
              <a:latin typeface="+mn-lt"/>
            </a:endParaRPr>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sz="1200" dirty="0">
              <a:latin typeface="+mn-lt"/>
            </a:endParaRPr>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sz="1200" dirty="0">
              <a:latin typeface="+mn-lt"/>
            </a:endParaRPr>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GB" altLang="zh-CN"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124745"/>
            <a:ext cx="10363200" cy="1470025"/>
          </a:xfrm>
        </p:spPr>
        <p:txBody>
          <a:bodyPr/>
          <a:lstStyle>
            <a:lvl1pPr>
              <a:defRPr b="1">
                <a:solidFill>
                  <a:srgbClr val="9B0353"/>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828800" y="2852936"/>
            <a:ext cx="8534400" cy="1752600"/>
          </a:xfrm>
        </p:spPr>
        <p:txBody>
          <a:bodyPr/>
          <a:lstStyle>
            <a:lvl1pPr marL="0" indent="0" algn="ctr">
              <a:buNone/>
              <a:defRPr>
                <a:solidFill>
                  <a:schemeClr val="tx1">
                    <a:lumMod val="95000"/>
                    <a:lumOff val="5000"/>
                  </a:schemeClr>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1820466D-FCA9-4EF9-9945-C2C82124FC4D}" type="datetime1">
              <a:rPr lang="zh-CN" altLang="en-US" smtClean="0"/>
            </a:fld>
            <a:endParaRPr lang="zh-CN" altLang="en-US"/>
          </a:p>
        </p:txBody>
      </p:sp>
      <p:sp>
        <p:nvSpPr>
          <p:cNvPr id="5"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C6E77133-E815-4D80-8723-0B9C161C4844}" type="datetime1">
              <a:rPr lang="zh-CN" altLang="en-US" smtClean="0"/>
            </a:fld>
            <a:endParaRPr lang="zh-CN" altLang="en-US"/>
          </a:p>
        </p:txBody>
      </p:sp>
      <p:sp>
        <p:nvSpPr>
          <p:cNvPr id="8"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9"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A3DAF494-C016-45E9-9B07-C5BDC8F6FA13}" type="datetime1">
              <a:rPr lang="zh-CN" altLang="en-US" smtClean="0"/>
            </a:fld>
            <a:endParaRPr lang="zh-CN" altLang="en-US"/>
          </a:p>
        </p:txBody>
      </p:sp>
      <p:sp>
        <p:nvSpPr>
          <p:cNvPr id="8"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9"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52616"/>
            <a:ext cx="3000632" cy="484702"/>
          </a:xfrm>
          <a:solidFill>
            <a:schemeClr val="accent1"/>
          </a:solidFill>
        </p:spPr>
        <p:txBody>
          <a:bodyPr>
            <a:normAutofit/>
          </a:bodyPr>
          <a:lstStyle>
            <a:lvl1pPr algn="ctr">
              <a:defRPr sz="2000" b="0">
                <a:solidFill>
                  <a:schemeClr val="bg1"/>
                </a:solidFill>
              </a:defRPr>
            </a:lvl1pPr>
          </a:lstStyle>
          <a:p>
            <a:pPr fontAlgn="auto"/>
            <a:r>
              <a:rPr lang="zh-CN" altLang="en-US" strike="noStrike" noProof="1" dirty="0" smtClean="0"/>
              <a:t>编辑标题</a:t>
            </a:r>
            <a:endParaRPr lang="en-US" strike="noStrike" noProof="1" dirty="0"/>
          </a:p>
        </p:txBody>
      </p:sp>
      <p:sp>
        <p:nvSpPr>
          <p:cNvPr id="3" name="Content Placeholder 2"/>
          <p:cNvSpPr>
            <a:spLocks noGrp="1"/>
          </p:cNvSpPr>
          <p:nvPr>
            <p:ph idx="1"/>
          </p:nvPr>
        </p:nvSpPr>
        <p:spPr>
          <a:xfrm>
            <a:off x="1341737" y="1544595"/>
            <a:ext cx="9828771" cy="4616836"/>
          </a:xfrm>
        </p:spPr>
        <p:txBody>
          <a:bodyPr>
            <a:normAutofit/>
          </a:bodyPr>
          <a:lstStyle>
            <a:lvl1pPr marL="0" indent="0">
              <a:buFont typeface="Arial" panose="020B0604020202020204" pitchFamily="34" charset="0"/>
              <a:buNone/>
              <a:defRPr sz="24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fontAlgn="auto"/>
            <a:r>
              <a:rPr lang="zh-CN" altLang="en-US" strike="noStrike" noProof="1" dirty="0" smtClean="0"/>
              <a:t>单击此处编辑母版文本样式</a:t>
            </a:r>
            <a:endParaRPr lang="zh-CN" altLang="en-US" strike="noStrike" noProof="1" dirty="0" smtClean="0"/>
          </a:p>
          <a:p>
            <a:pPr lvl="1" fontAlgn="auto"/>
            <a:r>
              <a:rPr lang="zh-CN" altLang="en-US" strike="noStrike" noProof="1" dirty="0" smtClean="0"/>
              <a:t>第二级</a:t>
            </a:r>
            <a:endParaRPr lang="zh-CN" altLang="en-US" strike="noStrike" noProof="1" dirty="0" smtClean="0"/>
          </a:p>
          <a:p>
            <a:pPr lvl="2" fontAlgn="auto"/>
            <a:r>
              <a:rPr lang="zh-CN" altLang="en-US" strike="noStrike" noProof="1" dirty="0" smtClean="0"/>
              <a:t>第三级</a:t>
            </a:r>
            <a:endParaRPr lang="zh-CN" altLang="en-US" strike="noStrike" noProof="1" dirty="0" smtClean="0"/>
          </a:p>
          <a:p>
            <a:pPr lvl="3" fontAlgn="auto"/>
            <a:r>
              <a:rPr lang="zh-CN" altLang="en-US" strike="noStrike" noProof="1" dirty="0" smtClean="0"/>
              <a:t>第四级</a:t>
            </a:r>
            <a:endParaRPr lang="zh-CN" altLang="en-US" strike="noStrike" noProof="1" dirty="0" smtClean="0"/>
          </a:p>
          <a:p>
            <a:pPr lvl="4" fontAlgn="auto"/>
            <a:r>
              <a:rPr lang="zh-CN" altLang="en-US" strike="noStrike" noProof="1" dirty="0" smtClean="0"/>
              <a:t>第五级</a:t>
            </a:r>
            <a:endParaRPr lang="en-US" altLang="zh-CN" strike="noStrike" noProof="1" dirty="0"/>
          </a:p>
        </p:txBody>
      </p:sp>
      <p:sp>
        <p:nvSpPr>
          <p:cNvPr id="4" name="日期占位符 3"/>
          <p:cNvSpPr>
            <a:spLocks noGrp="1"/>
          </p:cNvSpPr>
          <p:nvPr>
            <p:ph type="dt" sz="half" idx="10"/>
          </p:nvPr>
        </p:nvSpPr>
        <p:spPr/>
        <p:txBody>
          <a:bodyPr/>
          <a:p>
            <a:pPr fontAlgn="base"/>
            <a:fld id="{7E209CE7-C191-49CB-93DE-563C8614E8C5}" type="datetimeFigureOut">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B31067DD-7756-4DF3-904A-8F40BA684AA6}" type="slidenum">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4098" name="组合 6"/>
          <p:cNvGrpSpPr/>
          <p:nvPr/>
        </p:nvGrpSpPr>
        <p:grpSpPr>
          <a:xfrm>
            <a:off x="0" y="2300288"/>
            <a:ext cx="12192000" cy="1770062"/>
            <a:chOff x="0" y="2300287"/>
            <a:chExt cx="12192000" cy="1770729"/>
          </a:xfrm>
        </p:grpSpPr>
        <p:sp>
          <p:nvSpPr>
            <p:cNvPr id="8" name="任意多边形 7"/>
            <p:cNvSpPr/>
            <p:nvPr/>
          </p:nvSpPr>
          <p:spPr>
            <a:xfrm>
              <a:off x="6346" y="2636663"/>
              <a:ext cx="12185654" cy="1434353"/>
            </a:xfrm>
            <a:custGeom>
              <a:avLst/>
              <a:gdLst>
                <a:gd name="connsiteX0" fmla="*/ 0 w 9144000"/>
                <a:gd name="connsiteY0" fmla="*/ 0 h 1076325"/>
                <a:gd name="connsiteX1" fmla="*/ 7058024 w 9144000"/>
                <a:gd name="connsiteY1" fmla="*/ 0 h 1076325"/>
                <a:gd name="connsiteX2" fmla="*/ 7058024 w 9144000"/>
                <a:gd name="connsiteY2" fmla="*/ 973931 h 1076325"/>
                <a:gd name="connsiteX3" fmla="*/ 8354024 w 9144000"/>
                <a:gd name="connsiteY3" fmla="*/ 973931 h 1076325"/>
                <a:gd name="connsiteX4" fmla="*/ 8354024 w 9144000"/>
                <a:gd name="connsiteY4" fmla="*/ 0 h 1076325"/>
                <a:gd name="connsiteX5" fmla="*/ 9144000 w 9144000"/>
                <a:gd name="connsiteY5" fmla="*/ 0 h 1076325"/>
                <a:gd name="connsiteX6" fmla="*/ 9144000 w 9144000"/>
                <a:gd name="connsiteY6" fmla="*/ 1076325 h 1076325"/>
                <a:gd name="connsiteX7" fmla="*/ 0 w 9144000"/>
                <a:gd name="connsiteY7" fmla="*/ 107632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076325">
                  <a:moveTo>
                    <a:pt x="0" y="0"/>
                  </a:moveTo>
                  <a:lnTo>
                    <a:pt x="7058024" y="0"/>
                  </a:lnTo>
                  <a:lnTo>
                    <a:pt x="7058024" y="973931"/>
                  </a:lnTo>
                  <a:lnTo>
                    <a:pt x="8354024" y="973931"/>
                  </a:lnTo>
                  <a:lnTo>
                    <a:pt x="8354024" y="0"/>
                  </a:lnTo>
                  <a:lnTo>
                    <a:pt x="9144000" y="0"/>
                  </a:lnTo>
                  <a:lnTo>
                    <a:pt x="9144000" y="1076325"/>
                  </a:lnTo>
                  <a:lnTo>
                    <a:pt x="0" y="107632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base">
                <a:defRPr/>
              </a:pPr>
              <a:endParaRPr lang="zh-CN" altLang="en-US" sz="2400" strike="noStrike" noProof="1">
                <a:latin typeface="Arial" panose="020B0604020202020204" pitchFamily="34" charset="0"/>
                <a:ea typeface="黑体" panose="02010609060101010101" charset="-122"/>
              </a:endParaRPr>
            </a:p>
          </p:txBody>
        </p:sp>
        <p:sp>
          <p:nvSpPr>
            <p:cNvPr id="9" name="矩形 8"/>
            <p:cNvSpPr/>
            <p:nvPr/>
          </p:nvSpPr>
          <p:spPr>
            <a:xfrm>
              <a:off x="0" y="2865142"/>
              <a:ext cx="9399456" cy="973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base">
                <a:defRPr/>
              </a:pPr>
              <a:endParaRPr lang="zh-CN" altLang="en-US" sz="4000" strike="noStrike" noProof="1" dirty="0">
                <a:solidFill>
                  <a:srgbClr val="FCFCFC"/>
                </a:solidFill>
                <a:latin typeface="Arial" panose="020B0604020202020204" pitchFamily="34" charset="0"/>
                <a:ea typeface="黑体" panose="02010609060101010101" charset="-122"/>
              </a:endParaRPr>
            </a:p>
          </p:txBody>
        </p:sp>
        <p:sp>
          <p:nvSpPr>
            <p:cNvPr id="10" name="矩形 5"/>
            <p:cNvSpPr/>
            <p:nvPr/>
          </p:nvSpPr>
          <p:spPr>
            <a:xfrm>
              <a:off x="9507350" y="2300287"/>
              <a:ext cx="1535900" cy="1538015"/>
            </a:xfrm>
            <a:custGeom>
              <a:avLst/>
              <a:gdLst>
                <a:gd name="connsiteX0" fmla="*/ 0 w 1152000"/>
                <a:gd name="connsiteY0" fmla="*/ 0 h 1152000"/>
                <a:gd name="connsiteX1" fmla="*/ 1152000 w 1152000"/>
                <a:gd name="connsiteY1" fmla="*/ 0 h 1152000"/>
                <a:gd name="connsiteX2" fmla="*/ 1152000 w 1152000"/>
                <a:gd name="connsiteY2" fmla="*/ 1152000 h 1152000"/>
                <a:gd name="connsiteX3" fmla="*/ 0 w 1152000"/>
                <a:gd name="connsiteY3" fmla="*/ 1152000 h 1152000"/>
                <a:gd name="connsiteX4" fmla="*/ 0 w 1152000"/>
                <a:gd name="connsiteY4" fmla="*/ 0 h 1152000"/>
                <a:gd name="connsiteX0-1" fmla="*/ 0 w 1152000"/>
                <a:gd name="connsiteY0-2" fmla="*/ 2343 h 1154343"/>
                <a:gd name="connsiteX1-3" fmla="*/ 323289 w 1152000"/>
                <a:gd name="connsiteY1-4" fmla="*/ 0 h 1154343"/>
                <a:gd name="connsiteX2-5" fmla="*/ 1152000 w 1152000"/>
                <a:gd name="connsiteY2-6" fmla="*/ 2343 h 1154343"/>
                <a:gd name="connsiteX3-7" fmla="*/ 1152000 w 1152000"/>
                <a:gd name="connsiteY3-8" fmla="*/ 1154343 h 1154343"/>
                <a:gd name="connsiteX4-9" fmla="*/ 0 w 1152000"/>
                <a:gd name="connsiteY4-10" fmla="*/ 1154343 h 1154343"/>
                <a:gd name="connsiteX5" fmla="*/ 0 w 1152000"/>
                <a:gd name="connsiteY5" fmla="*/ 2343 h 1154343"/>
                <a:gd name="connsiteX0-11" fmla="*/ 0 w 1152000"/>
                <a:gd name="connsiteY0-12" fmla="*/ 2343 h 1154343"/>
                <a:gd name="connsiteX1-13" fmla="*/ 323289 w 1152000"/>
                <a:gd name="connsiteY1-14" fmla="*/ 0 h 1154343"/>
                <a:gd name="connsiteX2-15" fmla="*/ 825732 w 1152000"/>
                <a:gd name="connsiteY2-16" fmla="*/ 1 h 1154343"/>
                <a:gd name="connsiteX3-17" fmla="*/ 1152000 w 1152000"/>
                <a:gd name="connsiteY3-18" fmla="*/ 2343 h 1154343"/>
                <a:gd name="connsiteX4-19" fmla="*/ 1152000 w 1152000"/>
                <a:gd name="connsiteY4-20" fmla="*/ 1154343 h 1154343"/>
                <a:gd name="connsiteX5-21" fmla="*/ 0 w 1152000"/>
                <a:gd name="connsiteY5-22" fmla="*/ 1154343 h 1154343"/>
                <a:gd name="connsiteX6" fmla="*/ 0 w 1152000"/>
                <a:gd name="connsiteY6" fmla="*/ 2343 h 1154343"/>
                <a:gd name="connsiteX0-23" fmla="*/ 825732 w 1152000"/>
                <a:gd name="connsiteY0-24" fmla="*/ 1 h 1154343"/>
                <a:gd name="connsiteX1-25" fmla="*/ 1152000 w 1152000"/>
                <a:gd name="connsiteY1-26" fmla="*/ 2343 h 1154343"/>
                <a:gd name="connsiteX2-27" fmla="*/ 1152000 w 1152000"/>
                <a:gd name="connsiteY2-28" fmla="*/ 1154343 h 1154343"/>
                <a:gd name="connsiteX3-29" fmla="*/ 0 w 1152000"/>
                <a:gd name="connsiteY3-30" fmla="*/ 1154343 h 1154343"/>
                <a:gd name="connsiteX4-31" fmla="*/ 0 w 1152000"/>
                <a:gd name="connsiteY4-32" fmla="*/ 2343 h 1154343"/>
                <a:gd name="connsiteX5-33" fmla="*/ 323289 w 1152000"/>
                <a:gd name="connsiteY5-34" fmla="*/ 0 h 1154343"/>
                <a:gd name="connsiteX6-35" fmla="*/ 917172 w 1152000"/>
                <a:gd name="connsiteY6-36" fmla="*/ 91441 h 1154343"/>
                <a:gd name="connsiteX0-37" fmla="*/ 825732 w 1152000"/>
                <a:gd name="connsiteY0-38" fmla="*/ 1 h 1154343"/>
                <a:gd name="connsiteX1-39" fmla="*/ 1152000 w 1152000"/>
                <a:gd name="connsiteY1-40" fmla="*/ 2343 h 1154343"/>
                <a:gd name="connsiteX2-41" fmla="*/ 1152000 w 1152000"/>
                <a:gd name="connsiteY2-42" fmla="*/ 1154343 h 1154343"/>
                <a:gd name="connsiteX3-43" fmla="*/ 0 w 1152000"/>
                <a:gd name="connsiteY3-44" fmla="*/ 1154343 h 1154343"/>
                <a:gd name="connsiteX4-45" fmla="*/ 0 w 1152000"/>
                <a:gd name="connsiteY4-46" fmla="*/ 2343 h 1154343"/>
                <a:gd name="connsiteX5-47" fmla="*/ 323289 w 1152000"/>
                <a:gd name="connsiteY5-48" fmla="*/ 0 h 1154343"/>
              </a:gdLst>
              <a:ahLst/>
              <a:cxnLst>
                <a:cxn ang="0">
                  <a:pos x="connsiteX0-37" y="connsiteY0-38"/>
                </a:cxn>
                <a:cxn ang="0">
                  <a:pos x="connsiteX1-39" y="connsiteY1-40"/>
                </a:cxn>
                <a:cxn ang="0">
                  <a:pos x="connsiteX2-41" y="connsiteY2-42"/>
                </a:cxn>
                <a:cxn ang="0">
                  <a:pos x="connsiteX3-43" y="connsiteY3-44"/>
                </a:cxn>
                <a:cxn ang="0">
                  <a:pos x="connsiteX4-45" y="connsiteY4-46"/>
                </a:cxn>
                <a:cxn ang="0">
                  <a:pos x="connsiteX5-47" y="connsiteY5-48"/>
                </a:cxn>
              </a:cxnLst>
              <a:rect l="l" t="t" r="r" b="b"/>
              <a:pathLst>
                <a:path w="1152000" h="1154343">
                  <a:moveTo>
                    <a:pt x="825732" y="1"/>
                  </a:moveTo>
                  <a:lnTo>
                    <a:pt x="1152000" y="2343"/>
                  </a:lnTo>
                  <a:lnTo>
                    <a:pt x="1152000" y="1154343"/>
                  </a:lnTo>
                  <a:lnTo>
                    <a:pt x="0" y="1154343"/>
                  </a:lnTo>
                  <a:lnTo>
                    <a:pt x="0" y="2343"/>
                  </a:lnTo>
                  <a:lnTo>
                    <a:pt x="323289"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0" anchor="ctr">
              <a:normAutofit/>
            </a:bodyPr>
            <a:lstStyle/>
            <a:p>
              <a:pPr algn="ctr" fontAlgn="base">
                <a:defRPr/>
              </a:pPr>
              <a:endParaRPr lang="en-US" altLang="zh-CN" sz="4800" b="1" strike="noStrike" noProof="1" dirty="0">
                <a:solidFill>
                  <a:schemeClr val="accent1"/>
                </a:solidFill>
                <a:latin typeface="Arial" panose="020B0604020202020204" pitchFamily="34" charset="0"/>
                <a:ea typeface="黑体" panose="02010609060101010101" charset="-122"/>
              </a:endParaRPr>
            </a:p>
          </p:txBody>
        </p:sp>
      </p:grpSp>
      <p:sp>
        <p:nvSpPr>
          <p:cNvPr id="2" name="标题 1"/>
          <p:cNvSpPr>
            <a:spLocks noGrp="1"/>
          </p:cNvSpPr>
          <p:nvPr>
            <p:ph type="title"/>
          </p:nvPr>
        </p:nvSpPr>
        <p:spPr>
          <a:xfrm>
            <a:off x="0" y="2865600"/>
            <a:ext cx="9399600" cy="972000"/>
          </a:xfrm>
        </p:spPr>
        <p:txBody>
          <a:bodyPr lIns="90000" tIns="46800" rIns="90000" bIns="46800" anchor="ctr" anchorCtr="0">
            <a:normAutofit/>
          </a:bodyPr>
          <a:lstStyle>
            <a:lvl1pPr algn="ctr">
              <a:defRPr sz="3000" b="0">
                <a:solidFill>
                  <a:schemeClr val="bg1"/>
                </a:solidFill>
              </a:defRPr>
            </a:lvl1pPr>
          </a:lstStyle>
          <a:p>
            <a:pPr fontAlgn="auto"/>
            <a:r>
              <a:rPr lang="zh-CN" altLang="en-US" strike="noStrike" noProof="1" smtClean="0"/>
              <a:t>单击此处编辑母版标题样式</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vert="horz" lIns="91440" tIns="45720" rIns="91440" bIns="45720" rtlCol="0" anchor="ctr">
            <a:normAutofit/>
          </a:bodyPr>
          <a:lstStyle/>
          <a:p>
            <a:pPr fontAlgn="base"/>
            <a:fld id="{7E209CE7-C191-49CB-93DE-563C8614E8C5}" type="datetimeFigureOut">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fontAlgn="base"/>
            <a:fld id="{B31067DD-7756-4DF3-904A-8F40BA684AA6}" type="slidenum">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10365" y="2511508"/>
            <a:ext cx="6971271" cy="1464276"/>
          </a:xfrm>
        </p:spPr>
        <p:txBody>
          <a:bodyPr>
            <a:normAutofit/>
          </a:bodyPr>
          <a:lstStyle>
            <a:lvl1pPr algn="ctr">
              <a:defRPr sz="6600">
                <a:solidFill>
                  <a:schemeClr val="accent1"/>
                </a:solidFill>
              </a:defRPr>
            </a:lvl1pPr>
          </a:lstStyle>
          <a:p>
            <a:pPr fontAlgn="auto"/>
            <a:r>
              <a:rPr lang="zh-CN" altLang="en-US" strike="noStrike" noProof="1" dirty="0" smtClean="0"/>
              <a:t>编辑标题</a:t>
            </a:r>
            <a:endParaRPr lang="en-US" strike="noStrike" noProof="1" dirty="0"/>
          </a:p>
        </p:txBody>
      </p:sp>
      <p:sp>
        <p:nvSpPr>
          <p:cNvPr id="3" name="日期占位符 2"/>
          <p:cNvSpPr>
            <a:spLocks noGrp="1"/>
          </p:cNvSpPr>
          <p:nvPr>
            <p:ph type="dt" sz="half" idx="10"/>
          </p:nvPr>
        </p:nvSpPr>
        <p:spPr/>
        <p:txBody>
          <a:bodyPr/>
          <a:p>
            <a:pPr fontAlgn="base"/>
            <a:fld id="{7E209CE7-C191-49CB-93DE-563C8614E8C5}" type="datetimeFigureOut">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B31067DD-7756-4DF3-904A-8F40BA684AA6}" type="slidenum">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normAutofit/>
          </a:bodyPr>
          <a:p>
            <a:pPr fontAlgn="base"/>
            <a:fld id="{7E209CE7-C191-49CB-93DE-563C8614E8C5}" type="datetimeFigureOut">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p>
            <a:pPr fontAlgn="base"/>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noAutofit/>
          </a:bodyPr>
          <a:p>
            <a:pPr fontAlgn="base"/>
            <a:fld id="{B31067DD-7756-4DF3-904A-8F40BA684AA6}" type="slidenum">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6146" name="组合 4"/>
          <p:cNvGrpSpPr/>
          <p:nvPr userDrawn="1"/>
        </p:nvGrpSpPr>
        <p:grpSpPr>
          <a:xfrm>
            <a:off x="-9525" y="6240463"/>
            <a:ext cx="12203113" cy="623887"/>
            <a:chOff x="-16" y="9827"/>
            <a:chExt cx="19219" cy="982"/>
          </a:xfrm>
        </p:grpSpPr>
        <p:pic>
          <p:nvPicPr>
            <p:cNvPr id="6147" name="图片 1" descr="图片3"/>
            <p:cNvPicPr>
              <a:picLocks noChangeAspect="1"/>
            </p:cNvPicPr>
            <p:nvPr userDrawn="1"/>
          </p:nvPicPr>
          <p:blipFill>
            <a:blip r:embed="rId2"/>
            <a:stretch>
              <a:fillRect/>
            </a:stretch>
          </p:blipFill>
          <p:spPr>
            <a:xfrm>
              <a:off x="-16" y="9827"/>
              <a:ext cx="15840" cy="982"/>
            </a:xfrm>
            <a:prstGeom prst="rect">
              <a:avLst/>
            </a:prstGeom>
            <a:noFill/>
            <a:ln w="9525">
              <a:noFill/>
            </a:ln>
          </p:spPr>
        </p:pic>
        <p:pic>
          <p:nvPicPr>
            <p:cNvPr id="6148" name="图片 2" descr="图片3"/>
            <p:cNvPicPr>
              <a:picLocks noChangeAspect="1"/>
            </p:cNvPicPr>
            <p:nvPr userDrawn="1"/>
          </p:nvPicPr>
          <p:blipFill>
            <a:blip r:embed="rId2"/>
            <a:srcRect l="64432" t="-407"/>
            <a:stretch>
              <a:fillRect/>
            </a:stretch>
          </p:blipFill>
          <p:spPr>
            <a:xfrm>
              <a:off x="13569" y="9827"/>
              <a:ext cx="5634" cy="981"/>
            </a:xfrm>
            <a:prstGeom prst="rect">
              <a:avLst/>
            </a:prstGeom>
            <a:noFill/>
            <a:ln w="9525">
              <a:noFill/>
            </a:ln>
          </p:spPr>
        </p:pic>
      </p:gr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838200" y="6356350"/>
            <a:ext cx="2743200" cy="365125"/>
          </a:xfrm>
          <a:prstGeom prst="rect">
            <a:avLst/>
          </a:prstGeom>
        </p:spPr>
        <p:txBody>
          <a:bodyPr vert="horz" lIns="91440" tIns="45720" rIns="91440" bIns="45720" rtlCol="0" anchor="ctr">
            <a:normAutofit/>
          </a:bodyPr>
          <a:p>
            <a:pPr lvl="0" fontAlgn="base"/>
            <a:endParaRPr lang="zh-CN" altLang="en-US" strike="noStrike" noProof="1" dirty="0"/>
          </a:p>
        </p:txBody>
      </p:sp>
      <p:sp>
        <p:nvSpPr>
          <p:cNvPr id="5" name="页脚占位符 4"/>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p>
            <a:pPr lvl="0" fontAlgn="base"/>
            <a:endParaRPr lang="zh-CN" altLang="en-US" strike="noStrike" noProof="1"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lIns="91440" tIns="45720" rIns="91440" bIns="45720" rtlCol="0" anchor="ctr">
            <a:noAutofit/>
          </a:bodyPr>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989666AE-7668-4115-8190-872A98F1D2DA}" type="datetime1">
              <a:rPr lang="zh-CN" altLang="en-US" smtClean="0"/>
            </a:fld>
            <a:endParaRPr lang="zh-CN" altLang="en-US"/>
          </a:p>
        </p:txBody>
      </p:sp>
      <p:sp>
        <p:nvSpPr>
          <p:cNvPr id="8"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9"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64E0D8BA-312E-4D3B-978D-0485C4707CB2}" type="datetime1">
              <a:rPr lang="zh-CN" altLang="en-US" smtClean="0"/>
            </a:fld>
            <a:endParaRPr lang="zh-CN" altLang="en-US"/>
          </a:p>
        </p:txBody>
      </p:sp>
      <p:sp>
        <p:nvSpPr>
          <p:cNvPr id="8"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9"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24C971D5-84A2-4BC8-A50F-B20CED71F120}" type="datetime1">
              <a:rPr lang="zh-CN" altLang="en-US" smtClean="0"/>
            </a:fld>
            <a:endParaRPr lang="zh-CN" altLang="en-US"/>
          </a:p>
        </p:txBody>
      </p:sp>
      <p:sp>
        <p:nvSpPr>
          <p:cNvPr id="9"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10"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3A22B6D9-DF7B-41BE-B8B7-E967339B3E17}" type="datetime1">
              <a:rPr lang="zh-CN" altLang="en-US" smtClean="0"/>
            </a:fld>
            <a:endParaRPr lang="zh-CN" altLang="en-US"/>
          </a:p>
        </p:txBody>
      </p:sp>
      <p:sp>
        <p:nvSpPr>
          <p:cNvPr id="11"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12"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6"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77AD3AF4-1E31-443A-97F9-2B5869F39E9A}" type="datetime1">
              <a:rPr lang="zh-CN" altLang="en-US" smtClean="0"/>
            </a:fld>
            <a:endParaRPr lang="zh-CN" altLang="en-US"/>
          </a:p>
        </p:txBody>
      </p:sp>
      <p:sp>
        <p:nvSpPr>
          <p:cNvPr id="7"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8"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88D81C1E-F031-42DF-A619-B00B628EB10F}" type="datetime1">
              <a:rPr lang="zh-CN" altLang="en-US" smtClean="0"/>
            </a:fld>
            <a:endParaRPr lang="zh-CN" altLang="en-US"/>
          </a:p>
        </p:txBody>
      </p:sp>
      <p:sp>
        <p:nvSpPr>
          <p:cNvPr id="6"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8"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FD69E3FE-61E7-49C0-8C81-FEAD30884DC6}" type="datetime1">
              <a:rPr lang="zh-CN" altLang="en-US" smtClean="0"/>
            </a:fld>
            <a:endParaRPr lang="zh-CN" altLang="en-US"/>
          </a:p>
        </p:txBody>
      </p:sp>
      <p:sp>
        <p:nvSpPr>
          <p:cNvPr id="9"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10"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8"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AD392374-A132-42D1-96BE-96B935BA4EA5}" type="datetime1">
              <a:rPr lang="zh-CN" altLang="en-US" smtClean="0"/>
            </a:fld>
            <a:endParaRPr lang="zh-CN" altLang="en-US"/>
          </a:p>
        </p:txBody>
      </p:sp>
      <p:sp>
        <p:nvSpPr>
          <p:cNvPr id="9"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10"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2.png"/><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64F2B-E63B-44B6-8167-BA73E47C20E0}" type="datetime1">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rgbClr val="9B0353"/>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lIns="91440" tIns="45720" rIns="91440" bIns="45720" anchor="ctr"/>
          <a:p>
            <a:pPr lvl="0"/>
            <a:r>
              <a:rPr lang="zh-CN" altLang="en-US"/>
              <a:t>单击此处编辑母版标题样式</a:t>
            </a:r>
            <a:endParaRPr lang="en-US" altLang="en-US" dirty="0"/>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lIns="91440" tIns="45720" rIns="91440" bIns="45720" anchor="t"/>
          <a:p>
            <a:pPr lvl="0" indent="-22860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fontAlgn="base"/>
            <a:fld id="{7E209CE7-C191-49CB-93DE-563C8614E8C5}" type="datetimeFigureOut">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base"/>
            <a:endParaRPr lang="zh-CN" altLang="en-US" strike="noStrike" noProof="1"/>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pPr fontAlgn="base"/>
            <a:fld id="{B31067DD-7756-4DF3-904A-8F40BA684AA6}" type="slidenum">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SzPct val="50000"/>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75000"/>
          </a:schemeClr>
        </a:buClr>
        <a:buSzPct val="50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75000"/>
          </a:schemeClr>
        </a:buClr>
        <a:buSzPct val="5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75000"/>
          </a:schemeClr>
        </a:buClr>
        <a:buSzPct val="5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SzPct val="5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3.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标题 1"/>
          <p:cNvSpPr txBox="1"/>
          <p:nvPr/>
        </p:nvSpPr>
        <p:spPr>
          <a:xfrm>
            <a:off x="767408" y="1196752"/>
            <a:ext cx="10972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9B0353"/>
                </a:solidFill>
                <a:latin typeface="微软雅黑" panose="020B0503020204020204" pitchFamily="34" charset="-122"/>
                <a:ea typeface="微软雅黑" panose="020B0503020204020204" pitchFamily="34" charset="-122"/>
                <a:cs typeface="+mj-cs"/>
              </a:defRPr>
            </a:lvl1pPr>
          </a:lstStyle>
          <a:p>
            <a:pPr algn="ctr">
              <a:lnSpc>
                <a:spcPct val="150000"/>
              </a:lnSpc>
            </a:pPr>
            <a:r>
              <a:rPr lang="en-US" altLang="zh-CN" sz="5400">
                <a:gradFill>
                  <a:gsLst>
                    <a:gs pos="3000">
                      <a:srgbClr val="993366"/>
                    </a:gs>
                    <a:gs pos="100000">
                      <a:srgbClr val="0E2557"/>
                    </a:gs>
                  </a:gsLst>
                  <a:path path="rect">
                    <a:fillToRect t="100000" r="100000"/>
                  </a:path>
                  <a:tileRect l="-100000" b="-100000"/>
                </a:gradFill>
                <a:effectLst/>
                <a:latin typeface="Times New Roman" panose="02020603050405020304" pitchFamily="18" charset="0"/>
                <a:ea typeface="宋体" panose="02010600030101010101" pitchFamily="2" charset="-122"/>
                <a:cs typeface="Times New Roman" panose="02020603050405020304" pitchFamily="18" charset="0"/>
                <a:sym typeface="+mn-lt"/>
              </a:rPr>
              <a:t>Chapter 11</a:t>
            </a:r>
            <a:endParaRPr lang="en-US" altLang="zh-CN" sz="5400">
              <a:gradFill>
                <a:gsLst>
                  <a:gs pos="3000">
                    <a:srgbClr val="993366"/>
                  </a:gs>
                  <a:gs pos="100000">
                    <a:srgbClr val="0E2557"/>
                  </a:gs>
                </a:gsLst>
                <a:path path="rect">
                  <a:fillToRect t="100000" r="100000"/>
                </a:path>
                <a:tileRect l="-100000" b="-100000"/>
              </a:gradFill>
              <a:effectLst/>
              <a:latin typeface="Times New Roman" panose="02020603050405020304" pitchFamily="18" charset="0"/>
              <a:ea typeface="宋体" panose="02010600030101010101" pitchFamily="2" charset="-122"/>
              <a:cs typeface="Times New Roman" panose="02020603050405020304" pitchFamily="18" charset="0"/>
              <a:sym typeface="+mn-lt"/>
            </a:endParaRPr>
          </a:p>
          <a:p>
            <a:pPr algn="ctr">
              <a:lnSpc>
                <a:spcPct val="150000"/>
              </a:lnSpc>
            </a:pPr>
            <a:r>
              <a:rPr lang="en-US" altLang="zh-CN" sz="5400">
                <a:gradFill>
                  <a:gsLst>
                    <a:gs pos="3000">
                      <a:srgbClr val="993366"/>
                    </a:gs>
                    <a:gs pos="100000">
                      <a:srgbClr val="0E2557"/>
                    </a:gs>
                  </a:gsLst>
                  <a:path path="rect">
                    <a:fillToRect t="100000" r="100000"/>
                  </a:path>
                  <a:tileRect l="-100000" b="-100000"/>
                </a:gradFill>
                <a:effectLst/>
                <a:latin typeface="Times New Roman" panose="02020603050405020304" pitchFamily="18" charset="0"/>
                <a:ea typeface="宋体" panose="02010600030101010101" pitchFamily="2" charset="-122"/>
                <a:cs typeface="Times New Roman" panose="02020603050405020304" pitchFamily="18" charset="0"/>
                <a:sym typeface="+mn-lt"/>
              </a:rPr>
              <a:t>Ocean Marine Cargo Clauses</a:t>
            </a:r>
            <a:endParaRPr lang="en-US" altLang="zh-CN" sz="5400">
              <a:gradFill>
                <a:gsLst>
                  <a:gs pos="3000">
                    <a:srgbClr val="993366"/>
                  </a:gs>
                  <a:gs pos="100000">
                    <a:srgbClr val="0E2557"/>
                  </a:gs>
                </a:gsLst>
                <a:path path="rect">
                  <a:fillToRect t="100000" r="100000"/>
                </a:path>
                <a:tileRect l="-100000" b="-100000"/>
              </a:gradFill>
              <a:effectLst/>
              <a:latin typeface="Times New Roman" panose="02020603050405020304" pitchFamily="18" charset="0"/>
              <a:ea typeface="宋体" panose="02010600030101010101" pitchFamily="2" charset="-122"/>
              <a:cs typeface="Times New Roman" panose="02020603050405020304" pitchFamily="18" charset="0"/>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3" name="文本框 2"/>
          <p:cNvSpPr txBox="1"/>
          <p:nvPr/>
        </p:nvSpPr>
        <p:spPr>
          <a:xfrm>
            <a:off x="767408" y="764705"/>
            <a:ext cx="10657184" cy="292387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altLang="zh-CN" sz="2800" dirty="0"/>
              <a:t>Mitigation</a:t>
            </a:r>
            <a:endParaRPr lang="zh-CN" altLang="en-US" sz="2800" dirty="0"/>
          </a:p>
          <a:p>
            <a:pPr marL="457200" indent="-457200">
              <a:lnSpc>
                <a:spcPct val="150000"/>
              </a:lnSpc>
              <a:buFont typeface="Arial" panose="020B0604020202020204" pitchFamily="34" charset="0"/>
              <a:buChar char="•"/>
            </a:pPr>
            <a:endParaRPr lang="zh-CN" altLang="en-US" sz="1200" dirty="0"/>
          </a:p>
          <a:p>
            <a:pPr marL="914400" lvl="1" indent="-457200">
              <a:buFont typeface="Arial" panose="020B0604020202020204" pitchFamily="34" charset="0"/>
              <a:buChar char="•"/>
            </a:pPr>
            <a:r>
              <a:rPr lang="en-US" altLang="zh-CN" sz="2800" dirty="0"/>
              <a:t>Insured to take reasonable action to keep loss to a minimum, as if the asset was not insured</a:t>
            </a:r>
            <a:endParaRPr lang="en-US" altLang="zh-CN" sz="2800" dirty="0"/>
          </a:p>
          <a:p>
            <a:pPr marL="914400" lvl="1" indent="-457200">
              <a:buFont typeface="Arial" panose="020B0604020202020204" pitchFamily="34" charset="0"/>
              <a:buChar char="•"/>
            </a:pPr>
            <a:endParaRPr lang="en-US" altLang="zh-CN" sz="1200" dirty="0"/>
          </a:p>
          <a:p>
            <a:pPr marL="914400" lvl="1" indent="-457200">
              <a:buFont typeface="Arial" panose="020B0604020202020204" pitchFamily="34" charset="0"/>
              <a:buChar char="•"/>
            </a:pPr>
            <a:r>
              <a:rPr lang="en-US" altLang="zh-CN" sz="2800" dirty="0"/>
              <a:t>Responsibility of the insured to protect his insured asset and avoid further losses</a:t>
            </a:r>
            <a:endParaRPr lang="en-US" altLang="zh-CN" sz="1200"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68208" y="3861048"/>
            <a:ext cx="4227098" cy="24274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269776"/>
            <a:ext cx="9144000" cy="1143000"/>
          </a:xfrm>
        </p:spPr>
        <p:txBody>
          <a:bodyPr>
            <a:normAutofit/>
          </a:bodyPr>
          <a:lstStyle/>
          <a:p>
            <a:r>
              <a:rPr lang="en-US" altLang="zh-CN" sz="3200" dirty="0">
                <a:latin typeface="+mn-lt"/>
                <a:cs typeface="+mn-ea"/>
                <a:sym typeface="+mn-lt"/>
              </a:rPr>
              <a:t>11.2   Risks and Losses in Cargo Transport</a:t>
            </a:r>
            <a:endParaRPr lang="zh-CN" altLang="en-US" sz="3200" dirty="0">
              <a:latin typeface="+mn-lt"/>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11" name="矩形: 圆角 10"/>
          <p:cNvSpPr/>
          <p:nvPr/>
        </p:nvSpPr>
        <p:spPr>
          <a:xfrm>
            <a:off x="1769030" y="3068960"/>
            <a:ext cx="1662675" cy="10801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800" dirty="0"/>
              <a:t>Risks</a:t>
            </a:r>
            <a:endParaRPr lang="en-US" altLang="zh-CN" sz="2800" dirty="0"/>
          </a:p>
        </p:txBody>
      </p:sp>
      <p:sp>
        <p:nvSpPr>
          <p:cNvPr id="12" name="矩形: 圆角 11"/>
          <p:cNvSpPr/>
          <p:nvPr/>
        </p:nvSpPr>
        <p:spPr>
          <a:xfrm>
            <a:off x="4007768" y="1916832"/>
            <a:ext cx="2664296" cy="9361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400" dirty="0"/>
              <a:t>Perils of the Sea</a:t>
            </a:r>
            <a:endParaRPr lang="en-US" altLang="zh-CN" sz="2400" dirty="0"/>
          </a:p>
        </p:txBody>
      </p:sp>
      <p:sp>
        <p:nvSpPr>
          <p:cNvPr id="13" name="矩形: 圆角 12"/>
          <p:cNvSpPr/>
          <p:nvPr/>
        </p:nvSpPr>
        <p:spPr>
          <a:xfrm>
            <a:off x="4007768" y="4293096"/>
            <a:ext cx="2664296" cy="9361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2400" dirty="0"/>
              <a:t>Extraneous Risks</a:t>
            </a:r>
            <a:endParaRPr lang="en-US" altLang="zh-CN" sz="2400" dirty="0"/>
          </a:p>
        </p:txBody>
      </p:sp>
      <p:sp>
        <p:nvSpPr>
          <p:cNvPr id="14" name="矩形: 圆角 13"/>
          <p:cNvSpPr/>
          <p:nvPr/>
        </p:nvSpPr>
        <p:spPr>
          <a:xfrm>
            <a:off x="7248128" y="1340768"/>
            <a:ext cx="2962672" cy="9361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400" dirty="0"/>
              <a:t>Natural Calamities</a:t>
            </a:r>
            <a:endParaRPr lang="en-US" altLang="zh-CN" sz="2400" dirty="0"/>
          </a:p>
        </p:txBody>
      </p:sp>
      <p:sp>
        <p:nvSpPr>
          <p:cNvPr id="15" name="矩形: 圆角 14"/>
          <p:cNvSpPr/>
          <p:nvPr/>
        </p:nvSpPr>
        <p:spPr>
          <a:xfrm>
            <a:off x="7248128" y="2492896"/>
            <a:ext cx="3024336" cy="9361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400" dirty="0"/>
              <a:t>Fortuitous Accidents</a:t>
            </a:r>
            <a:endParaRPr lang="en-US" altLang="zh-CN" sz="2400" dirty="0"/>
          </a:p>
        </p:txBody>
      </p:sp>
      <p:sp>
        <p:nvSpPr>
          <p:cNvPr id="16" name="矩形: 圆角 15"/>
          <p:cNvSpPr/>
          <p:nvPr/>
        </p:nvSpPr>
        <p:spPr>
          <a:xfrm>
            <a:off x="7248128" y="3717032"/>
            <a:ext cx="2736304" cy="9361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2400" dirty="0"/>
              <a:t>General E.R.</a:t>
            </a:r>
            <a:endParaRPr lang="en-US" altLang="zh-CN" sz="2400" dirty="0"/>
          </a:p>
        </p:txBody>
      </p:sp>
      <p:sp>
        <p:nvSpPr>
          <p:cNvPr id="17" name="矩形: 圆角 16"/>
          <p:cNvSpPr/>
          <p:nvPr/>
        </p:nvSpPr>
        <p:spPr>
          <a:xfrm>
            <a:off x="7248128" y="4869160"/>
            <a:ext cx="2736304" cy="9361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2400" dirty="0"/>
              <a:t>Special E.R.</a:t>
            </a:r>
            <a:endParaRPr lang="en-US" altLang="zh-CN" sz="2400" dirty="0"/>
          </a:p>
        </p:txBody>
      </p:sp>
      <p:cxnSp>
        <p:nvCxnSpPr>
          <p:cNvPr id="19" name="直接连接符 18"/>
          <p:cNvCxnSpPr>
            <a:stCxn id="11" idx="3"/>
            <a:endCxn id="12" idx="1"/>
          </p:cNvCxnSpPr>
          <p:nvPr/>
        </p:nvCxnSpPr>
        <p:spPr>
          <a:xfrm flipV="1">
            <a:off x="3431704" y="2384884"/>
            <a:ext cx="576064" cy="12241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1" idx="3"/>
            <a:endCxn id="13" idx="1"/>
          </p:cNvCxnSpPr>
          <p:nvPr/>
        </p:nvCxnSpPr>
        <p:spPr>
          <a:xfrm>
            <a:off x="3431704" y="3609020"/>
            <a:ext cx="576064" cy="11521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2" idx="3"/>
            <a:endCxn id="14" idx="1"/>
          </p:cNvCxnSpPr>
          <p:nvPr/>
        </p:nvCxnSpPr>
        <p:spPr>
          <a:xfrm flipV="1">
            <a:off x="6672064" y="1808820"/>
            <a:ext cx="576064" cy="5760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2" idx="3"/>
            <a:endCxn id="15" idx="1"/>
          </p:cNvCxnSpPr>
          <p:nvPr/>
        </p:nvCxnSpPr>
        <p:spPr>
          <a:xfrm>
            <a:off x="6672064" y="2384884"/>
            <a:ext cx="576064" cy="5760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3" idx="3"/>
            <a:endCxn id="16" idx="1"/>
          </p:cNvCxnSpPr>
          <p:nvPr/>
        </p:nvCxnSpPr>
        <p:spPr>
          <a:xfrm flipV="1">
            <a:off x="6672064" y="4185084"/>
            <a:ext cx="576064" cy="5760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3" idx="3"/>
            <a:endCxn id="17" idx="1"/>
          </p:cNvCxnSpPr>
          <p:nvPr/>
        </p:nvCxnSpPr>
        <p:spPr>
          <a:xfrm>
            <a:off x="6672064" y="4761148"/>
            <a:ext cx="576064" cy="576064"/>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12" name="矩形: 圆角 11"/>
          <p:cNvSpPr/>
          <p:nvPr/>
        </p:nvSpPr>
        <p:spPr>
          <a:xfrm>
            <a:off x="695400" y="656070"/>
            <a:ext cx="4752528" cy="6837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800" dirty="0"/>
              <a:t>Perils of the Sea</a:t>
            </a:r>
            <a:endParaRPr lang="zh-CN" altLang="en-US" sz="2800" dirty="0"/>
          </a:p>
        </p:txBody>
      </p:sp>
      <p:sp>
        <p:nvSpPr>
          <p:cNvPr id="7" name="文本框 6"/>
          <p:cNvSpPr txBox="1"/>
          <p:nvPr/>
        </p:nvSpPr>
        <p:spPr>
          <a:xfrm>
            <a:off x="695400" y="1628800"/>
            <a:ext cx="10887000" cy="3785652"/>
          </a:xfrm>
          <a:prstGeom prst="rect">
            <a:avLst/>
          </a:prstGeom>
          <a:noFill/>
        </p:spPr>
        <p:txBody>
          <a:bodyPr wrap="square" rtlCol="0">
            <a:spAutoFit/>
          </a:bodyPr>
          <a:lstStyle/>
          <a:p>
            <a:pPr marL="342900" indent="-342900">
              <a:buFont typeface="Arial" panose="020B0604020202020204" pitchFamily="34" charset="0"/>
              <a:buChar char="•"/>
            </a:pPr>
            <a:r>
              <a:rPr lang="en-US" altLang="zh-CN" sz="2800" dirty="0"/>
              <a:t>Natural Calamities</a:t>
            </a:r>
            <a:endParaRPr lang="en-US" altLang="zh-CN" sz="2800" dirty="0"/>
          </a:p>
          <a:p>
            <a:pPr marL="800100" lvl="1" indent="-342900">
              <a:buFontTx/>
              <a:buChar char="-"/>
            </a:pPr>
            <a:r>
              <a:rPr lang="en-US" altLang="zh-CN" sz="2800" dirty="0"/>
              <a:t>heavy weather, thunder storm and lightening, flood, earthquake, etc.</a:t>
            </a:r>
            <a:endParaRPr lang="en-US" altLang="zh-CN" sz="2800" dirty="0"/>
          </a:p>
          <a:p>
            <a:pPr marL="800100" lvl="1" indent="-342900">
              <a:buFontTx/>
              <a:buChar char="-"/>
            </a:pPr>
            <a:endParaRPr lang="en-US" altLang="zh-CN" sz="2400" dirty="0"/>
          </a:p>
          <a:p>
            <a:pPr marL="342900" indent="-342900">
              <a:buFont typeface="Arial" panose="020B0604020202020204" pitchFamily="34" charset="0"/>
              <a:buChar char="•"/>
            </a:pPr>
            <a:r>
              <a:rPr lang="en-US" altLang="zh-CN" sz="2800" dirty="0"/>
              <a:t>Fortuitous Accidents </a:t>
            </a:r>
            <a:r>
              <a:rPr lang="zh-CN" altLang="en-US" sz="2800" dirty="0"/>
              <a:t>意外事故</a:t>
            </a:r>
            <a:endParaRPr lang="en-US" altLang="zh-CN" sz="2800" dirty="0"/>
          </a:p>
          <a:p>
            <a:pPr lvl="1"/>
            <a:r>
              <a:rPr lang="en-US" altLang="zh-CN" sz="2800" dirty="0"/>
              <a:t>-  ship stranding, striking upon the rocks, ship sinking, ship collision, fire, explosion, etc.</a:t>
            </a:r>
            <a:endParaRPr lang="zh-CN" altLang="en-US" sz="2800" dirty="0"/>
          </a:p>
          <a:p>
            <a:pPr marL="342900" indent="-342900">
              <a:buFont typeface="Arial" panose="020B0604020202020204" pitchFamily="34" charset="0"/>
              <a:buChar char="•"/>
            </a:pPr>
            <a:endParaRPr lang="zh-CN" altLang="en-US" sz="2400" dirty="0"/>
          </a:p>
          <a:p>
            <a:pPr marL="342900" indent="-342900">
              <a:buFont typeface="Arial" panose="020B0604020202020204" pitchFamily="34" charset="0"/>
              <a:buChar char="•"/>
            </a:pPr>
            <a:endParaRPr lang="zh-CN" altLang="en-US" sz="2400" b="1" dirty="0"/>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31504" y="3284984"/>
            <a:ext cx="5238314" cy="2949302"/>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398" y="3284984"/>
            <a:ext cx="5243205" cy="2949303"/>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238" y="3284982"/>
            <a:ext cx="5234259" cy="2949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12" name="矩形: 圆角 11"/>
          <p:cNvSpPr/>
          <p:nvPr/>
        </p:nvSpPr>
        <p:spPr>
          <a:xfrm>
            <a:off x="767408" y="650801"/>
            <a:ext cx="4680520" cy="6837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2800" dirty="0"/>
              <a:t>Extraneous Risks</a:t>
            </a:r>
            <a:endParaRPr lang="zh-CN" altLang="en-US" sz="2800" dirty="0"/>
          </a:p>
        </p:txBody>
      </p:sp>
      <p:sp>
        <p:nvSpPr>
          <p:cNvPr id="7" name="文本框 6"/>
          <p:cNvSpPr txBox="1"/>
          <p:nvPr/>
        </p:nvSpPr>
        <p:spPr>
          <a:xfrm>
            <a:off x="767408" y="1628800"/>
            <a:ext cx="10814992" cy="3785652"/>
          </a:xfrm>
          <a:prstGeom prst="rect">
            <a:avLst/>
          </a:prstGeom>
          <a:noFill/>
        </p:spPr>
        <p:txBody>
          <a:bodyPr wrap="square" rtlCol="0">
            <a:spAutoFit/>
          </a:bodyPr>
          <a:lstStyle/>
          <a:p>
            <a:pPr marL="342900" indent="-342900">
              <a:buFont typeface="Arial" panose="020B0604020202020204" pitchFamily="34" charset="0"/>
              <a:buChar char="•"/>
            </a:pPr>
            <a:r>
              <a:rPr lang="en-GB" altLang="zh-CN" sz="2800" dirty="0"/>
              <a:t>General Extraneous Risks</a:t>
            </a:r>
            <a:endParaRPr lang="en-US" altLang="zh-CN" sz="2800" dirty="0"/>
          </a:p>
          <a:p>
            <a:pPr marL="800100" lvl="1" indent="-342900">
              <a:buFontTx/>
              <a:buChar char="-"/>
            </a:pPr>
            <a:r>
              <a:rPr lang="en-US" altLang="zh-CN" sz="2800" dirty="0"/>
              <a:t>theft, rain, leakage, shortage, dampness, heating, hooking, rusting, etc.</a:t>
            </a:r>
            <a:endParaRPr lang="en-US" altLang="zh-CN" sz="2800" dirty="0"/>
          </a:p>
          <a:p>
            <a:pPr marL="800100" lvl="1" indent="-342900">
              <a:buFontTx/>
              <a:buChar char="-"/>
            </a:pPr>
            <a:endParaRPr lang="en-US" altLang="zh-CN" sz="2400" dirty="0"/>
          </a:p>
          <a:p>
            <a:pPr marL="342900" indent="-342900">
              <a:buFont typeface="Arial" panose="020B0604020202020204" pitchFamily="34" charset="0"/>
              <a:buChar char="•"/>
            </a:pPr>
            <a:r>
              <a:rPr lang="en-US" altLang="zh-CN" sz="2800" dirty="0"/>
              <a:t>Special Extraneous Risks </a:t>
            </a:r>
            <a:r>
              <a:rPr lang="zh-CN" altLang="en-US" sz="2800" dirty="0"/>
              <a:t>特殊外来风险</a:t>
            </a:r>
            <a:endParaRPr lang="en-US" altLang="zh-CN" sz="2800" dirty="0"/>
          </a:p>
          <a:p>
            <a:pPr marL="914400" lvl="1" indent="-457200">
              <a:buFontTx/>
              <a:buChar char="-"/>
            </a:pPr>
            <a:r>
              <a:rPr lang="en-US" altLang="zh-CN" sz="2800" dirty="0"/>
              <a:t>war, strikes, failure of delivery and rejection, </a:t>
            </a:r>
            <a:endParaRPr lang="en-US" altLang="zh-CN" sz="2800" dirty="0"/>
          </a:p>
          <a:p>
            <a:pPr lvl="1"/>
            <a:r>
              <a:rPr lang="en-US" altLang="zh-CN" sz="2800" dirty="0"/>
              <a:t>     etc.</a:t>
            </a:r>
            <a:endParaRPr lang="zh-CN" altLang="en-US" sz="2400" dirty="0"/>
          </a:p>
          <a:p>
            <a:pPr marL="342900" indent="-342900">
              <a:buFont typeface="Arial" panose="020B0604020202020204" pitchFamily="34" charset="0"/>
              <a:buChar char="•"/>
            </a:pPr>
            <a:endParaRPr lang="zh-CN" altLang="en-US" sz="2400" dirty="0"/>
          </a:p>
          <a:p>
            <a:pPr marL="342900" indent="-342900">
              <a:buFont typeface="Arial" panose="020B0604020202020204" pitchFamily="34" charset="0"/>
              <a:buChar char="•"/>
            </a:pPr>
            <a:endParaRPr lang="zh-CN" altLang="en-US" sz="2400" b="1" dirty="0"/>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03512" y="3233252"/>
            <a:ext cx="5256584" cy="2958356"/>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908" y="3233252"/>
            <a:ext cx="5250185" cy="2958356"/>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350" y="3233252"/>
            <a:ext cx="5253482" cy="29583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17" name="矩形: 圆角 16"/>
          <p:cNvSpPr/>
          <p:nvPr/>
        </p:nvSpPr>
        <p:spPr>
          <a:xfrm>
            <a:off x="1769030" y="3068960"/>
            <a:ext cx="1662675" cy="1080120"/>
          </a:xfrm>
          <a:prstGeom prst="roundRect">
            <a:avLst/>
          </a:prstGeom>
          <a:solidFill>
            <a:srgbClr val="073B8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800" dirty="0"/>
              <a:t>Losses</a:t>
            </a:r>
            <a:endParaRPr lang="en-US" altLang="zh-CN" sz="2800" dirty="0"/>
          </a:p>
        </p:txBody>
      </p:sp>
      <p:sp>
        <p:nvSpPr>
          <p:cNvPr id="18" name="矩形: 圆角 17"/>
          <p:cNvSpPr/>
          <p:nvPr/>
        </p:nvSpPr>
        <p:spPr>
          <a:xfrm>
            <a:off x="4007768" y="1916832"/>
            <a:ext cx="2664296" cy="936104"/>
          </a:xfrm>
          <a:prstGeom prst="roundRect">
            <a:avLst/>
          </a:prstGeom>
          <a:solidFill>
            <a:srgbClr val="33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400" dirty="0"/>
              <a:t>Total Loss </a:t>
            </a:r>
            <a:endParaRPr lang="en-US" altLang="zh-CN" sz="2400" dirty="0"/>
          </a:p>
        </p:txBody>
      </p:sp>
      <p:sp>
        <p:nvSpPr>
          <p:cNvPr id="19" name="矩形: 圆角 18"/>
          <p:cNvSpPr/>
          <p:nvPr/>
        </p:nvSpPr>
        <p:spPr>
          <a:xfrm>
            <a:off x="4007768" y="4293096"/>
            <a:ext cx="2664296" cy="936104"/>
          </a:xfrm>
          <a:prstGeom prst="roundRect">
            <a:avLst/>
          </a:prstGeom>
          <a:solidFill>
            <a:schemeClr val="accent5">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400" dirty="0"/>
              <a:t>Partial Loss </a:t>
            </a:r>
            <a:endParaRPr lang="en-US" altLang="zh-CN" sz="2400" dirty="0"/>
          </a:p>
        </p:txBody>
      </p:sp>
      <p:sp>
        <p:nvSpPr>
          <p:cNvPr id="20" name="矩形: 圆角 19"/>
          <p:cNvSpPr/>
          <p:nvPr/>
        </p:nvSpPr>
        <p:spPr>
          <a:xfrm>
            <a:off x="7248128" y="1340768"/>
            <a:ext cx="2962672" cy="936104"/>
          </a:xfrm>
          <a:prstGeom prst="roundRect">
            <a:avLst/>
          </a:prstGeom>
          <a:solidFill>
            <a:srgbClr val="33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400" dirty="0"/>
              <a:t>Actual Total Loss</a:t>
            </a:r>
            <a:endParaRPr lang="zh-CN" altLang="en-US" sz="2400" dirty="0"/>
          </a:p>
        </p:txBody>
      </p:sp>
      <p:sp>
        <p:nvSpPr>
          <p:cNvPr id="21" name="矩形: 圆角 20"/>
          <p:cNvSpPr/>
          <p:nvPr/>
        </p:nvSpPr>
        <p:spPr>
          <a:xfrm>
            <a:off x="7248128" y="2492896"/>
            <a:ext cx="3528392" cy="936104"/>
          </a:xfrm>
          <a:prstGeom prst="roundRect">
            <a:avLst/>
          </a:prstGeom>
          <a:solidFill>
            <a:srgbClr val="33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400" dirty="0"/>
              <a:t>Constructive Total Loss</a:t>
            </a:r>
            <a:endParaRPr lang="zh-CN" altLang="en-US" sz="2400" dirty="0"/>
          </a:p>
        </p:txBody>
      </p:sp>
      <p:sp>
        <p:nvSpPr>
          <p:cNvPr id="22" name="矩形: 圆角 21"/>
          <p:cNvSpPr/>
          <p:nvPr/>
        </p:nvSpPr>
        <p:spPr>
          <a:xfrm>
            <a:off x="7248128" y="3717032"/>
            <a:ext cx="3528392" cy="936104"/>
          </a:xfrm>
          <a:prstGeom prst="roundRect">
            <a:avLst/>
          </a:prstGeom>
          <a:solidFill>
            <a:schemeClr val="accent5">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2400" dirty="0"/>
              <a:t>General Average (G.A.)</a:t>
            </a:r>
            <a:endParaRPr lang="zh-CN" altLang="en-US" sz="2400" dirty="0"/>
          </a:p>
        </p:txBody>
      </p:sp>
      <p:sp>
        <p:nvSpPr>
          <p:cNvPr id="23" name="矩形: 圆角 22"/>
          <p:cNvSpPr/>
          <p:nvPr/>
        </p:nvSpPr>
        <p:spPr>
          <a:xfrm>
            <a:off x="7248128" y="4869160"/>
            <a:ext cx="3528392" cy="936104"/>
          </a:xfrm>
          <a:prstGeom prst="roundRect">
            <a:avLst/>
          </a:prstGeom>
          <a:solidFill>
            <a:schemeClr val="accent5">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2400" dirty="0"/>
              <a:t>Particular Average (P.A)</a:t>
            </a:r>
            <a:endParaRPr lang="zh-CN" altLang="en-US" sz="2400" dirty="0"/>
          </a:p>
        </p:txBody>
      </p:sp>
      <p:cxnSp>
        <p:nvCxnSpPr>
          <p:cNvPr id="24" name="直接连接符 23"/>
          <p:cNvCxnSpPr>
            <a:stCxn id="17" idx="3"/>
            <a:endCxn id="18" idx="1"/>
          </p:cNvCxnSpPr>
          <p:nvPr/>
        </p:nvCxnSpPr>
        <p:spPr>
          <a:xfrm flipV="1">
            <a:off x="3431704" y="2384884"/>
            <a:ext cx="576064" cy="12241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7" idx="3"/>
            <a:endCxn id="19" idx="1"/>
          </p:cNvCxnSpPr>
          <p:nvPr/>
        </p:nvCxnSpPr>
        <p:spPr>
          <a:xfrm>
            <a:off x="3431704" y="3609020"/>
            <a:ext cx="576064" cy="11521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18" idx="3"/>
            <a:endCxn id="20" idx="1"/>
          </p:cNvCxnSpPr>
          <p:nvPr/>
        </p:nvCxnSpPr>
        <p:spPr>
          <a:xfrm flipV="1">
            <a:off x="6672064" y="1808820"/>
            <a:ext cx="576064" cy="5760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8" idx="3"/>
            <a:endCxn id="21" idx="1"/>
          </p:cNvCxnSpPr>
          <p:nvPr/>
        </p:nvCxnSpPr>
        <p:spPr>
          <a:xfrm>
            <a:off x="6672064" y="2384884"/>
            <a:ext cx="576064" cy="5760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9" idx="3"/>
            <a:endCxn id="22" idx="1"/>
          </p:cNvCxnSpPr>
          <p:nvPr/>
        </p:nvCxnSpPr>
        <p:spPr>
          <a:xfrm flipV="1">
            <a:off x="6672064" y="4185084"/>
            <a:ext cx="576064" cy="5760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9" idx="3"/>
            <a:endCxn id="23" idx="1"/>
          </p:cNvCxnSpPr>
          <p:nvPr/>
        </p:nvCxnSpPr>
        <p:spPr>
          <a:xfrm>
            <a:off x="6672064" y="4761148"/>
            <a:ext cx="576064" cy="576064"/>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圆角 4"/>
          <p:cNvSpPr/>
          <p:nvPr/>
        </p:nvSpPr>
        <p:spPr>
          <a:xfrm>
            <a:off x="767408" y="620688"/>
            <a:ext cx="3672408" cy="720080"/>
          </a:xfrm>
          <a:prstGeom prst="roundRect">
            <a:avLst/>
          </a:prstGeom>
          <a:solidFill>
            <a:srgbClr val="33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800" dirty="0"/>
              <a:t>Total Loss</a:t>
            </a:r>
            <a:endParaRPr lang="zh-CN" altLang="en-US" sz="2800" dirty="0"/>
          </a:p>
        </p:txBody>
      </p:sp>
      <p:sp>
        <p:nvSpPr>
          <p:cNvPr id="6" name="矩形 5"/>
          <p:cNvSpPr/>
          <p:nvPr/>
        </p:nvSpPr>
        <p:spPr>
          <a:xfrm>
            <a:off x="767408" y="1628801"/>
            <a:ext cx="10814992" cy="3539430"/>
          </a:xfrm>
          <a:prstGeom prst="rect">
            <a:avLst/>
          </a:prstGeom>
        </p:spPr>
        <p:txBody>
          <a:bodyPr wrap="square">
            <a:spAutoFit/>
          </a:bodyPr>
          <a:lstStyle/>
          <a:p>
            <a:pPr marL="342900" indent="-342900">
              <a:buFont typeface="Arial" panose="020B0604020202020204" pitchFamily="34" charset="0"/>
              <a:buChar char="•"/>
            </a:pPr>
            <a:r>
              <a:rPr lang="en-GB" altLang="zh-CN" sz="2800" dirty="0"/>
              <a:t>Actual Total Loss</a:t>
            </a:r>
            <a:endParaRPr lang="en-US" altLang="zh-CN" sz="2800" dirty="0"/>
          </a:p>
          <a:p>
            <a:pPr marL="914400" lvl="1" indent="-457200">
              <a:buFontTx/>
              <a:buChar char="-"/>
            </a:pPr>
            <a:r>
              <a:rPr lang="en-US" altLang="zh-CN" sz="2800" dirty="0"/>
              <a:t>cargo has been totally lost or has been damaged to the extent that it has lost its original usage</a:t>
            </a:r>
            <a:endParaRPr lang="en-US" altLang="zh-CN" sz="2800" dirty="0"/>
          </a:p>
          <a:p>
            <a:pPr marL="914400" lvl="1" indent="-457200">
              <a:buFontTx/>
              <a:buChar char="-"/>
            </a:pPr>
            <a:endParaRPr lang="en-GB" altLang="zh-CN" sz="2800" dirty="0"/>
          </a:p>
          <a:p>
            <a:pPr marL="342900" indent="-342900">
              <a:buFont typeface="Arial" panose="020B0604020202020204" pitchFamily="34" charset="0"/>
              <a:buChar char="•"/>
            </a:pPr>
            <a:r>
              <a:rPr lang="en-US" altLang="zh-CN" sz="2800" dirty="0"/>
              <a:t>Constructive Total Loss</a:t>
            </a:r>
            <a:endParaRPr lang="en-US" altLang="zh-CN" sz="2800" dirty="0"/>
          </a:p>
          <a:p>
            <a:r>
              <a:rPr lang="en-US" altLang="zh-CN" sz="2800" dirty="0"/>
              <a:t>     -  an actual total loss appears to be unavoidable or the costs of restoration of the goods and the forwarding cost exceed their value on arrival</a:t>
            </a:r>
            <a:endParaRPr lang="en-US" altLang="zh-C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圆角 4"/>
          <p:cNvSpPr/>
          <p:nvPr/>
        </p:nvSpPr>
        <p:spPr>
          <a:xfrm>
            <a:off x="767408" y="620688"/>
            <a:ext cx="3672408" cy="720080"/>
          </a:xfrm>
          <a:prstGeom prst="roundRect">
            <a:avLst/>
          </a:prstGeom>
          <a:solidFill>
            <a:srgbClr val="2E6868"/>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800" dirty="0"/>
              <a:t>Partial Loss</a:t>
            </a:r>
            <a:endParaRPr lang="zh-CN" altLang="en-US" sz="2800" dirty="0"/>
          </a:p>
        </p:txBody>
      </p:sp>
      <p:sp>
        <p:nvSpPr>
          <p:cNvPr id="6" name="矩形 5"/>
          <p:cNvSpPr/>
          <p:nvPr/>
        </p:nvSpPr>
        <p:spPr>
          <a:xfrm>
            <a:off x="767408" y="1628801"/>
            <a:ext cx="10814992" cy="3970318"/>
          </a:xfrm>
          <a:prstGeom prst="rect">
            <a:avLst/>
          </a:prstGeom>
        </p:spPr>
        <p:txBody>
          <a:bodyPr wrap="square">
            <a:spAutoFit/>
          </a:bodyPr>
          <a:lstStyle/>
          <a:p>
            <a:pPr marL="342900" indent="-342900">
              <a:buFont typeface="Arial" panose="020B0604020202020204" pitchFamily="34" charset="0"/>
              <a:buChar char="•"/>
            </a:pPr>
            <a:r>
              <a:rPr lang="en-GB" altLang="zh-CN" sz="2800" dirty="0"/>
              <a:t>General Average (GA)</a:t>
            </a:r>
            <a:endParaRPr lang="zh-CN" altLang="en-US" sz="2800" dirty="0"/>
          </a:p>
          <a:p>
            <a:pPr marL="914400" lvl="1" indent="-457200" algn="just">
              <a:buFontTx/>
              <a:buChar char="-"/>
            </a:pPr>
            <a:r>
              <a:rPr lang="en-US" altLang="zh-CN" sz="2800" dirty="0"/>
              <a:t>an intentional and reasonable sacrifice of the ship, freight, or cargo, or expenses incurred to rescue a ship and its cargo from danger or for the common safety of the ship and the consignment.</a:t>
            </a:r>
            <a:endParaRPr lang="en-US" altLang="zh-CN" sz="2800" dirty="0"/>
          </a:p>
          <a:p>
            <a:pPr marL="914400" lvl="1" indent="-457200">
              <a:buFontTx/>
              <a:buChar char="-"/>
            </a:pPr>
            <a:endParaRPr lang="en-GB" altLang="zh-CN" sz="2800" dirty="0"/>
          </a:p>
          <a:p>
            <a:pPr marL="342900" indent="-342900">
              <a:buFont typeface="Arial" panose="020B0604020202020204" pitchFamily="34" charset="0"/>
              <a:buChar char="•"/>
            </a:pPr>
            <a:r>
              <a:rPr lang="en-US" altLang="zh-CN" sz="2800" dirty="0"/>
              <a:t>Particular Average (PA)</a:t>
            </a:r>
            <a:endParaRPr lang="zh-CN" altLang="en-US" sz="2800" dirty="0"/>
          </a:p>
          <a:p>
            <a:pPr algn="just"/>
            <a:r>
              <a:rPr lang="en-US" altLang="zh-CN" sz="2800" dirty="0"/>
              <a:t>     -  a partial loss of a particular consignment caused directly by perils of the sea.</a:t>
            </a:r>
            <a:endParaRPr lang="en-US" altLang="zh-C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文本框 4"/>
          <p:cNvSpPr txBox="1"/>
          <p:nvPr/>
        </p:nvSpPr>
        <p:spPr>
          <a:xfrm>
            <a:off x="839416" y="1484785"/>
            <a:ext cx="10742984" cy="3970318"/>
          </a:xfrm>
          <a:prstGeom prst="rect">
            <a:avLst/>
          </a:prstGeom>
          <a:noFill/>
        </p:spPr>
        <p:txBody>
          <a:bodyPr wrap="square" rtlCol="0">
            <a:spAutoFit/>
          </a:bodyPr>
          <a:lstStyle/>
          <a:p>
            <a:pPr marL="285750" indent="-285750">
              <a:buFont typeface="Arial" panose="020B0604020202020204" pitchFamily="34" charset="0"/>
              <a:buChar char="•"/>
            </a:pPr>
            <a:r>
              <a:rPr lang="en-US" altLang="zh-CN" sz="2600" b="1" dirty="0"/>
              <a:t>Causes</a:t>
            </a:r>
            <a:r>
              <a:rPr lang="en-US" altLang="zh-CN" sz="2400" dirty="0"/>
              <a:t> </a:t>
            </a:r>
            <a:endParaRPr lang="en-US" altLang="zh-CN" sz="2400" dirty="0"/>
          </a:p>
          <a:p>
            <a:pPr marL="285750" indent="-285750">
              <a:buFontTx/>
              <a:buChar char="-"/>
            </a:pPr>
            <a:r>
              <a:rPr lang="en-US" altLang="zh-CN" sz="2600" dirty="0"/>
              <a:t>GA is caused by deliberate measures for the rescue of the common interest.</a:t>
            </a:r>
            <a:endParaRPr lang="en-US" altLang="zh-CN" sz="2600" dirty="0"/>
          </a:p>
          <a:p>
            <a:pPr marL="285750" indent="-285750">
              <a:buFontTx/>
              <a:buChar char="-"/>
            </a:pPr>
            <a:r>
              <a:rPr lang="en-US" altLang="zh-CN" sz="2600" dirty="0"/>
              <a:t>PA is usually caused directly by perils of the sea.</a:t>
            </a:r>
            <a:endParaRPr lang="en-US" altLang="zh-CN" sz="2600" dirty="0"/>
          </a:p>
          <a:p>
            <a:pPr marL="285750" indent="-285750">
              <a:buFontTx/>
              <a:buChar char="-"/>
            </a:pPr>
            <a:endParaRPr lang="en-US" altLang="zh-CN" dirty="0"/>
          </a:p>
          <a:p>
            <a:pPr marL="342900" indent="-342900">
              <a:buFont typeface="Arial" panose="020B0604020202020204" pitchFamily="34" charset="0"/>
              <a:buChar char="•"/>
            </a:pPr>
            <a:r>
              <a:rPr lang="en-US" altLang="zh-CN" sz="2600" b="1" dirty="0"/>
              <a:t>Indemnification</a:t>
            </a:r>
            <a:endParaRPr lang="en-US" altLang="zh-CN" sz="2600" dirty="0"/>
          </a:p>
          <a:p>
            <a:pPr marL="285750" indent="-285750" algn="just">
              <a:buFontTx/>
              <a:buChar char="-"/>
            </a:pPr>
            <a:r>
              <a:rPr lang="en-US" altLang="zh-CN" sz="2600" dirty="0"/>
              <a:t>GA should be contributed among all parties benefited from the deliberate measures in the proportion of the value of their goods.</a:t>
            </a:r>
            <a:endParaRPr lang="en-US" altLang="zh-CN" sz="2600" dirty="0"/>
          </a:p>
          <a:p>
            <a:pPr marL="285750" indent="-285750" algn="just">
              <a:buFontTx/>
              <a:buChar char="-"/>
            </a:pPr>
            <a:r>
              <a:rPr lang="en-US" altLang="zh-CN" sz="2600" dirty="0"/>
              <a:t>PA of cargos is usually borne by the party whose cargo has been damaged.</a:t>
            </a:r>
            <a:endParaRPr lang="en-US" altLang="zh-CN" sz="2600" dirty="0"/>
          </a:p>
        </p:txBody>
      </p:sp>
      <p:sp>
        <p:nvSpPr>
          <p:cNvPr id="6" name="矩形 5"/>
          <p:cNvSpPr/>
          <p:nvPr/>
        </p:nvSpPr>
        <p:spPr>
          <a:xfrm>
            <a:off x="839416" y="620688"/>
            <a:ext cx="3677673" cy="523220"/>
          </a:xfrm>
          <a:prstGeom prst="rect">
            <a:avLst/>
          </a:prstGeom>
        </p:spPr>
        <p:txBody>
          <a:bodyPr wrap="none">
            <a:spAutoFit/>
          </a:bodyPr>
          <a:lstStyle/>
          <a:p>
            <a:r>
              <a:rPr lang="en-GB" altLang="zh-CN" sz="2800" b="1" dirty="0"/>
              <a:t>Compare GA and PA</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4"/>
          <p:cNvSpPr/>
          <p:nvPr/>
        </p:nvSpPr>
        <p:spPr>
          <a:xfrm>
            <a:off x="767408" y="587303"/>
            <a:ext cx="5531258" cy="523220"/>
          </a:xfrm>
          <a:prstGeom prst="rect">
            <a:avLst/>
          </a:prstGeom>
        </p:spPr>
        <p:txBody>
          <a:bodyPr wrap="none">
            <a:spAutoFit/>
          </a:bodyPr>
          <a:lstStyle/>
          <a:p>
            <a:r>
              <a:rPr lang="en-GB" altLang="zh-CN" sz="2800" b="1" dirty="0"/>
              <a:t>Conditions of General Average</a:t>
            </a:r>
            <a:endParaRPr lang="zh-CN" altLang="en-US" sz="2800" dirty="0"/>
          </a:p>
        </p:txBody>
      </p:sp>
      <p:sp>
        <p:nvSpPr>
          <p:cNvPr id="6" name="文本框 5"/>
          <p:cNvSpPr txBox="1"/>
          <p:nvPr/>
        </p:nvSpPr>
        <p:spPr>
          <a:xfrm>
            <a:off x="748760" y="1556792"/>
            <a:ext cx="10814992" cy="4031873"/>
          </a:xfrm>
          <a:prstGeom prst="rect">
            <a:avLst/>
          </a:prstGeom>
          <a:noFill/>
        </p:spPr>
        <p:txBody>
          <a:bodyPr wrap="square" rtlCol="0">
            <a:spAutoFit/>
          </a:bodyPr>
          <a:lstStyle/>
          <a:p>
            <a:pPr marL="457200" indent="-457200" algn="just">
              <a:buFont typeface="+mj-lt"/>
              <a:buAutoNum type="arabicPeriod"/>
            </a:pPr>
            <a:r>
              <a:rPr lang="en-US" altLang="zh-CN" sz="2800" dirty="0"/>
              <a:t>Danger threatening common safety materially exists, not foreseen.</a:t>
            </a:r>
            <a:endParaRPr lang="en-US" altLang="zh-CN" sz="2800" dirty="0"/>
          </a:p>
          <a:p>
            <a:pPr marL="457200" indent="-457200" algn="just">
              <a:buFont typeface="+mj-lt"/>
              <a:buAutoNum type="arabicPeriod"/>
            </a:pPr>
            <a:endParaRPr lang="en-US" altLang="zh-CN" sz="1200" dirty="0"/>
          </a:p>
          <a:p>
            <a:pPr marL="457200" indent="-457200" algn="just">
              <a:buFont typeface="+mj-lt"/>
              <a:buAutoNum type="arabicPeriod"/>
            </a:pPr>
            <a:r>
              <a:rPr lang="en-US" altLang="zh-CN" sz="2800" dirty="0"/>
              <a:t>Measures shall be taken deliberately &amp; reasonably for common interest.</a:t>
            </a:r>
            <a:endParaRPr lang="en-US" altLang="zh-CN" sz="2800" dirty="0"/>
          </a:p>
          <a:p>
            <a:pPr marL="457200" indent="-457200" algn="just">
              <a:buFont typeface="+mj-lt"/>
              <a:buAutoNum type="arabicPeriod"/>
            </a:pPr>
            <a:endParaRPr lang="en-US" altLang="zh-CN" sz="1200" dirty="0"/>
          </a:p>
          <a:p>
            <a:pPr marL="457200" indent="-457200" algn="just">
              <a:buFont typeface="+mj-lt"/>
              <a:buAutoNum type="arabicPeriod"/>
            </a:pPr>
            <a:r>
              <a:rPr lang="en-US" altLang="zh-CN" sz="2800" dirty="0"/>
              <a:t>Sacrifice is extraordinary and expenses are extra. Sacrifice shall not be caused by perils directly.</a:t>
            </a:r>
            <a:endParaRPr lang="en-US" altLang="zh-CN" sz="2800" dirty="0"/>
          </a:p>
          <a:p>
            <a:pPr marL="457200" indent="-457200" algn="just">
              <a:buFont typeface="+mj-lt"/>
              <a:buAutoNum type="arabicPeriod"/>
            </a:pPr>
            <a:endParaRPr lang="en-US" altLang="zh-CN" sz="1200" dirty="0"/>
          </a:p>
          <a:p>
            <a:pPr marL="457200" indent="-457200" algn="just">
              <a:buFont typeface="+mj-lt"/>
              <a:buAutoNum type="arabicPeriod"/>
            </a:pPr>
            <a:r>
              <a:rPr lang="en-US" altLang="zh-CN" sz="2800" dirty="0"/>
              <a:t>Actions shall be successful in saving the voyage.</a:t>
            </a:r>
            <a:endParaRPr lang="en-US" altLang="zh-CN" sz="2800" dirty="0"/>
          </a:p>
          <a:p>
            <a:pPr marL="457200" indent="-457200">
              <a:buFont typeface="+mj-lt"/>
              <a:buAutoNum type="arabicPeriod"/>
            </a:pPr>
            <a:endParaRPr lang="en-US" altLang="zh-CN"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17" name="矩形: 圆角 16"/>
          <p:cNvSpPr/>
          <p:nvPr/>
        </p:nvSpPr>
        <p:spPr>
          <a:xfrm>
            <a:off x="2711625" y="1556792"/>
            <a:ext cx="2094723" cy="1080120"/>
          </a:xfrm>
          <a:prstGeom prst="roundRect">
            <a:avLst/>
          </a:prstGeom>
          <a:solidFill>
            <a:srgbClr val="CC33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800" dirty="0"/>
              <a:t>Expenses</a:t>
            </a:r>
            <a:endParaRPr lang="en-US" altLang="zh-CN" sz="2800" dirty="0"/>
          </a:p>
        </p:txBody>
      </p:sp>
      <p:sp>
        <p:nvSpPr>
          <p:cNvPr id="18" name="矩形: 圆角 17"/>
          <p:cNvSpPr/>
          <p:nvPr/>
        </p:nvSpPr>
        <p:spPr>
          <a:xfrm>
            <a:off x="6023992" y="980728"/>
            <a:ext cx="3744416" cy="936104"/>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400" dirty="0"/>
              <a:t>Sue and Labor Expenses </a:t>
            </a:r>
            <a:endParaRPr lang="en-US" altLang="zh-CN" sz="2400" dirty="0"/>
          </a:p>
        </p:txBody>
      </p:sp>
      <p:sp>
        <p:nvSpPr>
          <p:cNvPr id="19" name="矩形: 圆角 18"/>
          <p:cNvSpPr/>
          <p:nvPr/>
        </p:nvSpPr>
        <p:spPr>
          <a:xfrm>
            <a:off x="6023992" y="2204864"/>
            <a:ext cx="3744416" cy="936104"/>
          </a:xfrm>
          <a:prstGeom prst="roundRect">
            <a:avLst/>
          </a:prstGeom>
          <a:solidFill>
            <a:srgbClr val="FF66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400" dirty="0"/>
              <a:t>Salvage Charges </a:t>
            </a:r>
            <a:endParaRPr lang="en-US" altLang="zh-CN" sz="2400" dirty="0"/>
          </a:p>
        </p:txBody>
      </p:sp>
      <p:cxnSp>
        <p:nvCxnSpPr>
          <p:cNvPr id="24" name="直接连接符 23"/>
          <p:cNvCxnSpPr>
            <a:stCxn id="17" idx="3"/>
            <a:endCxn id="18" idx="1"/>
          </p:cNvCxnSpPr>
          <p:nvPr/>
        </p:nvCxnSpPr>
        <p:spPr>
          <a:xfrm flipV="1">
            <a:off x="4806348" y="1448780"/>
            <a:ext cx="1217645" cy="6480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7" idx="3"/>
            <a:endCxn id="19" idx="1"/>
          </p:cNvCxnSpPr>
          <p:nvPr/>
        </p:nvCxnSpPr>
        <p:spPr>
          <a:xfrm>
            <a:off x="4806348" y="2096852"/>
            <a:ext cx="1217645" cy="57606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04142" y="3614218"/>
            <a:ext cx="4123537" cy="2670216"/>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251" y="3614218"/>
            <a:ext cx="4121890" cy="26702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4439818" y="1651291"/>
            <a:ext cx="7752182" cy="342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50000"/>
              </a:lnSpc>
              <a:buNone/>
            </a:pPr>
            <a:r>
              <a:rPr lang="en-GB" altLang="zh-CN" sz="2800" b="1" dirty="0">
                <a:latin typeface="+mn-lt"/>
                <a:ea typeface="+mn-ea"/>
                <a:cs typeface="+mn-ea"/>
                <a:sym typeface="+mn-lt"/>
              </a:rPr>
              <a:t>11.1   Introduction</a:t>
            </a:r>
            <a:endParaRPr lang="en-GB" altLang="zh-CN" sz="2800" b="1" dirty="0">
              <a:latin typeface="+mn-lt"/>
              <a:ea typeface="+mn-ea"/>
              <a:cs typeface="+mn-ea"/>
              <a:sym typeface="+mn-lt"/>
            </a:endParaRPr>
          </a:p>
          <a:p>
            <a:pPr marL="0" indent="0">
              <a:lnSpc>
                <a:spcPct val="150000"/>
              </a:lnSpc>
              <a:buNone/>
            </a:pPr>
            <a:endParaRPr lang="en-GB" altLang="zh-CN" sz="1200" b="1" dirty="0">
              <a:latin typeface="+mn-lt"/>
              <a:ea typeface="+mn-ea"/>
              <a:cs typeface="+mn-ea"/>
              <a:sym typeface="+mn-lt"/>
            </a:endParaRPr>
          </a:p>
          <a:p>
            <a:pPr marL="0" indent="0">
              <a:lnSpc>
                <a:spcPct val="150000"/>
              </a:lnSpc>
              <a:buNone/>
            </a:pPr>
            <a:r>
              <a:rPr lang="en-GB" altLang="zh-CN" sz="2800" b="1" dirty="0">
                <a:latin typeface="+mn-lt"/>
                <a:ea typeface="+mn-ea"/>
                <a:cs typeface="+mn-ea"/>
                <a:sym typeface="+mn-lt"/>
              </a:rPr>
              <a:t>11.2   </a:t>
            </a:r>
            <a:r>
              <a:rPr lang="en-US" altLang="zh-CN" sz="2800" b="1" dirty="0">
                <a:latin typeface="+mn-lt"/>
                <a:ea typeface="+mn-ea"/>
                <a:cs typeface="+mn-ea"/>
                <a:sym typeface="+mn-lt"/>
              </a:rPr>
              <a:t>Risks and Losses in Cargo Transport</a:t>
            </a:r>
            <a:endParaRPr lang="en-US" altLang="zh-CN" sz="2800" b="1" dirty="0">
              <a:latin typeface="+mn-lt"/>
              <a:ea typeface="+mn-ea"/>
              <a:cs typeface="+mn-ea"/>
              <a:sym typeface="+mn-lt"/>
            </a:endParaRPr>
          </a:p>
          <a:p>
            <a:pPr marL="0" indent="0">
              <a:lnSpc>
                <a:spcPct val="150000"/>
              </a:lnSpc>
              <a:buNone/>
            </a:pPr>
            <a:endParaRPr lang="en-US" altLang="zh-CN" sz="1200" b="1" dirty="0">
              <a:latin typeface="+mn-lt"/>
              <a:ea typeface="+mn-ea"/>
              <a:cs typeface="+mn-ea"/>
              <a:sym typeface="+mn-lt"/>
            </a:endParaRPr>
          </a:p>
          <a:p>
            <a:pPr marL="0" indent="0">
              <a:lnSpc>
                <a:spcPct val="150000"/>
              </a:lnSpc>
              <a:buNone/>
            </a:pPr>
            <a:r>
              <a:rPr lang="en-US" altLang="zh-CN" sz="2800" b="1" dirty="0">
                <a:latin typeface="+mn-lt"/>
                <a:ea typeface="+mn-ea"/>
                <a:cs typeface="+mn-ea"/>
                <a:sym typeface="+mn-lt"/>
              </a:rPr>
              <a:t>11.3   China Insurance Clauses (CIC)</a:t>
            </a:r>
            <a:endParaRPr lang="en-US" altLang="zh-CN" sz="2800" b="1" dirty="0">
              <a:latin typeface="+mn-lt"/>
              <a:ea typeface="+mn-ea"/>
              <a:cs typeface="+mn-ea"/>
              <a:sym typeface="+mn-lt"/>
            </a:endParaRPr>
          </a:p>
          <a:p>
            <a:pPr marL="0" indent="0">
              <a:lnSpc>
                <a:spcPct val="150000"/>
              </a:lnSpc>
              <a:buNone/>
            </a:pPr>
            <a:endParaRPr lang="en-US" altLang="zh-CN" sz="1200" b="1" dirty="0">
              <a:latin typeface="+mn-lt"/>
              <a:ea typeface="+mn-ea"/>
              <a:cs typeface="+mn-ea"/>
              <a:sym typeface="+mn-lt"/>
            </a:endParaRPr>
          </a:p>
          <a:p>
            <a:pPr marL="0" indent="0">
              <a:lnSpc>
                <a:spcPct val="150000"/>
              </a:lnSpc>
              <a:buNone/>
            </a:pPr>
            <a:r>
              <a:rPr lang="en-US" altLang="zh-CN" sz="2800" b="1" dirty="0">
                <a:latin typeface="+mn-lt"/>
                <a:ea typeface="+mn-ea"/>
                <a:cs typeface="+mn-ea"/>
                <a:sym typeface="+mn-lt"/>
              </a:rPr>
              <a:t>11.4   Institute Cargo Clauses (ICC)</a:t>
            </a:r>
            <a:endParaRPr lang="en-US" altLang="zh-CN" sz="2800" b="1" dirty="0">
              <a:latin typeface="+mn-lt"/>
              <a:ea typeface="+mn-ea"/>
              <a:cs typeface="+mn-ea"/>
              <a:sym typeface="+mn-lt"/>
            </a:endParaRPr>
          </a:p>
        </p:txBody>
      </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8064A2">
                    <a:lumMod val="60000"/>
                    <a:lumOff val="40000"/>
                  </a:srgbClr>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a:ln>
                <a:noFill/>
              </a:ln>
              <a:solidFill>
                <a:srgbClr val="8064A2">
                  <a:lumMod val="60000"/>
                  <a:lumOff val="40000"/>
                </a:srgbClr>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983432" y="3073315"/>
            <a:ext cx="32403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9B0353"/>
                </a:solidFill>
                <a:effectLst/>
                <a:uLnTx/>
                <a:uFillTx/>
                <a:latin typeface="Arial" panose="020B0604020202020204"/>
                <a:ea typeface="微软雅黑" panose="020B0503020204020204" pitchFamily="34" charset="-122"/>
                <a:cs typeface="+mn-cs"/>
              </a:rPr>
              <a:t>Contents</a:t>
            </a:r>
            <a:endParaRPr kumimoji="0" lang="zh-CN" altLang="en-US" sz="3200" b="1" i="0" u="none" strike="noStrike" kern="1200" cap="none" spc="0" normalizeH="0" baseline="0" noProof="0" dirty="0">
              <a:ln>
                <a:noFill/>
              </a:ln>
              <a:solidFill>
                <a:srgbClr val="9B0353"/>
              </a:solidFill>
              <a:effectLst/>
              <a:uLnTx/>
              <a:uFillTx/>
              <a:latin typeface="Arial" panose="020B0604020202020204"/>
              <a:ea typeface="微软雅黑" panose="020B0503020204020204" pitchFamily="34" charset="-122"/>
              <a:cs typeface="+mn-cs"/>
            </a:endParaRPr>
          </a:p>
        </p:txBody>
      </p:sp>
      <p:cxnSp>
        <p:nvCxnSpPr>
          <p:cNvPr id="9" name="直接连接符 8"/>
          <p:cNvCxnSpPr/>
          <p:nvPr/>
        </p:nvCxnSpPr>
        <p:spPr>
          <a:xfrm>
            <a:off x="3575720" y="1844824"/>
            <a:ext cx="0" cy="3235291"/>
          </a:xfrm>
          <a:prstGeom prst="line">
            <a:avLst/>
          </a:prstGeom>
          <a:ln w="57150">
            <a:solidFill>
              <a:srgbClr val="9B035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圆角 4"/>
          <p:cNvSpPr/>
          <p:nvPr/>
        </p:nvSpPr>
        <p:spPr>
          <a:xfrm>
            <a:off x="3125180" y="481335"/>
            <a:ext cx="5941640" cy="611721"/>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800" dirty="0"/>
              <a:t>Sue and Labor Expenses</a:t>
            </a:r>
            <a:endParaRPr lang="zh-CN" altLang="en-US" sz="2800" dirty="0"/>
          </a:p>
        </p:txBody>
      </p:sp>
      <p:sp>
        <p:nvSpPr>
          <p:cNvPr id="6" name="文本框 5"/>
          <p:cNvSpPr txBox="1"/>
          <p:nvPr/>
        </p:nvSpPr>
        <p:spPr>
          <a:xfrm>
            <a:off x="839416" y="1340769"/>
            <a:ext cx="10742984" cy="954107"/>
          </a:xfrm>
          <a:prstGeom prst="rect">
            <a:avLst/>
          </a:prstGeom>
          <a:noFill/>
        </p:spPr>
        <p:txBody>
          <a:bodyPr wrap="square" rtlCol="0">
            <a:spAutoFit/>
          </a:bodyPr>
          <a:lstStyle/>
          <a:p>
            <a:pPr algn="just"/>
            <a:r>
              <a:rPr lang="en-US" altLang="zh-CN" sz="2800" dirty="0"/>
              <a:t>any reasonable expenses incurred by the insured in order to minimize or avert a loss to the insured property.</a:t>
            </a:r>
            <a:endParaRPr lang="zh-CN" altLang="en-US" sz="2800" dirty="0"/>
          </a:p>
        </p:txBody>
      </p:sp>
      <p:sp>
        <p:nvSpPr>
          <p:cNvPr id="7" name="矩形: 圆角 6"/>
          <p:cNvSpPr/>
          <p:nvPr/>
        </p:nvSpPr>
        <p:spPr>
          <a:xfrm>
            <a:off x="3240088" y="3154310"/>
            <a:ext cx="5941640" cy="611721"/>
          </a:xfrm>
          <a:prstGeom prst="roundRect">
            <a:avLst/>
          </a:prstGeom>
          <a:solidFill>
            <a:srgbClr val="FF66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800" dirty="0"/>
              <a:t>Salvage Charges</a:t>
            </a:r>
            <a:endParaRPr lang="zh-CN" altLang="en-US" sz="2800" dirty="0"/>
          </a:p>
        </p:txBody>
      </p:sp>
      <p:sp>
        <p:nvSpPr>
          <p:cNvPr id="8" name="文本框 7"/>
          <p:cNvSpPr txBox="1"/>
          <p:nvPr/>
        </p:nvSpPr>
        <p:spPr>
          <a:xfrm>
            <a:off x="839416" y="4062833"/>
            <a:ext cx="10742984" cy="1384995"/>
          </a:xfrm>
          <a:prstGeom prst="rect">
            <a:avLst/>
          </a:prstGeom>
          <a:noFill/>
        </p:spPr>
        <p:txBody>
          <a:bodyPr wrap="square" rtlCol="0">
            <a:spAutoFit/>
          </a:bodyPr>
          <a:lstStyle/>
          <a:p>
            <a:pPr algn="just"/>
            <a:r>
              <a:rPr lang="en-US" altLang="zh-CN" sz="2800" dirty="0"/>
              <a:t>recoverable charges made to those other than the insured, the carrier and the insurer who come to the salvage of the ship and the consignments. </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435002"/>
            <a:ext cx="9144000" cy="792088"/>
          </a:xfrm>
        </p:spPr>
        <p:txBody>
          <a:bodyPr>
            <a:normAutofit/>
          </a:bodyPr>
          <a:lstStyle/>
          <a:p>
            <a:r>
              <a:rPr lang="en-US" altLang="zh-CN" sz="3200" dirty="0">
                <a:latin typeface="+mn-lt"/>
                <a:cs typeface="+mn-ea"/>
                <a:sym typeface="+mn-lt"/>
              </a:rPr>
              <a:t>11.3   China Insurance Clauses (CIC)</a:t>
            </a:r>
            <a:endParaRPr lang="zh-CN" altLang="en-US" sz="3200" dirty="0">
              <a:latin typeface="+mn-lt"/>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文本框 5"/>
          <p:cNvSpPr txBox="1"/>
          <p:nvPr/>
        </p:nvSpPr>
        <p:spPr>
          <a:xfrm>
            <a:off x="767408" y="1323925"/>
            <a:ext cx="10814992" cy="2246769"/>
          </a:xfrm>
          <a:prstGeom prst="rect">
            <a:avLst/>
          </a:prstGeom>
          <a:noFill/>
        </p:spPr>
        <p:txBody>
          <a:bodyPr wrap="square" rtlCol="0">
            <a:spAutoFit/>
          </a:bodyPr>
          <a:lstStyle/>
          <a:p>
            <a:pPr marL="457200" indent="-457200">
              <a:buFont typeface="Arial" panose="020B0604020202020204" pitchFamily="34" charset="0"/>
              <a:buChar char="•"/>
            </a:pPr>
            <a:r>
              <a:rPr lang="en-US" altLang="zh-CN" sz="2800" dirty="0"/>
              <a:t>The Ocean Marine Cargo Clauses of </a:t>
            </a:r>
            <a:r>
              <a:rPr lang="en-US" altLang="zh-CN" sz="2800" b="1" dirty="0"/>
              <a:t>China Insurance Clauses</a:t>
            </a:r>
            <a:r>
              <a:rPr lang="en-US" altLang="zh-CN" sz="2800" dirty="0"/>
              <a:t> issued by </a:t>
            </a:r>
            <a:r>
              <a:rPr lang="en-US" altLang="zh-CN" sz="2800" b="1" dirty="0"/>
              <a:t>The People’s Insurance Company (Group) of China (PICC). </a:t>
            </a:r>
            <a:endParaRPr lang="en-US" altLang="zh-CN" sz="2800" b="1" dirty="0"/>
          </a:p>
          <a:p>
            <a:pPr marL="457200" indent="-457200">
              <a:buFont typeface="Arial" panose="020B0604020202020204" pitchFamily="34" charset="0"/>
              <a:buChar char="•"/>
            </a:pPr>
            <a:endParaRPr lang="en-US" altLang="zh-CN" sz="2800" b="1" dirty="0"/>
          </a:p>
          <a:p>
            <a:pPr marL="457200" indent="-457200">
              <a:buFont typeface="Arial" panose="020B0604020202020204" pitchFamily="34" charset="0"/>
              <a:buChar char="•"/>
            </a:pPr>
            <a:r>
              <a:rPr lang="en-US" altLang="zh-CN" sz="2800" dirty="0"/>
              <a:t>Revision 2009</a:t>
            </a:r>
            <a:endParaRPr lang="en-US" altLang="zh-CN" sz="2800"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68030" y="4012747"/>
            <a:ext cx="6255939" cy="20279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4"/>
          <p:cNvSpPr/>
          <p:nvPr/>
        </p:nvSpPr>
        <p:spPr>
          <a:xfrm>
            <a:off x="1847529" y="601524"/>
            <a:ext cx="6378669" cy="523220"/>
          </a:xfrm>
          <a:prstGeom prst="rect">
            <a:avLst/>
          </a:prstGeom>
        </p:spPr>
        <p:txBody>
          <a:bodyPr wrap="none">
            <a:spAutoFit/>
          </a:bodyPr>
          <a:lstStyle/>
          <a:p>
            <a:r>
              <a:rPr lang="en-US" altLang="zh-CN" sz="2800" b="1" dirty="0"/>
              <a:t>Scope</a:t>
            </a:r>
            <a:r>
              <a:rPr lang="zh-CN" altLang="en-US" sz="2800" b="1" dirty="0"/>
              <a:t> </a:t>
            </a:r>
            <a:r>
              <a:rPr lang="en-US" altLang="zh-CN" sz="2800" b="1" dirty="0"/>
              <a:t>of Cargo Insurance Coverage</a:t>
            </a:r>
            <a:endParaRPr lang="zh-CN" altLang="en-US" sz="2800" b="1" dirty="0"/>
          </a:p>
        </p:txBody>
      </p:sp>
      <p:sp>
        <p:nvSpPr>
          <p:cNvPr id="6" name="Rectangle 3"/>
          <p:cNvSpPr>
            <a:spLocks noChangeArrowheads="1"/>
          </p:cNvSpPr>
          <p:nvPr/>
        </p:nvSpPr>
        <p:spPr bwMode="auto">
          <a:xfrm>
            <a:off x="1919536" y="1686272"/>
            <a:ext cx="4648200" cy="2057400"/>
          </a:xfrm>
          <a:prstGeom prst="rect">
            <a:avLst/>
          </a:prstGeom>
          <a:solidFill>
            <a:srgbClr val="336600"/>
          </a:solidFill>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en-US" altLang="zh-CN" sz="3200" b="1" dirty="0">
                <a:solidFill>
                  <a:schemeClr val="bg1"/>
                </a:solidFill>
              </a:rPr>
              <a:t>Basic  Coverage</a:t>
            </a:r>
            <a:endParaRPr lang="en-US" altLang="zh-CN" sz="3200" b="1" dirty="0">
              <a:solidFill>
                <a:schemeClr val="bg1"/>
              </a:solidFill>
            </a:endParaRPr>
          </a:p>
        </p:txBody>
      </p:sp>
      <p:sp>
        <p:nvSpPr>
          <p:cNvPr id="7" name="Rectangle 4"/>
          <p:cNvSpPr>
            <a:spLocks noChangeArrowheads="1"/>
          </p:cNvSpPr>
          <p:nvPr/>
        </p:nvSpPr>
        <p:spPr bwMode="auto">
          <a:xfrm>
            <a:off x="1919536" y="3743672"/>
            <a:ext cx="4648200" cy="2133600"/>
          </a:xfrm>
          <a:prstGeom prst="rect">
            <a:avLst/>
          </a:prstGeom>
          <a:solidFill>
            <a:srgbClr val="0070C0"/>
          </a:solidFill>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en-US" altLang="zh-CN" sz="3200" b="1" dirty="0">
                <a:solidFill>
                  <a:schemeClr val="bg1"/>
                </a:solidFill>
              </a:rPr>
              <a:t>Additional Coverage</a:t>
            </a:r>
            <a:endParaRPr lang="en-US" altLang="zh-CN" sz="3200" b="1" dirty="0">
              <a:solidFill>
                <a:schemeClr val="bg1"/>
              </a:solidFill>
            </a:endParaRPr>
          </a:p>
        </p:txBody>
      </p:sp>
      <p:sp>
        <p:nvSpPr>
          <p:cNvPr id="8" name="Rectangle 5"/>
          <p:cNvSpPr>
            <a:spLocks noChangeArrowheads="1"/>
          </p:cNvSpPr>
          <p:nvPr/>
        </p:nvSpPr>
        <p:spPr bwMode="auto">
          <a:xfrm>
            <a:off x="6567736" y="3057873"/>
            <a:ext cx="3732212" cy="687387"/>
          </a:xfrm>
          <a:prstGeom prst="rect">
            <a:avLst/>
          </a:prstGeom>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en-US" altLang="zh-CN" sz="2800" b="1" dirty="0">
                <a:solidFill>
                  <a:schemeClr val="bg1"/>
                </a:solidFill>
              </a:rPr>
              <a:t>AR </a:t>
            </a:r>
            <a:r>
              <a:rPr lang="zh-CN" altLang="en-US" sz="2800" b="1" dirty="0">
                <a:solidFill>
                  <a:schemeClr val="bg1"/>
                </a:solidFill>
              </a:rPr>
              <a:t>一切险</a:t>
            </a:r>
            <a:endParaRPr lang="zh-CN" altLang="en-US" sz="4000" b="1" dirty="0">
              <a:solidFill>
                <a:schemeClr val="bg1"/>
              </a:solidFill>
            </a:endParaRPr>
          </a:p>
        </p:txBody>
      </p:sp>
      <p:sp>
        <p:nvSpPr>
          <p:cNvPr id="9" name="Rectangle 6"/>
          <p:cNvSpPr>
            <a:spLocks noChangeArrowheads="1"/>
          </p:cNvSpPr>
          <p:nvPr/>
        </p:nvSpPr>
        <p:spPr bwMode="auto">
          <a:xfrm>
            <a:off x="6567736" y="1686272"/>
            <a:ext cx="3733800" cy="685800"/>
          </a:xfrm>
          <a:prstGeom prst="rect">
            <a:avLst/>
          </a:prstGeom>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en-US" altLang="zh-CN" sz="2800" b="1" dirty="0">
                <a:solidFill>
                  <a:schemeClr val="bg1"/>
                </a:solidFill>
              </a:rPr>
              <a:t>FPA </a:t>
            </a:r>
            <a:r>
              <a:rPr lang="zh-CN" altLang="en-US" sz="2800" b="1" dirty="0">
                <a:solidFill>
                  <a:schemeClr val="bg1"/>
                </a:solidFill>
                <a:latin typeface="Times New Roman" panose="02020603050405020304" pitchFamily="18" charset="0"/>
              </a:rPr>
              <a:t>平安险</a:t>
            </a:r>
            <a:endParaRPr lang="zh-CN" altLang="en-US" sz="2800" b="1" dirty="0">
              <a:solidFill>
                <a:schemeClr val="bg1"/>
              </a:solidFill>
              <a:latin typeface="Times New Roman" panose="02020603050405020304" pitchFamily="18" charset="0"/>
            </a:endParaRPr>
          </a:p>
        </p:txBody>
      </p:sp>
      <p:sp>
        <p:nvSpPr>
          <p:cNvPr id="10" name="Rectangle 7"/>
          <p:cNvSpPr>
            <a:spLocks noChangeArrowheads="1"/>
          </p:cNvSpPr>
          <p:nvPr/>
        </p:nvSpPr>
        <p:spPr bwMode="auto">
          <a:xfrm>
            <a:off x="6567736" y="2370484"/>
            <a:ext cx="3732212" cy="687388"/>
          </a:xfrm>
          <a:prstGeom prst="rect">
            <a:avLst/>
          </a:prstGeom>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en-US" altLang="zh-CN" sz="3200" b="1" dirty="0">
                <a:solidFill>
                  <a:schemeClr val="bg1"/>
                </a:solidFill>
              </a:rPr>
              <a:t>  </a:t>
            </a:r>
            <a:r>
              <a:rPr lang="en-US" altLang="zh-CN" sz="2800" b="1" dirty="0">
                <a:solidFill>
                  <a:schemeClr val="bg1"/>
                </a:solidFill>
              </a:rPr>
              <a:t>WPA </a:t>
            </a:r>
            <a:r>
              <a:rPr lang="zh-CN" altLang="en-US" sz="2800" b="1" dirty="0">
                <a:solidFill>
                  <a:schemeClr val="bg1"/>
                </a:solidFill>
              </a:rPr>
              <a:t>水渍险</a:t>
            </a:r>
            <a:endParaRPr lang="zh-CN" altLang="en-US" sz="4000" b="1" dirty="0">
              <a:solidFill>
                <a:schemeClr val="bg1"/>
              </a:solidFill>
            </a:endParaRPr>
          </a:p>
        </p:txBody>
      </p:sp>
      <p:sp>
        <p:nvSpPr>
          <p:cNvPr id="11" name="Rectangle 8"/>
          <p:cNvSpPr>
            <a:spLocks noChangeArrowheads="1"/>
          </p:cNvSpPr>
          <p:nvPr/>
        </p:nvSpPr>
        <p:spPr bwMode="auto">
          <a:xfrm>
            <a:off x="6567736" y="3743672"/>
            <a:ext cx="3732212" cy="1066800"/>
          </a:xfrm>
          <a:prstGeom prst="rect">
            <a:avLst/>
          </a:prstGeom>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r>
              <a:rPr lang="en-US" altLang="zh-CN" sz="2400" b="1" dirty="0">
                <a:solidFill>
                  <a:schemeClr val="bg1"/>
                </a:solidFill>
              </a:rPr>
              <a:t>General Additional </a:t>
            </a:r>
            <a:endParaRPr lang="en-US" altLang="zh-CN" sz="2400" b="1" dirty="0">
              <a:solidFill>
                <a:schemeClr val="bg1"/>
              </a:solidFill>
            </a:endParaRPr>
          </a:p>
          <a:p>
            <a:pPr algn="ctr" eaLnBrk="0" hangingPunct="0"/>
            <a:r>
              <a:rPr lang="en-US" altLang="zh-CN" sz="2400" b="1" dirty="0">
                <a:solidFill>
                  <a:schemeClr val="bg1"/>
                </a:solidFill>
              </a:rPr>
              <a:t>Coverage</a:t>
            </a:r>
            <a:endParaRPr lang="zh-CN" altLang="en-US" sz="2400" b="1" dirty="0">
              <a:solidFill>
                <a:schemeClr val="bg1"/>
              </a:solidFill>
            </a:endParaRPr>
          </a:p>
        </p:txBody>
      </p:sp>
      <p:sp>
        <p:nvSpPr>
          <p:cNvPr id="12" name="Rectangle 9"/>
          <p:cNvSpPr>
            <a:spLocks noChangeArrowheads="1"/>
          </p:cNvSpPr>
          <p:nvPr/>
        </p:nvSpPr>
        <p:spPr bwMode="auto">
          <a:xfrm>
            <a:off x="6567736" y="4810472"/>
            <a:ext cx="3732212" cy="1066800"/>
          </a:xfrm>
          <a:prstGeom prst="rect">
            <a:avLst/>
          </a:prstGeom>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r>
              <a:rPr lang="en-US" altLang="zh-CN" sz="2400" b="1" dirty="0">
                <a:solidFill>
                  <a:schemeClr val="bg1"/>
                </a:solidFill>
              </a:rPr>
              <a:t>Special Additional </a:t>
            </a:r>
            <a:endParaRPr lang="en-US" altLang="zh-CN" sz="2400" b="1" dirty="0">
              <a:solidFill>
                <a:schemeClr val="bg1"/>
              </a:solidFill>
            </a:endParaRPr>
          </a:p>
          <a:p>
            <a:pPr algn="ctr" eaLnBrk="0" hangingPunct="0"/>
            <a:r>
              <a:rPr lang="en-US" altLang="zh-CN" sz="2400" b="1" dirty="0">
                <a:solidFill>
                  <a:schemeClr val="bg1"/>
                </a:solidFill>
              </a:rPr>
              <a:t>Coverage</a:t>
            </a:r>
            <a:endParaRPr lang="zh-CN"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3" name="矩形 2"/>
          <p:cNvSpPr/>
          <p:nvPr/>
        </p:nvSpPr>
        <p:spPr>
          <a:xfrm>
            <a:off x="407368" y="628542"/>
            <a:ext cx="7632848" cy="523220"/>
          </a:xfrm>
          <a:prstGeom prst="rect">
            <a:avLst/>
          </a:prstGeom>
        </p:spPr>
        <p:txBody>
          <a:bodyPr wrap="square">
            <a:spAutoFit/>
          </a:bodyPr>
          <a:lstStyle/>
          <a:p>
            <a:pPr algn="ctr" eaLnBrk="0" hangingPunct="0"/>
            <a:r>
              <a:rPr lang="en-US" altLang="zh-CN" sz="2800" b="1" dirty="0"/>
              <a:t>FPA (Free from Particular Average)</a:t>
            </a:r>
            <a:endParaRPr lang="zh-CN" altLang="en-US" sz="2800" dirty="0"/>
          </a:p>
        </p:txBody>
      </p:sp>
      <p:sp>
        <p:nvSpPr>
          <p:cNvPr id="4" name="矩形 3"/>
          <p:cNvSpPr/>
          <p:nvPr/>
        </p:nvSpPr>
        <p:spPr>
          <a:xfrm>
            <a:off x="623392" y="1268761"/>
            <a:ext cx="10959008" cy="3847207"/>
          </a:xfrm>
          <a:prstGeom prst="rect">
            <a:avLst/>
          </a:prstGeom>
        </p:spPr>
        <p:txBody>
          <a:bodyPr wrap="square">
            <a:spAutoFit/>
          </a:bodyPr>
          <a:lstStyle/>
          <a:p>
            <a:pPr marL="457200" indent="-457200">
              <a:buFont typeface="Arial" panose="020B0604020202020204" pitchFamily="34" charset="0"/>
              <a:buChar char="•"/>
            </a:pPr>
            <a:r>
              <a:rPr lang="en-US" altLang="zh-CN" sz="2800" dirty="0"/>
              <a:t>Coverages:</a:t>
            </a:r>
            <a:endParaRPr lang="en-US" altLang="zh-CN" sz="2800" dirty="0"/>
          </a:p>
          <a:p>
            <a:pPr marL="971550" lvl="1" indent="-514350">
              <a:buFont typeface="+mj-lt"/>
              <a:buAutoNum type="arabicPeriod"/>
            </a:pPr>
            <a:r>
              <a:rPr lang="en-GB" altLang="zh-CN" sz="2800" dirty="0"/>
              <a:t> </a:t>
            </a:r>
            <a:r>
              <a:rPr lang="en-GB" altLang="zh-CN" sz="2800" b="1" dirty="0">
                <a:solidFill>
                  <a:srgbClr val="336600"/>
                </a:solidFill>
                <a:effectLst>
                  <a:outerShdw blurRad="38100" dist="38100" dir="2700000" algn="tl">
                    <a:srgbClr val="000000">
                      <a:alpha val="43137"/>
                    </a:srgbClr>
                  </a:outerShdw>
                </a:effectLst>
              </a:rPr>
              <a:t>Total Loss </a:t>
            </a:r>
            <a:r>
              <a:rPr lang="en-US" altLang="zh-CN" sz="2800" dirty="0"/>
              <a:t>c</a:t>
            </a:r>
            <a:r>
              <a:rPr lang="en-GB" altLang="zh-CN" sz="2800" dirty="0" err="1"/>
              <a:t>aused</a:t>
            </a:r>
            <a:r>
              <a:rPr lang="en-GB" altLang="zh-CN" sz="2800" dirty="0"/>
              <a:t> by </a:t>
            </a:r>
            <a:r>
              <a:rPr lang="en-GB" altLang="zh-CN" sz="2800" b="1" i="1" dirty="0">
                <a:solidFill>
                  <a:srgbClr val="0070C0"/>
                </a:solidFill>
                <a:effectLst>
                  <a:outerShdw blurRad="38100" dist="38100" dir="2700000" algn="tl">
                    <a:srgbClr val="000000">
                      <a:alpha val="43137"/>
                    </a:srgbClr>
                  </a:outerShdw>
                </a:effectLst>
              </a:rPr>
              <a:t>N</a:t>
            </a:r>
            <a:r>
              <a:rPr lang="en-US" altLang="zh-CN" sz="2800" b="1" i="1" dirty="0" err="1">
                <a:solidFill>
                  <a:srgbClr val="0070C0"/>
                </a:solidFill>
                <a:effectLst>
                  <a:outerShdw blurRad="38100" dist="38100" dir="2700000" algn="tl">
                    <a:srgbClr val="000000">
                      <a:alpha val="43137"/>
                    </a:srgbClr>
                  </a:outerShdw>
                </a:effectLst>
              </a:rPr>
              <a:t>atural</a:t>
            </a:r>
            <a:r>
              <a:rPr lang="en-US" altLang="zh-CN" sz="2800" b="1" i="1" dirty="0">
                <a:solidFill>
                  <a:srgbClr val="0070C0"/>
                </a:solidFill>
                <a:effectLst>
                  <a:outerShdw blurRad="38100" dist="38100" dir="2700000" algn="tl">
                    <a:srgbClr val="000000">
                      <a:alpha val="43137"/>
                    </a:srgbClr>
                  </a:outerShdw>
                </a:effectLst>
              </a:rPr>
              <a:t> Calamities</a:t>
            </a:r>
            <a:endParaRPr lang="en-US" altLang="zh-CN" sz="2800" b="1" i="1" dirty="0">
              <a:solidFill>
                <a:srgbClr val="0070C0"/>
              </a:solidFill>
              <a:effectLst>
                <a:outerShdw blurRad="38100" dist="38100" dir="2700000" algn="tl">
                  <a:srgbClr val="000000">
                    <a:alpha val="43137"/>
                  </a:srgbClr>
                </a:outerShdw>
              </a:effectLst>
            </a:endParaRPr>
          </a:p>
          <a:p>
            <a:pPr marL="971550" lvl="1" indent="-514350">
              <a:buFont typeface="+mj-lt"/>
              <a:buAutoNum type="arabicPeriod"/>
            </a:pPr>
            <a:r>
              <a:rPr lang="en-US" altLang="zh-CN" sz="2800" dirty="0"/>
              <a:t> </a:t>
            </a:r>
            <a:r>
              <a:rPr lang="en-US" altLang="zh-CN" sz="2800" b="1" dirty="0">
                <a:solidFill>
                  <a:srgbClr val="336600"/>
                </a:solidFill>
                <a:effectLst>
                  <a:outerShdw blurRad="38100" dist="38100" dir="2700000" algn="tl">
                    <a:srgbClr val="000000">
                      <a:alpha val="43137"/>
                    </a:srgbClr>
                  </a:outerShdw>
                </a:effectLst>
              </a:rPr>
              <a:t>Total Loss </a:t>
            </a:r>
            <a:r>
              <a:rPr lang="en-US" altLang="zh-CN" sz="2800" dirty="0"/>
              <a:t>and </a:t>
            </a:r>
            <a:r>
              <a:rPr lang="en-US" altLang="zh-CN" sz="2800" b="1" dirty="0">
                <a:solidFill>
                  <a:srgbClr val="2E6868"/>
                </a:solidFill>
                <a:effectLst>
                  <a:outerShdw blurRad="38100" dist="38100" dir="2700000" algn="tl">
                    <a:srgbClr val="000000">
                      <a:alpha val="43137"/>
                    </a:srgbClr>
                  </a:outerShdw>
                </a:effectLst>
              </a:rPr>
              <a:t>Partial Loss </a:t>
            </a:r>
            <a:r>
              <a:rPr lang="en-US" altLang="zh-CN" sz="2800" dirty="0"/>
              <a:t>caused by   </a:t>
            </a:r>
            <a:endParaRPr lang="en-US" altLang="zh-CN" sz="2800" dirty="0"/>
          </a:p>
          <a:p>
            <a:pPr lvl="1"/>
            <a:r>
              <a:rPr lang="en-US" altLang="zh-CN" sz="2800" dirty="0"/>
              <a:t>       </a:t>
            </a:r>
            <a:r>
              <a:rPr lang="en-US" altLang="zh-CN" sz="2800" b="1" i="1" dirty="0">
                <a:solidFill>
                  <a:srgbClr val="0070C0"/>
                </a:solidFill>
                <a:effectLst>
                  <a:outerShdw blurRad="38100" dist="38100" dir="2700000" algn="tl">
                    <a:srgbClr val="000000">
                      <a:alpha val="43137"/>
                    </a:srgbClr>
                  </a:outerShdw>
                </a:effectLst>
              </a:rPr>
              <a:t>Fortuitous Accidents</a:t>
            </a:r>
            <a:endParaRPr lang="en-US" altLang="zh-CN" sz="2800" b="1" i="1" dirty="0">
              <a:solidFill>
                <a:srgbClr val="0070C0"/>
              </a:solidFill>
              <a:effectLst>
                <a:outerShdw blurRad="38100" dist="38100" dir="2700000" algn="tl">
                  <a:srgbClr val="000000">
                    <a:alpha val="43137"/>
                  </a:srgbClr>
                </a:outerShdw>
              </a:effectLst>
            </a:endParaRPr>
          </a:p>
          <a:p>
            <a:pPr marL="971550" lvl="1" indent="-514350" algn="just">
              <a:buFont typeface="+mj-lt"/>
              <a:buAutoNum type="arabicPeriod" startAt="3"/>
            </a:pPr>
            <a:r>
              <a:rPr lang="en-US" altLang="zh-CN" sz="2800" dirty="0"/>
              <a:t> Costs of salvaging, using Port of Distress </a:t>
            </a:r>
            <a:r>
              <a:rPr lang="en-GB" altLang="zh-CN" sz="2800" dirty="0"/>
              <a:t>(</a:t>
            </a:r>
            <a:r>
              <a:rPr lang="zh-CN" altLang="en-US" sz="2800" dirty="0"/>
              <a:t>避难港</a:t>
            </a:r>
            <a:r>
              <a:rPr lang="en-GB" altLang="zh-CN" sz="2800" dirty="0"/>
              <a:t>)</a:t>
            </a:r>
            <a:r>
              <a:rPr lang="zh-CN" altLang="en-US" sz="2800" dirty="0"/>
              <a:t> </a:t>
            </a:r>
            <a:r>
              <a:rPr lang="en-US" altLang="zh-CN" sz="2800" dirty="0"/>
              <a:t>and Contributions to GA, etc.</a:t>
            </a:r>
            <a:endParaRPr lang="en-US" altLang="zh-CN" sz="2800" dirty="0"/>
          </a:p>
          <a:p>
            <a:pPr lvl="1"/>
            <a:endParaRPr lang="en-US" altLang="zh-CN" sz="1000" dirty="0"/>
          </a:p>
          <a:p>
            <a:pPr marL="457200" indent="-457200">
              <a:buFont typeface="Arial" panose="020B0604020202020204" pitchFamily="34" charset="0"/>
              <a:buChar char="•"/>
            </a:pPr>
            <a:r>
              <a:rPr lang="en-US" altLang="zh-CN" sz="2800" dirty="0"/>
              <a:t>Minimum coverage</a:t>
            </a:r>
            <a:endParaRPr lang="en-US" altLang="zh-CN" sz="2800" dirty="0"/>
          </a:p>
          <a:p>
            <a:pPr marL="457200" indent="-457200">
              <a:buFont typeface="Arial" panose="020B0604020202020204" pitchFamily="34" charset="0"/>
              <a:buChar char="•"/>
            </a:pPr>
            <a:endParaRPr lang="en-US" altLang="zh-CN" sz="1000" dirty="0"/>
          </a:p>
          <a:p>
            <a:pPr marL="457200" indent="-457200">
              <a:buFont typeface="Arial" panose="020B0604020202020204" pitchFamily="34" charset="0"/>
              <a:buChar char="•"/>
            </a:pPr>
            <a:r>
              <a:rPr lang="en-US" altLang="zh-CN" sz="2800" dirty="0"/>
              <a:t>For cheap and bulk cargos, such as iron scrap, wood, ore, etc.</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3" name="矩形 2"/>
          <p:cNvSpPr/>
          <p:nvPr/>
        </p:nvSpPr>
        <p:spPr>
          <a:xfrm>
            <a:off x="695400" y="620688"/>
            <a:ext cx="6624736" cy="523220"/>
          </a:xfrm>
          <a:prstGeom prst="rect">
            <a:avLst/>
          </a:prstGeom>
        </p:spPr>
        <p:txBody>
          <a:bodyPr wrap="square">
            <a:spAutoFit/>
          </a:bodyPr>
          <a:lstStyle/>
          <a:p>
            <a:pPr algn="ctr" eaLnBrk="0" hangingPunct="0"/>
            <a:r>
              <a:rPr lang="en-US" altLang="zh-CN" sz="2800" b="1" dirty="0"/>
              <a:t>WPA (With Particular Average)</a:t>
            </a:r>
            <a:endParaRPr lang="zh-CN" altLang="en-US" sz="2800" dirty="0"/>
          </a:p>
        </p:txBody>
      </p:sp>
      <p:sp>
        <p:nvSpPr>
          <p:cNvPr id="4" name="矩形 3"/>
          <p:cNvSpPr/>
          <p:nvPr/>
        </p:nvSpPr>
        <p:spPr>
          <a:xfrm>
            <a:off x="695400" y="1268761"/>
            <a:ext cx="10887000" cy="3539430"/>
          </a:xfrm>
          <a:prstGeom prst="rect">
            <a:avLst/>
          </a:prstGeom>
        </p:spPr>
        <p:txBody>
          <a:bodyPr wrap="square">
            <a:spAutoFit/>
          </a:bodyPr>
          <a:lstStyle/>
          <a:p>
            <a:pPr marL="457200" indent="-457200">
              <a:buFont typeface="Arial" panose="020B0604020202020204" pitchFamily="34" charset="0"/>
              <a:buChar char="•"/>
            </a:pPr>
            <a:r>
              <a:rPr lang="en-US" altLang="zh-CN" sz="2800" dirty="0"/>
              <a:t>Coverages:</a:t>
            </a:r>
            <a:endParaRPr lang="en-US" altLang="zh-CN" sz="2800" dirty="0"/>
          </a:p>
          <a:p>
            <a:r>
              <a:rPr lang="en-US" altLang="zh-CN" sz="2800" dirty="0"/>
              <a:t>     </a:t>
            </a:r>
            <a:r>
              <a:rPr lang="en-US" altLang="zh-CN" sz="2800" b="1" dirty="0"/>
              <a:t>FPA</a:t>
            </a:r>
            <a:r>
              <a:rPr lang="en-US" altLang="zh-CN" sz="2800" dirty="0"/>
              <a:t> + </a:t>
            </a:r>
            <a:r>
              <a:rPr lang="en-US" altLang="zh-CN" sz="2800" b="1" dirty="0">
                <a:solidFill>
                  <a:srgbClr val="2E6868"/>
                </a:solidFill>
                <a:effectLst>
                  <a:outerShdw blurRad="38100" dist="38100" dir="2700000" algn="tl">
                    <a:srgbClr val="000000">
                      <a:alpha val="43137"/>
                    </a:srgbClr>
                  </a:outerShdw>
                </a:effectLst>
              </a:rPr>
              <a:t>Partial Loss </a:t>
            </a:r>
            <a:r>
              <a:rPr lang="en-GB" altLang="zh-CN" sz="2800" dirty="0"/>
              <a:t>caused by </a:t>
            </a:r>
            <a:r>
              <a:rPr lang="en-GB" altLang="zh-CN" sz="2800" b="1" i="1" dirty="0">
                <a:solidFill>
                  <a:srgbClr val="0070C0"/>
                </a:solidFill>
                <a:effectLst>
                  <a:outerShdw blurRad="38100" dist="38100" dir="2700000" algn="tl">
                    <a:srgbClr val="000000">
                      <a:alpha val="43137"/>
                    </a:srgbClr>
                  </a:outerShdw>
                </a:effectLst>
              </a:rPr>
              <a:t>N</a:t>
            </a:r>
            <a:r>
              <a:rPr lang="en-US" altLang="zh-CN" sz="2800" b="1" i="1" dirty="0" err="1">
                <a:solidFill>
                  <a:srgbClr val="0070C0"/>
                </a:solidFill>
                <a:effectLst>
                  <a:outerShdw blurRad="38100" dist="38100" dir="2700000" algn="tl">
                    <a:srgbClr val="000000">
                      <a:alpha val="43137"/>
                    </a:srgbClr>
                  </a:outerShdw>
                </a:effectLst>
              </a:rPr>
              <a:t>atural</a:t>
            </a:r>
            <a:r>
              <a:rPr lang="en-US" altLang="zh-CN" sz="2800" b="1" i="1" dirty="0">
                <a:solidFill>
                  <a:srgbClr val="0070C0"/>
                </a:solidFill>
                <a:effectLst>
                  <a:outerShdw blurRad="38100" dist="38100" dir="2700000" algn="tl">
                    <a:srgbClr val="000000">
                      <a:alpha val="43137"/>
                    </a:srgbClr>
                  </a:outerShdw>
                </a:effectLst>
              </a:rPr>
              <a:t> Calamities</a:t>
            </a:r>
            <a:endParaRPr lang="en-US" altLang="zh-CN" sz="2800" b="1" i="1" dirty="0">
              <a:solidFill>
                <a:srgbClr val="0070C0"/>
              </a:solidFill>
              <a:effectLst>
                <a:outerShdw blurRad="38100" dist="38100" dir="2700000" algn="tl">
                  <a:srgbClr val="000000">
                    <a:alpha val="43137"/>
                  </a:srgbClr>
                </a:outerShdw>
              </a:effectLst>
            </a:endParaRPr>
          </a:p>
          <a:p>
            <a:endParaRPr lang="en-US" altLang="zh-CN" sz="2800" dirty="0"/>
          </a:p>
          <a:p>
            <a:pPr marL="457200" indent="-457200">
              <a:buFont typeface="Arial" panose="020B0604020202020204" pitchFamily="34" charset="0"/>
              <a:buChar char="•"/>
            </a:pPr>
            <a:r>
              <a:rPr lang="en-US" altLang="zh-CN" sz="2800" dirty="0"/>
              <a:t>Extended coverage</a:t>
            </a:r>
            <a:endParaRPr lang="en-US" altLang="zh-CN" sz="2800" dirty="0"/>
          </a:p>
          <a:p>
            <a:pPr marL="457200" indent="-457200">
              <a:buFont typeface="Arial" panose="020B0604020202020204" pitchFamily="34" charset="0"/>
              <a:buChar char="•"/>
            </a:pPr>
            <a:endParaRPr lang="en-US" altLang="zh-CN" sz="2800" dirty="0"/>
          </a:p>
          <a:p>
            <a:pPr marL="457200" indent="-457200" algn="just">
              <a:buFont typeface="Arial" panose="020B0604020202020204" pitchFamily="34" charset="0"/>
              <a:buChar char="•"/>
            </a:pPr>
            <a:r>
              <a:rPr lang="en-US" altLang="zh-CN" sz="2800" dirty="0"/>
              <a:t>For goods may be damaged during transit but less likely lose their uses due to the damages, such as metal products, chemicals, wood products and used cars, etc.</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3" name="矩形 2"/>
          <p:cNvSpPr/>
          <p:nvPr/>
        </p:nvSpPr>
        <p:spPr>
          <a:xfrm>
            <a:off x="695400" y="664815"/>
            <a:ext cx="3888432" cy="523220"/>
          </a:xfrm>
          <a:prstGeom prst="rect">
            <a:avLst/>
          </a:prstGeom>
        </p:spPr>
        <p:txBody>
          <a:bodyPr wrap="square">
            <a:spAutoFit/>
          </a:bodyPr>
          <a:lstStyle/>
          <a:p>
            <a:pPr algn="ctr" eaLnBrk="0" hangingPunct="0"/>
            <a:r>
              <a:rPr lang="en-US" altLang="zh-CN" sz="2800" b="1" dirty="0"/>
              <a:t>AR (All Risks)</a:t>
            </a:r>
            <a:endParaRPr lang="zh-CN" altLang="en-US" sz="2800" dirty="0"/>
          </a:p>
        </p:txBody>
      </p:sp>
      <p:sp>
        <p:nvSpPr>
          <p:cNvPr id="4" name="矩形 3"/>
          <p:cNvSpPr/>
          <p:nvPr/>
        </p:nvSpPr>
        <p:spPr>
          <a:xfrm>
            <a:off x="695400" y="1268760"/>
            <a:ext cx="10887000" cy="4401205"/>
          </a:xfrm>
          <a:prstGeom prst="rect">
            <a:avLst/>
          </a:prstGeom>
        </p:spPr>
        <p:txBody>
          <a:bodyPr wrap="square">
            <a:spAutoFit/>
          </a:bodyPr>
          <a:lstStyle/>
          <a:p>
            <a:pPr marL="457200" indent="-457200">
              <a:buFont typeface="Arial" panose="020B0604020202020204" pitchFamily="34" charset="0"/>
              <a:buChar char="•"/>
            </a:pPr>
            <a:r>
              <a:rPr lang="en-US" altLang="zh-CN" sz="2800" dirty="0"/>
              <a:t>Coverages:</a:t>
            </a:r>
            <a:endParaRPr lang="en-US" altLang="zh-CN" sz="2800" dirty="0"/>
          </a:p>
          <a:p>
            <a:r>
              <a:rPr lang="en-US" altLang="zh-CN" sz="2800" dirty="0"/>
              <a:t>     </a:t>
            </a:r>
            <a:r>
              <a:rPr lang="en-US" altLang="zh-CN" sz="2800" b="1" dirty="0"/>
              <a:t>WPA</a:t>
            </a:r>
            <a:r>
              <a:rPr lang="en-US" altLang="zh-CN" sz="2800" dirty="0"/>
              <a:t> + </a:t>
            </a:r>
            <a:r>
              <a:rPr lang="en-GB" altLang="zh-CN" sz="2800" b="1" dirty="0">
                <a:solidFill>
                  <a:srgbClr val="336600"/>
                </a:solidFill>
                <a:effectLst>
                  <a:outerShdw blurRad="38100" dist="38100" dir="2700000" algn="tl">
                    <a:srgbClr val="000000">
                      <a:alpha val="43137"/>
                    </a:srgbClr>
                  </a:outerShdw>
                </a:effectLst>
              </a:rPr>
              <a:t>Total Loss </a:t>
            </a:r>
            <a:r>
              <a:rPr lang="en-GB" altLang="zh-CN" sz="2800" dirty="0"/>
              <a:t>and</a:t>
            </a:r>
            <a:r>
              <a:rPr lang="en-GB" altLang="zh-CN" sz="2800" b="1" dirty="0">
                <a:solidFill>
                  <a:srgbClr val="336600"/>
                </a:solidFill>
                <a:effectLst>
                  <a:outerShdw blurRad="38100" dist="38100" dir="2700000" algn="tl">
                    <a:srgbClr val="000000">
                      <a:alpha val="43137"/>
                    </a:srgbClr>
                  </a:outerShdw>
                </a:effectLst>
              </a:rPr>
              <a:t> </a:t>
            </a:r>
            <a:r>
              <a:rPr lang="en-US" altLang="zh-CN" sz="2800" b="1" dirty="0">
                <a:solidFill>
                  <a:srgbClr val="2E6868"/>
                </a:solidFill>
                <a:effectLst>
                  <a:outerShdw blurRad="38100" dist="38100" dir="2700000" algn="tl">
                    <a:srgbClr val="000000">
                      <a:alpha val="43137"/>
                    </a:srgbClr>
                  </a:outerShdw>
                </a:effectLst>
              </a:rPr>
              <a:t>Partial Loss </a:t>
            </a:r>
            <a:r>
              <a:rPr lang="en-GB" altLang="zh-CN" sz="2800" dirty="0"/>
              <a:t>caused  </a:t>
            </a:r>
            <a:endParaRPr lang="en-GB" altLang="zh-CN" sz="2800" dirty="0"/>
          </a:p>
          <a:p>
            <a:r>
              <a:rPr lang="en-GB" altLang="zh-CN" sz="2800" dirty="0"/>
              <a:t>     by </a:t>
            </a:r>
            <a:r>
              <a:rPr lang="en-GB" altLang="zh-CN" sz="2800" b="1" i="1" dirty="0">
                <a:solidFill>
                  <a:srgbClr val="7030A0"/>
                </a:solidFill>
                <a:effectLst>
                  <a:outerShdw blurRad="38100" dist="38100" dir="2700000" algn="tl">
                    <a:srgbClr val="000000">
                      <a:alpha val="43137"/>
                    </a:srgbClr>
                  </a:outerShdw>
                </a:effectLst>
              </a:rPr>
              <a:t>General Extraneous Risks</a:t>
            </a:r>
            <a:endParaRPr lang="en-GB" altLang="zh-CN" sz="2800" b="1" i="1" dirty="0">
              <a:solidFill>
                <a:srgbClr val="7030A0"/>
              </a:solidFill>
              <a:effectLst>
                <a:outerShdw blurRad="38100" dist="38100" dir="2700000" algn="tl">
                  <a:srgbClr val="000000">
                    <a:alpha val="43137"/>
                  </a:srgbClr>
                </a:outerShdw>
              </a:effectLst>
            </a:endParaRPr>
          </a:p>
          <a:p>
            <a:endParaRPr lang="en-US" altLang="zh-CN" sz="1600" b="1" i="1" dirty="0">
              <a:solidFill>
                <a:srgbClr val="0070C0"/>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altLang="zh-CN" sz="2800" dirty="0"/>
              <a:t>Most comprehensive coverage</a:t>
            </a:r>
            <a:endParaRPr lang="en-US" altLang="zh-CN" sz="2800" dirty="0"/>
          </a:p>
          <a:p>
            <a:pPr marL="457200" indent="-457200">
              <a:lnSpc>
                <a:spcPct val="150000"/>
              </a:lnSpc>
              <a:buFont typeface="Arial" panose="020B0604020202020204" pitchFamily="34" charset="0"/>
              <a:buChar char="•"/>
            </a:pPr>
            <a:endParaRPr lang="en-US" altLang="zh-CN" sz="1600" dirty="0"/>
          </a:p>
          <a:p>
            <a:pPr marL="457200" indent="-457200">
              <a:buFont typeface="Arial" panose="020B0604020202020204" pitchFamily="34" charset="0"/>
              <a:buChar char="•"/>
            </a:pPr>
            <a:r>
              <a:rPr lang="en-US" altLang="zh-CN" sz="2800" dirty="0"/>
              <a:t>AR excludes losses caused by </a:t>
            </a:r>
            <a:r>
              <a:rPr lang="en-US" altLang="zh-CN" sz="2800" b="1" i="1" dirty="0">
                <a:solidFill>
                  <a:srgbClr val="7030A0"/>
                </a:solidFill>
                <a:effectLst>
                  <a:outerShdw blurRad="38100" dist="38100" dir="2700000" algn="tl">
                    <a:srgbClr val="000000">
                      <a:alpha val="43137"/>
                    </a:srgbClr>
                  </a:outerShdw>
                </a:effectLst>
              </a:rPr>
              <a:t>Special Extraneous Risks</a:t>
            </a:r>
            <a:r>
              <a:rPr lang="en-US" altLang="zh-CN" sz="2800" dirty="0"/>
              <a:t> and </a:t>
            </a:r>
            <a:r>
              <a:rPr lang="en-US" altLang="zh-CN" sz="2800" b="1" i="1" dirty="0"/>
              <a:t>Exclusions</a:t>
            </a:r>
            <a:endParaRPr lang="en-US" altLang="zh-CN" sz="2800" b="1" i="1" dirty="0"/>
          </a:p>
          <a:p>
            <a:pPr marL="457200" indent="-457200">
              <a:buFont typeface="Arial" panose="020B0604020202020204" pitchFamily="34" charset="0"/>
              <a:buChar char="•"/>
            </a:pPr>
            <a:endParaRPr lang="en-US" altLang="zh-CN" sz="1600" b="1" i="1" dirty="0"/>
          </a:p>
          <a:p>
            <a:pPr marL="457200" indent="-457200" algn="just">
              <a:buFont typeface="Arial" panose="020B0604020202020204" pitchFamily="34" charset="0"/>
              <a:buChar char="•"/>
            </a:pPr>
            <a:r>
              <a:rPr lang="en-US" altLang="zh-CN" sz="2800" dirty="0"/>
              <a:t>For goods prone to damages during transit, such as manufactured goods, high-value goods, etc.</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5400" y="1124745"/>
            <a:ext cx="10801200" cy="4525963"/>
          </a:xfrm>
        </p:spPr>
        <p:txBody>
          <a:bodyPr>
            <a:noAutofit/>
          </a:bodyPr>
          <a:lstStyle/>
          <a:p>
            <a:pPr marL="514350" indent="-514350" algn="just">
              <a:buFont typeface="+mj-lt"/>
              <a:buAutoNum type="arabicPeriod"/>
            </a:pPr>
            <a:r>
              <a:rPr lang="en-US" altLang="zh-CN" sz="2400" dirty="0">
                <a:latin typeface="+mn-lt"/>
              </a:rPr>
              <a:t>Loss or damage caused by the intentional act or fault of the insured;</a:t>
            </a:r>
            <a:endParaRPr lang="en-US" altLang="zh-CN" sz="2400" dirty="0">
              <a:latin typeface="+mn-lt"/>
            </a:endParaRPr>
          </a:p>
          <a:p>
            <a:pPr marL="514350" indent="-514350">
              <a:buFont typeface="+mj-lt"/>
              <a:buAutoNum type="arabicPeriod"/>
            </a:pPr>
            <a:r>
              <a:rPr lang="en-US" altLang="zh-CN" sz="2400" dirty="0">
                <a:latin typeface="+mn-lt"/>
              </a:rPr>
              <a:t>Loss or damage falling under the liability of the consignor;</a:t>
            </a:r>
            <a:endParaRPr lang="en-US" altLang="zh-CN" sz="2400" dirty="0">
              <a:latin typeface="+mn-lt"/>
            </a:endParaRPr>
          </a:p>
          <a:p>
            <a:pPr marL="514350" indent="-514350" algn="just">
              <a:buFont typeface="+mj-lt"/>
              <a:buAutoNum type="arabicPeriod"/>
            </a:pPr>
            <a:r>
              <a:rPr lang="en-US" altLang="zh-CN" sz="2400" dirty="0">
                <a:latin typeface="+mn-lt"/>
              </a:rPr>
              <a:t>Loss or damage from the inferior quality or shortage of the insured goods before the insurance policy becomes effective;</a:t>
            </a:r>
            <a:endParaRPr lang="en-US" altLang="zh-CN" sz="2400" dirty="0">
              <a:latin typeface="+mn-lt"/>
            </a:endParaRPr>
          </a:p>
          <a:p>
            <a:pPr marL="514350" indent="-514350" algn="just">
              <a:buFont typeface="+mj-lt"/>
              <a:buAutoNum type="arabicPeriod"/>
            </a:pPr>
            <a:r>
              <a:rPr lang="en-US" altLang="zh-CN" sz="2400" dirty="0">
                <a:latin typeface="+mn-lt"/>
              </a:rPr>
              <a:t>Loss or damage from normal loss, inherent vice or nature of the insured goods, loss of market and/or delay in transit;</a:t>
            </a:r>
            <a:endParaRPr lang="en-US" altLang="zh-CN" sz="2400" dirty="0">
              <a:latin typeface="+mn-lt"/>
            </a:endParaRPr>
          </a:p>
          <a:p>
            <a:pPr marL="514350" indent="-514350" algn="just">
              <a:buFont typeface="+mj-lt"/>
              <a:buAutoNum type="arabicPeriod"/>
            </a:pPr>
            <a:r>
              <a:rPr lang="en-US" altLang="zh-CN" sz="2400" dirty="0">
                <a:latin typeface="+mn-lt"/>
              </a:rPr>
              <a:t>Risks and liabilities covered and excluded by the war risks clause and strikes clauses under CIC Exclusions.</a:t>
            </a:r>
            <a:endParaRPr lang="zh-CN" altLang="en-US" sz="2400" dirty="0">
              <a:latin typeface="+mn-lt"/>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4"/>
          <p:cNvSpPr/>
          <p:nvPr/>
        </p:nvSpPr>
        <p:spPr>
          <a:xfrm>
            <a:off x="479376" y="583270"/>
            <a:ext cx="3888432" cy="523220"/>
          </a:xfrm>
          <a:prstGeom prst="rect">
            <a:avLst/>
          </a:prstGeom>
        </p:spPr>
        <p:txBody>
          <a:bodyPr wrap="square">
            <a:spAutoFit/>
          </a:bodyPr>
          <a:lstStyle/>
          <a:p>
            <a:pPr eaLnBrk="0" hangingPunct="0"/>
            <a:r>
              <a:rPr lang="en-US" altLang="zh-CN" sz="2800" b="1" dirty="0"/>
              <a:t>Exclusions</a:t>
            </a:r>
            <a:r>
              <a:rPr lang="zh-CN" altLang="en-US" sz="2800" dirty="0"/>
              <a:t> </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39616" y="1412776"/>
            <a:ext cx="8219256" cy="606754"/>
          </a:xfrm>
        </p:spPr>
        <p:txBody>
          <a:bodyPr>
            <a:noAutofit/>
          </a:bodyPr>
          <a:lstStyle/>
          <a:p>
            <a:pPr marL="0" indent="0">
              <a:buNone/>
            </a:pPr>
            <a:r>
              <a:rPr lang="en-US" altLang="zh-CN" sz="2800" b="1" dirty="0">
                <a:solidFill>
                  <a:srgbClr val="0070C0"/>
                </a:solidFill>
                <a:latin typeface="+mn-lt"/>
              </a:rPr>
              <a:t>Warehouse to Warehouse Clause, W/W. </a:t>
            </a:r>
            <a:endParaRPr lang="en-US" altLang="zh-CN" sz="2800" b="1" dirty="0">
              <a:solidFill>
                <a:srgbClr val="0070C0"/>
              </a:solidFill>
              <a:latin typeface="+mn-lt"/>
            </a:endParaRPr>
          </a:p>
          <a:p>
            <a:pPr marL="0" indent="0">
              <a:buNone/>
            </a:pPr>
            <a:r>
              <a:rPr lang="en-US" altLang="zh-CN" sz="2800" b="1" dirty="0">
                <a:solidFill>
                  <a:srgbClr val="0070C0"/>
                </a:solidFill>
                <a:latin typeface="+mn-lt"/>
              </a:rPr>
              <a:t>                    </a:t>
            </a:r>
            <a:endParaRPr lang="en-US" altLang="zh-CN" sz="2400" b="1" dirty="0">
              <a:solidFill>
                <a:srgbClr val="0070C0"/>
              </a:solidFill>
              <a:latin typeface="+mn-lt"/>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4"/>
          <p:cNvSpPr/>
          <p:nvPr/>
        </p:nvSpPr>
        <p:spPr>
          <a:xfrm>
            <a:off x="1693168" y="601524"/>
            <a:ext cx="8579296" cy="523220"/>
          </a:xfrm>
          <a:prstGeom prst="rect">
            <a:avLst/>
          </a:prstGeom>
        </p:spPr>
        <p:txBody>
          <a:bodyPr wrap="square">
            <a:spAutoFit/>
          </a:bodyPr>
          <a:lstStyle/>
          <a:p>
            <a:pPr eaLnBrk="0" hangingPunct="0"/>
            <a:r>
              <a:rPr lang="en-US" altLang="zh-CN" sz="2800" b="1" dirty="0"/>
              <a:t>Commencement and Termination</a:t>
            </a:r>
            <a:r>
              <a:rPr lang="zh-CN" altLang="en-US" sz="2800" dirty="0"/>
              <a:t> </a:t>
            </a:r>
            <a:endParaRPr lang="zh-CN" altLang="en-US" sz="2800" dirty="0"/>
          </a:p>
        </p:txBody>
      </p:sp>
      <p:sp>
        <p:nvSpPr>
          <p:cNvPr id="6" name="warehouse_145060"/>
          <p:cNvSpPr>
            <a:spLocks noChangeAspect="1"/>
          </p:cNvSpPr>
          <p:nvPr/>
        </p:nvSpPr>
        <p:spPr bwMode="auto">
          <a:xfrm>
            <a:off x="8734920" y="3304149"/>
            <a:ext cx="673448" cy="710169"/>
          </a:xfrm>
          <a:custGeom>
            <a:avLst/>
            <a:gdLst>
              <a:gd name="connsiteX0" fmla="*/ 168275 w 314325"/>
              <a:gd name="connsiteY0" fmla="*/ 247326 h 331464"/>
              <a:gd name="connsiteX1" fmla="*/ 168275 w 314325"/>
              <a:gd name="connsiteY1" fmla="*/ 309239 h 331464"/>
              <a:gd name="connsiteX2" fmla="*/ 219075 w 314325"/>
              <a:gd name="connsiteY2" fmla="*/ 309239 h 331464"/>
              <a:gd name="connsiteX3" fmla="*/ 219075 w 314325"/>
              <a:gd name="connsiteY3" fmla="*/ 247326 h 331464"/>
              <a:gd name="connsiteX4" fmla="*/ 95250 w 314325"/>
              <a:gd name="connsiteY4" fmla="*/ 247326 h 331464"/>
              <a:gd name="connsiteX5" fmla="*/ 95250 w 314325"/>
              <a:gd name="connsiteY5" fmla="*/ 309239 h 331464"/>
              <a:gd name="connsiteX6" fmla="*/ 146050 w 314325"/>
              <a:gd name="connsiteY6" fmla="*/ 309239 h 331464"/>
              <a:gd name="connsiteX7" fmla="*/ 146050 w 314325"/>
              <a:gd name="connsiteY7" fmla="*/ 247326 h 331464"/>
              <a:gd name="connsiteX8" fmla="*/ 131763 w 314325"/>
              <a:gd name="connsiteY8" fmla="*/ 174301 h 331464"/>
              <a:gd name="connsiteX9" fmla="*/ 131763 w 314325"/>
              <a:gd name="connsiteY9" fmla="*/ 225101 h 331464"/>
              <a:gd name="connsiteX10" fmla="*/ 182563 w 314325"/>
              <a:gd name="connsiteY10" fmla="*/ 225101 h 331464"/>
              <a:gd name="connsiteX11" fmla="*/ 182563 w 314325"/>
              <a:gd name="connsiteY11" fmla="*/ 174301 h 331464"/>
              <a:gd name="connsiteX12" fmla="*/ 58738 w 314325"/>
              <a:gd name="connsiteY12" fmla="*/ 137788 h 331464"/>
              <a:gd name="connsiteX13" fmla="*/ 58738 w 314325"/>
              <a:gd name="connsiteY13" fmla="*/ 309238 h 331464"/>
              <a:gd name="connsiteX14" fmla="*/ 72984 w 314325"/>
              <a:gd name="connsiteY14" fmla="*/ 309238 h 331464"/>
              <a:gd name="connsiteX15" fmla="*/ 72984 w 314325"/>
              <a:gd name="connsiteY15" fmla="*/ 236502 h 331464"/>
              <a:gd name="connsiteX16" fmla="*/ 84639 w 314325"/>
              <a:gd name="connsiteY16" fmla="*/ 224812 h 331464"/>
              <a:gd name="connsiteX17" fmla="*/ 109246 w 314325"/>
              <a:gd name="connsiteY17" fmla="*/ 224812 h 331464"/>
              <a:gd name="connsiteX18" fmla="*/ 109246 w 314325"/>
              <a:gd name="connsiteY18" fmla="*/ 162466 h 331464"/>
              <a:gd name="connsiteX19" fmla="*/ 120901 w 314325"/>
              <a:gd name="connsiteY19" fmla="*/ 152076 h 331464"/>
              <a:gd name="connsiteX20" fmla="*/ 193425 w 314325"/>
              <a:gd name="connsiteY20" fmla="*/ 152076 h 331464"/>
              <a:gd name="connsiteX21" fmla="*/ 205081 w 314325"/>
              <a:gd name="connsiteY21" fmla="*/ 162466 h 331464"/>
              <a:gd name="connsiteX22" fmla="*/ 205081 w 314325"/>
              <a:gd name="connsiteY22" fmla="*/ 224812 h 331464"/>
              <a:gd name="connsiteX23" fmla="*/ 229687 w 314325"/>
              <a:gd name="connsiteY23" fmla="*/ 224812 h 331464"/>
              <a:gd name="connsiteX24" fmla="*/ 241342 w 314325"/>
              <a:gd name="connsiteY24" fmla="*/ 236502 h 331464"/>
              <a:gd name="connsiteX25" fmla="*/ 241342 w 314325"/>
              <a:gd name="connsiteY25" fmla="*/ 309238 h 331464"/>
              <a:gd name="connsiteX26" fmla="*/ 255588 w 314325"/>
              <a:gd name="connsiteY26" fmla="*/ 309238 h 331464"/>
              <a:gd name="connsiteX27" fmla="*/ 255588 w 314325"/>
              <a:gd name="connsiteY27" fmla="*/ 137788 h 331464"/>
              <a:gd name="connsiteX28" fmla="*/ 58738 w 314325"/>
              <a:gd name="connsiteY28" fmla="*/ 137788 h 331464"/>
              <a:gd name="connsiteX29" fmla="*/ 157163 w 314325"/>
              <a:gd name="connsiteY29" fmla="*/ 23488 h 331464"/>
              <a:gd name="connsiteX30" fmla="*/ 22225 w 314325"/>
              <a:gd name="connsiteY30" fmla="*/ 90723 h 331464"/>
              <a:gd name="connsiteX31" fmla="*/ 22225 w 314325"/>
              <a:gd name="connsiteY31" fmla="*/ 309238 h 331464"/>
              <a:gd name="connsiteX32" fmla="*/ 36497 w 314325"/>
              <a:gd name="connsiteY32" fmla="*/ 309238 h 331464"/>
              <a:gd name="connsiteX33" fmla="*/ 36497 w 314325"/>
              <a:gd name="connsiteY33" fmla="*/ 126927 h 331464"/>
              <a:gd name="connsiteX34" fmla="*/ 48175 w 314325"/>
              <a:gd name="connsiteY34" fmla="*/ 116583 h 331464"/>
              <a:gd name="connsiteX35" fmla="*/ 266151 w 314325"/>
              <a:gd name="connsiteY35" fmla="*/ 116583 h 331464"/>
              <a:gd name="connsiteX36" fmla="*/ 277828 w 314325"/>
              <a:gd name="connsiteY36" fmla="*/ 126927 h 331464"/>
              <a:gd name="connsiteX37" fmla="*/ 277828 w 314325"/>
              <a:gd name="connsiteY37" fmla="*/ 309238 h 331464"/>
              <a:gd name="connsiteX38" fmla="*/ 292100 w 314325"/>
              <a:gd name="connsiteY38" fmla="*/ 309238 h 331464"/>
              <a:gd name="connsiteX39" fmla="*/ 292100 w 314325"/>
              <a:gd name="connsiteY39" fmla="*/ 90723 h 331464"/>
              <a:gd name="connsiteX40" fmla="*/ 157163 w 314325"/>
              <a:gd name="connsiteY40" fmla="*/ 23488 h 331464"/>
              <a:gd name="connsiteX41" fmla="*/ 151967 w 314325"/>
              <a:gd name="connsiteY41" fmla="*/ 972 h 331464"/>
              <a:gd name="connsiteX42" fmla="*/ 162358 w 314325"/>
              <a:gd name="connsiteY42" fmla="*/ 972 h 331464"/>
              <a:gd name="connsiteX43" fmla="*/ 307831 w 314325"/>
              <a:gd name="connsiteY43" fmla="*/ 73551 h 331464"/>
              <a:gd name="connsiteX44" fmla="*/ 314325 w 314325"/>
              <a:gd name="connsiteY44" fmla="*/ 83919 h 331464"/>
              <a:gd name="connsiteX45" fmla="*/ 314325 w 314325"/>
              <a:gd name="connsiteY45" fmla="*/ 319800 h 331464"/>
              <a:gd name="connsiteX46" fmla="*/ 302635 w 314325"/>
              <a:gd name="connsiteY46" fmla="*/ 331464 h 331464"/>
              <a:gd name="connsiteX47" fmla="*/ 11690 w 314325"/>
              <a:gd name="connsiteY47" fmla="*/ 331464 h 331464"/>
              <a:gd name="connsiteX48" fmla="*/ 0 w 314325"/>
              <a:gd name="connsiteY48" fmla="*/ 319800 h 331464"/>
              <a:gd name="connsiteX49" fmla="*/ 0 w 314325"/>
              <a:gd name="connsiteY49" fmla="*/ 83919 h 331464"/>
              <a:gd name="connsiteX50" fmla="*/ 6494 w 314325"/>
              <a:gd name="connsiteY50" fmla="*/ 73551 h 331464"/>
              <a:gd name="connsiteX51" fmla="*/ 151967 w 314325"/>
              <a:gd name="connsiteY51" fmla="*/ 972 h 33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14325" h="331464">
                <a:moveTo>
                  <a:pt x="168275" y="247326"/>
                </a:moveTo>
                <a:lnTo>
                  <a:pt x="168275" y="309239"/>
                </a:lnTo>
                <a:lnTo>
                  <a:pt x="219075" y="309239"/>
                </a:lnTo>
                <a:lnTo>
                  <a:pt x="219075" y="247326"/>
                </a:lnTo>
                <a:close/>
                <a:moveTo>
                  <a:pt x="95250" y="247326"/>
                </a:moveTo>
                <a:lnTo>
                  <a:pt x="95250" y="309239"/>
                </a:lnTo>
                <a:lnTo>
                  <a:pt x="146050" y="309239"/>
                </a:lnTo>
                <a:lnTo>
                  <a:pt x="146050" y="247326"/>
                </a:lnTo>
                <a:close/>
                <a:moveTo>
                  <a:pt x="131763" y="174301"/>
                </a:moveTo>
                <a:lnTo>
                  <a:pt x="131763" y="225101"/>
                </a:lnTo>
                <a:lnTo>
                  <a:pt x="182563" y="225101"/>
                </a:lnTo>
                <a:lnTo>
                  <a:pt x="182563" y="174301"/>
                </a:lnTo>
                <a:close/>
                <a:moveTo>
                  <a:pt x="58738" y="137788"/>
                </a:moveTo>
                <a:cubicBezTo>
                  <a:pt x="58738" y="137788"/>
                  <a:pt x="58738" y="137788"/>
                  <a:pt x="58738" y="309238"/>
                </a:cubicBezTo>
                <a:cubicBezTo>
                  <a:pt x="58738" y="309238"/>
                  <a:pt x="58738" y="309238"/>
                  <a:pt x="72984" y="309238"/>
                </a:cubicBezTo>
                <a:cubicBezTo>
                  <a:pt x="72984" y="309238"/>
                  <a:pt x="72984" y="309238"/>
                  <a:pt x="72984" y="236502"/>
                </a:cubicBezTo>
                <a:cubicBezTo>
                  <a:pt x="72984" y="230007"/>
                  <a:pt x="78164" y="224812"/>
                  <a:pt x="84639" y="224812"/>
                </a:cubicBezTo>
                <a:cubicBezTo>
                  <a:pt x="84639" y="224812"/>
                  <a:pt x="84639" y="224812"/>
                  <a:pt x="109246" y="224812"/>
                </a:cubicBezTo>
                <a:cubicBezTo>
                  <a:pt x="109246" y="224812"/>
                  <a:pt x="109246" y="224812"/>
                  <a:pt x="109246" y="162466"/>
                </a:cubicBezTo>
                <a:cubicBezTo>
                  <a:pt x="109246" y="157271"/>
                  <a:pt x="114426" y="152076"/>
                  <a:pt x="120901" y="152076"/>
                </a:cubicBezTo>
                <a:cubicBezTo>
                  <a:pt x="120901" y="152076"/>
                  <a:pt x="120901" y="152076"/>
                  <a:pt x="193425" y="152076"/>
                </a:cubicBezTo>
                <a:cubicBezTo>
                  <a:pt x="199900" y="152076"/>
                  <a:pt x="205081" y="157271"/>
                  <a:pt x="205081" y="162466"/>
                </a:cubicBezTo>
                <a:cubicBezTo>
                  <a:pt x="205081" y="162466"/>
                  <a:pt x="205081" y="162466"/>
                  <a:pt x="205081" y="224812"/>
                </a:cubicBezTo>
                <a:cubicBezTo>
                  <a:pt x="205081" y="224812"/>
                  <a:pt x="205081" y="224812"/>
                  <a:pt x="229687" y="224812"/>
                </a:cubicBezTo>
                <a:cubicBezTo>
                  <a:pt x="236162" y="224812"/>
                  <a:pt x="241342" y="230007"/>
                  <a:pt x="241342" y="236502"/>
                </a:cubicBezTo>
                <a:cubicBezTo>
                  <a:pt x="241342" y="236502"/>
                  <a:pt x="241342" y="236502"/>
                  <a:pt x="241342" y="309238"/>
                </a:cubicBezTo>
                <a:cubicBezTo>
                  <a:pt x="241342" y="309238"/>
                  <a:pt x="241342" y="309238"/>
                  <a:pt x="255588" y="309238"/>
                </a:cubicBezTo>
                <a:lnTo>
                  <a:pt x="255588" y="137788"/>
                </a:lnTo>
                <a:cubicBezTo>
                  <a:pt x="255588" y="137788"/>
                  <a:pt x="255588" y="137788"/>
                  <a:pt x="58738" y="137788"/>
                </a:cubicBezTo>
                <a:close/>
                <a:moveTo>
                  <a:pt x="157163" y="23488"/>
                </a:moveTo>
                <a:cubicBezTo>
                  <a:pt x="157163" y="23488"/>
                  <a:pt x="157163" y="23488"/>
                  <a:pt x="22225" y="90723"/>
                </a:cubicBezTo>
                <a:cubicBezTo>
                  <a:pt x="22225" y="90723"/>
                  <a:pt x="22225" y="90723"/>
                  <a:pt x="22225" y="309238"/>
                </a:cubicBezTo>
                <a:cubicBezTo>
                  <a:pt x="22225" y="309238"/>
                  <a:pt x="22225" y="309238"/>
                  <a:pt x="36497" y="309238"/>
                </a:cubicBezTo>
                <a:cubicBezTo>
                  <a:pt x="36497" y="309238"/>
                  <a:pt x="36497" y="309238"/>
                  <a:pt x="36497" y="126927"/>
                </a:cubicBezTo>
                <a:cubicBezTo>
                  <a:pt x="36497" y="120462"/>
                  <a:pt x="41687" y="116583"/>
                  <a:pt x="48175" y="116583"/>
                </a:cubicBezTo>
                <a:cubicBezTo>
                  <a:pt x="48175" y="116583"/>
                  <a:pt x="48175" y="116583"/>
                  <a:pt x="266151" y="116583"/>
                </a:cubicBezTo>
                <a:cubicBezTo>
                  <a:pt x="272638" y="116583"/>
                  <a:pt x="277828" y="120462"/>
                  <a:pt x="277828" y="126927"/>
                </a:cubicBezTo>
                <a:cubicBezTo>
                  <a:pt x="277828" y="126927"/>
                  <a:pt x="277828" y="126927"/>
                  <a:pt x="277828" y="309238"/>
                </a:cubicBezTo>
                <a:cubicBezTo>
                  <a:pt x="277828" y="309238"/>
                  <a:pt x="277828" y="309238"/>
                  <a:pt x="292100" y="309238"/>
                </a:cubicBezTo>
                <a:lnTo>
                  <a:pt x="292100" y="90723"/>
                </a:lnTo>
                <a:cubicBezTo>
                  <a:pt x="292100" y="90723"/>
                  <a:pt x="292100" y="90723"/>
                  <a:pt x="157163" y="23488"/>
                </a:cubicBezTo>
                <a:close/>
                <a:moveTo>
                  <a:pt x="151967" y="972"/>
                </a:moveTo>
                <a:cubicBezTo>
                  <a:pt x="155864" y="-324"/>
                  <a:pt x="158461" y="-324"/>
                  <a:pt x="162358" y="972"/>
                </a:cubicBezTo>
                <a:cubicBezTo>
                  <a:pt x="162358" y="972"/>
                  <a:pt x="162358" y="972"/>
                  <a:pt x="307831" y="73551"/>
                </a:cubicBezTo>
                <a:cubicBezTo>
                  <a:pt x="311727" y="76143"/>
                  <a:pt x="314325" y="80031"/>
                  <a:pt x="314325" y="83919"/>
                </a:cubicBezTo>
                <a:cubicBezTo>
                  <a:pt x="314325" y="83919"/>
                  <a:pt x="314325" y="83919"/>
                  <a:pt x="314325" y="319800"/>
                </a:cubicBezTo>
                <a:cubicBezTo>
                  <a:pt x="314325" y="326280"/>
                  <a:pt x="309130" y="331464"/>
                  <a:pt x="302635" y="331464"/>
                </a:cubicBezTo>
                <a:cubicBezTo>
                  <a:pt x="302635" y="331464"/>
                  <a:pt x="302635" y="331464"/>
                  <a:pt x="11690" y="331464"/>
                </a:cubicBezTo>
                <a:cubicBezTo>
                  <a:pt x="5195" y="331464"/>
                  <a:pt x="0" y="326280"/>
                  <a:pt x="0" y="319800"/>
                </a:cubicBezTo>
                <a:cubicBezTo>
                  <a:pt x="0" y="319800"/>
                  <a:pt x="0" y="319800"/>
                  <a:pt x="0" y="83919"/>
                </a:cubicBezTo>
                <a:cubicBezTo>
                  <a:pt x="0" y="80031"/>
                  <a:pt x="2598" y="76143"/>
                  <a:pt x="6494" y="73551"/>
                </a:cubicBezTo>
                <a:cubicBezTo>
                  <a:pt x="6494" y="73551"/>
                  <a:pt x="6494" y="73551"/>
                  <a:pt x="151967" y="972"/>
                </a:cubicBezTo>
                <a:close/>
              </a:path>
            </a:pathLst>
          </a:custGeom>
          <a:solidFill>
            <a:schemeClr val="accent1"/>
          </a:solidFill>
          <a:ln>
            <a:noFill/>
          </a:ln>
        </p:spPr>
      </p:sp>
      <p:sp>
        <p:nvSpPr>
          <p:cNvPr id="8" name="wave_166892"/>
          <p:cNvSpPr>
            <a:spLocks noChangeAspect="1"/>
          </p:cNvSpPr>
          <p:nvPr/>
        </p:nvSpPr>
        <p:spPr bwMode="auto">
          <a:xfrm>
            <a:off x="4229192" y="3736197"/>
            <a:ext cx="786689" cy="457437"/>
          </a:xfrm>
          <a:custGeom>
            <a:avLst/>
            <a:gdLst>
              <a:gd name="connsiteX0" fmla="*/ 80863 w 338667"/>
              <a:gd name="connsiteY0" fmla="*/ 148414 h 196925"/>
              <a:gd name="connsiteX1" fmla="*/ 113771 w 338667"/>
              <a:gd name="connsiteY1" fmla="*/ 162369 h 196925"/>
              <a:gd name="connsiteX2" fmla="*/ 136261 w 338667"/>
              <a:gd name="connsiteY2" fmla="*/ 162369 h 196925"/>
              <a:gd name="connsiteX3" fmla="*/ 169334 w 338667"/>
              <a:gd name="connsiteY3" fmla="*/ 149078 h 196925"/>
              <a:gd name="connsiteX4" fmla="*/ 202406 w 338667"/>
              <a:gd name="connsiteY4" fmla="*/ 162369 h 196925"/>
              <a:gd name="connsiteX5" fmla="*/ 224896 w 338667"/>
              <a:gd name="connsiteY5" fmla="*/ 162369 h 196925"/>
              <a:gd name="connsiteX6" fmla="*/ 257969 w 338667"/>
              <a:gd name="connsiteY6" fmla="*/ 149078 h 196925"/>
              <a:gd name="connsiteX7" fmla="*/ 289719 w 338667"/>
              <a:gd name="connsiteY7" fmla="*/ 162369 h 196925"/>
              <a:gd name="connsiteX8" fmla="*/ 301625 w 338667"/>
              <a:gd name="connsiteY8" fmla="*/ 166356 h 196925"/>
              <a:gd name="connsiteX9" fmla="*/ 313532 w 338667"/>
              <a:gd name="connsiteY9" fmla="*/ 162369 h 196925"/>
              <a:gd name="connsiteX10" fmla="*/ 334698 w 338667"/>
              <a:gd name="connsiteY10" fmla="*/ 162369 h 196925"/>
              <a:gd name="connsiteX11" fmla="*/ 334698 w 338667"/>
              <a:gd name="connsiteY11" fmla="*/ 182305 h 196925"/>
              <a:gd name="connsiteX12" fmla="*/ 301625 w 338667"/>
              <a:gd name="connsiteY12" fmla="*/ 196925 h 196925"/>
              <a:gd name="connsiteX13" fmla="*/ 269875 w 338667"/>
              <a:gd name="connsiteY13" fmla="*/ 182305 h 196925"/>
              <a:gd name="connsiteX14" fmla="*/ 257969 w 338667"/>
              <a:gd name="connsiteY14" fmla="*/ 178318 h 196925"/>
              <a:gd name="connsiteX15" fmla="*/ 246063 w 338667"/>
              <a:gd name="connsiteY15" fmla="*/ 182305 h 196925"/>
              <a:gd name="connsiteX16" fmla="*/ 181240 w 338667"/>
              <a:gd name="connsiteY16" fmla="*/ 182305 h 196925"/>
              <a:gd name="connsiteX17" fmla="*/ 169334 w 338667"/>
              <a:gd name="connsiteY17" fmla="*/ 178318 h 196925"/>
              <a:gd name="connsiteX18" fmla="*/ 157427 w 338667"/>
              <a:gd name="connsiteY18" fmla="*/ 182305 h 196925"/>
              <a:gd name="connsiteX19" fmla="*/ 92604 w 338667"/>
              <a:gd name="connsiteY19" fmla="*/ 182305 h 196925"/>
              <a:gd name="connsiteX20" fmla="*/ 68792 w 338667"/>
              <a:gd name="connsiteY20" fmla="*/ 182305 h 196925"/>
              <a:gd name="connsiteX21" fmla="*/ 3969 w 338667"/>
              <a:gd name="connsiteY21" fmla="*/ 182305 h 196925"/>
              <a:gd name="connsiteX22" fmla="*/ 3969 w 338667"/>
              <a:gd name="connsiteY22" fmla="*/ 162369 h 196925"/>
              <a:gd name="connsiteX23" fmla="*/ 25135 w 338667"/>
              <a:gd name="connsiteY23" fmla="*/ 162369 h 196925"/>
              <a:gd name="connsiteX24" fmla="*/ 48948 w 338667"/>
              <a:gd name="connsiteY24" fmla="*/ 162369 h 196925"/>
              <a:gd name="connsiteX25" fmla="*/ 80863 w 338667"/>
              <a:gd name="connsiteY25" fmla="*/ 148414 h 196925"/>
              <a:gd name="connsiteX26" fmla="*/ 169334 w 338667"/>
              <a:gd name="connsiteY26" fmla="*/ 74706 h 196925"/>
              <a:gd name="connsiteX27" fmla="*/ 202406 w 338667"/>
              <a:gd name="connsiteY27" fmla="*/ 87935 h 196925"/>
              <a:gd name="connsiteX28" fmla="*/ 224896 w 338667"/>
              <a:gd name="connsiteY28" fmla="*/ 87935 h 196925"/>
              <a:gd name="connsiteX29" fmla="*/ 257969 w 338667"/>
              <a:gd name="connsiteY29" fmla="*/ 74706 h 196925"/>
              <a:gd name="connsiteX30" fmla="*/ 289719 w 338667"/>
              <a:gd name="connsiteY30" fmla="*/ 87935 h 196925"/>
              <a:gd name="connsiteX31" fmla="*/ 301625 w 338667"/>
              <a:gd name="connsiteY31" fmla="*/ 93227 h 196925"/>
              <a:gd name="connsiteX32" fmla="*/ 313532 w 338667"/>
              <a:gd name="connsiteY32" fmla="*/ 87935 h 196925"/>
              <a:gd name="connsiteX33" fmla="*/ 334698 w 338667"/>
              <a:gd name="connsiteY33" fmla="*/ 87935 h 196925"/>
              <a:gd name="connsiteX34" fmla="*/ 334698 w 338667"/>
              <a:gd name="connsiteY34" fmla="*/ 109102 h 196925"/>
              <a:gd name="connsiteX35" fmla="*/ 301625 w 338667"/>
              <a:gd name="connsiteY35" fmla="*/ 122331 h 196925"/>
              <a:gd name="connsiteX36" fmla="*/ 269875 w 338667"/>
              <a:gd name="connsiteY36" fmla="*/ 109102 h 196925"/>
              <a:gd name="connsiteX37" fmla="*/ 257969 w 338667"/>
              <a:gd name="connsiteY37" fmla="*/ 103810 h 196925"/>
              <a:gd name="connsiteX38" fmla="*/ 246063 w 338667"/>
              <a:gd name="connsiteY38" fmla="*/ 109102 h 196925"/>
              <a:gd name="connsiteX39" fmla="*/ 181240 w 338667"/>
              <a:gd name="connsiteY39" fmla="*/ 109102 h 196925"/>
              <a:gd name="connsiteX40" fmla="*/ 169334 w 338667"/>
              <a:gd name="connsiteY40" fmla="*/ 103810 h 196925"/>
              <a:gd name="connsiteX41" fmla="*/ 157427 w 338667"/>
              <a:gd name="connsiteY41" fmla="*/ 109102 h 196925"/>
              <a:gd name="connsiteX42" fmla="*/ 92604 w 338667"/>
              <a:gd name="connsiteY42" fmla="*/ 109102 h 196925"/>
              <a:gd name="connsiteX43" fmla="*/ 68792 w 338667"/>
              <a:gd name="connsiteY43" fmla="*/ 109102 h 196925"/>
              <a:gd name="connsiteX44" fmla="*/ 3969 w 338667"/>
              <a:gd name="connsiteY44" fmla="*/ 109102 h 196925"/>
              <a:gd name="connsiteX45" fmla="*/ 3969 w 338667"/>
              <a:gd name="connsiteY45" fmla="*/ 87935 h 196925"/>
              <a:gd name="connsiteX46" fmla="*/ 25135 w 338667"/>
              <a:gd name="connsiteY46" fmla="*/ 87935 h 196925"/>
              <a:gd name="connsiteX47" fmla="*/ 48948 w 338667"/>
              <a:gd name="connsiteY47" fmla="*/ 87935 h 196925"/>
              <a:gd name="connsiteX48" fmla="*/ 113771 w 338667"/>
              <a:gd name="connsiteY48" fmla="*/ 87935 h 196925"/>
              <a:gd name="connsiteX49" fmla="*/ 136261 w 338667"/>
              <a:gd name="connsiteY49" fmla="*/ 87935 h 196925"/>
              <a:gd name="connsiteX50" fmla="*/ 169334 w 338667"/>
              <a:gd name="connsiteY50" fmla="*/ 74706 h 196925"/>
              <a:gd name="connsiteX51" fmla="*/ 169334 w 338667"/>
              <a:gd name="connsiteY51" fmla="*/ 0 h 196925"/>
              <a:gd name="connsiteX52" fmla="*/ 202406 w 338667"/>
              <a:gd name="connsiteY52" fmla="*/ 14214 h 196925"/>
              <a:gd name="connsiteX53" fmla="*/ 224896 w 338667"/>
              <a:gd name="connsiteY53" fmla="*/ 14214 h 196925"/>
              <a:gd name="connsiteX54" fmla="*/ 257969 w 338667"/>
              <a:gd name="connsiteY54" fmla="*/ 0 h 196925"/>
              <a:gd name="connsiteX55" fmla="*/ 289719 w 338667"/>
              <a:gd name="connsiteY55" fmla="*/ 14214 h 196925"/>
              <a:gd name="connsiteX56" fmla="*/ 301625 w 338667"/>
              <a:gd name="connsiteY56" fmla="*/ 18091 h 196925"/>
              <a:gd name="connsiteX57" fmla="*/ 313532 w 338667"/>
              <a:gd name="connsiteY57" fmla="*/ 14214 h 196925"/>
              <a:gd name="connsiteX58" fmla="*/ 334698 w 338667"/>
              <a:gd name="connsiteY58" fmla="*/ 14214 h 196925"/>
              <a:gd name="connsiteX59" fmla="*/ 334698 w 338667"/>
              <a:gd name="connsiteY59" fmla="*/ 33597 h 196925"/>
              <a:gd name="connsiteX60" fmla="*/ 301625 w 338667"/>
              <a:gd name="connsiteY60" fmla="*/ 46518 h 196925"/>
              <a:gd name="connsiteX61" fmla="*/ 269875 w 338667"/>
              <a:gd name="connsiteY61" fmla="*/ 33597 h 196925"/>
              <a:gd name="connsiteX62" fmla="*/ 257969 w 338667"/>
              <a:gd name="connsiteY62" fmla="*/ 29720 h 196925"/>
              <a:gd name="connsiteX63" fmla="*/ 246063 w 338667"/>
              <a:gd name="connsiteY63" fmla="*/ 33597 h 196925"/>
              <a:gd name="connsiteX64" fmla="*/ 181240 w 338667"/>
              <a:gd name="connsiteY64" fmla="*/ 33597 h 196925"/>
              <a:gd name="connsiteX65" fmla="*/ 169334 w 338667"/>
              <a:gd name="connsiteY65" fmla="*/ 29720 h 196925"/>
              <a:gd name="connsiteX66" fmla="*/ 157427 w 338667"/>
              <a:gd name="connsiteY66" fmla="*/ 33597 h 196925"/>
              <a:gd name="connsiteX67" fmla="*/ 92604 w 338667"/>
              <a:gd name="connsiteY67" fmla="*/ 33597 h 196925"/>
              <a:gd name="connsiteX68" fmla="*/ 68792 w 338667"/>
              <a:gd name="connsiteY68" fmla="*/ 33597 h 196925"/>
              <a:gd name="connsiteX69" fmla="*/ 3969 w 338667"/>
              <a:gd name="connsiteY69" fmla="*/ 33597 h 196925"/>
              <a:gd name="connsiteX70" fmla="*/ 3969 w 338667"/>
              <a:gd name="connsiteY70" fmla="*/ 14214 h 196925"/>
              <a:gd name="connsiteX71" fmla="*/ 25135 w 338667"/>
              <a:gd name="connsiteY71" fmla="*/ 14214 h 196925"/>
              <a:gd name="connsiteX72" fmla="*/ 48948 w 338667"/>
              <a:gd name="connsiteY72" fmla="*/ 14214 h 196925"/>
              <a:gd name="connsiteX73" fmla="*/ 113771 w 338667"/>
              <a:gd name="connsiteY73" fmla="*/ 14214 h 196925"/>
              <a:gd name="connsiteX74" fmla="*/ 136261 w 338667"/>
              <a:gd name="connsiteY74" fmla="*/ 14214 h 196925"/>
              <a:gd name="connsiteX75" fmla="*/ 169334 w 338667"/>
              <a:gd name="connsiteY75" fmla="*/ 0 h 19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8667" h="196925">
                <a:moveTo>
                  <a:pt x="80863" y="148414"/>
                </a:moveTo>
                <a:cubicBezTo>
                  <a:pt x="92604" y="148414"/>
                  <a:pt x="104510" y="153066"/>
                  <a:pt x="113771" y="162369"/>
                </a:cubicBezTo>
                <a:cubicBezTo>
                  <a:pt x="120386" y="169014"/>
                  <a:pt x="130969" y="169014"/>
                  <a:pt x="136261" y="162369"/>
                </a:cubicBezTo>
                <a:cubicBezTo>
                  <a:pt x="145521" y="153066"/>
                  <a:pt x="157427" y="149078"/>
                  <a:pt x="169334" y="149078"/>
                </a:cubicBezTo>
                <a:cubicBezTo>
                  <a:pt x="181240" y="149078"/>
                  <a:pt x="193146" y="153066"/>
                  <a:pt x="202406" y="162369"/>
                </a:cubicBezTo>
                <a:cubicBezTo>
                  <a:pt x="207698" y="169014"/>
                  <a:pt x="218281" y="169014"/>
                  <a:pt x="224896" y="162369"/>
                </a:cubicBezTo>
                <a:cubicBezTo>
                  <a:pt x="234157" y="153066"/>
                  <a:pt x="246063" y="149078"/>
                  <a:pt x="257969" y="149078"/>
                </a:cubicBezTo>
                <a:cubicBezTo>
                  <a:pt x="269875" y="149078"/>
                  <a:pt x="281782" y="153066"/>
                  <a:pt x="289719" y="162369"/>
                </a:cubicBezTo>
                <a:cubicBezTo>
                  <a:pt x="293688" y="165027"/>
                  <a:pt x="297657" y="166356"/>
                  <a:pt x="301625" y="166356"/>
                </a:cubicBezTo>
                <a:cubicBezTo>
                  <a:pt x="306917" y="166356"/>
                  <a:pt x="310886" y="165027"/>
                  <a:pt x="313532" y="162369"/>
                </a:cubicBezTo>
                <a:cubicBezTo>
                  <a:pt x="318823" y="155724"/>
                  <a:pt x="328084" y="155724"/>
                  <a:pt x="334698" y="162369"/>
                </a:cubicBezTo>
                <a:cubicBezTo>
                  <a:pt x="339990" y="167685"/>
                  <a:pt x="339990" y="176989"/>
                  <a:pt x="334698" y="182305"/>
                </a:cubicBezTo>
                <a:cubicBezTo>
                  <a:pt x="325438" y="191609"/>
                  <a:pt x="313532" y="196925"/>
                  <a:pt x="301625" y="196925"/>
                </a:cubicBezTo>
                <a:cubicBezTo>
                  <a:pt x="289719" y="196925"/>
                  <a:pt x="277813" y="191609"/>
                  <a:pt x="269875" y="182305"/>
                </a:cubicBezTo>
                <a:cubicBezTo>
                  <a:pt x="265907" y="179647"/>
                  <a:pt x="261938" y="178318"/>
                  <a:pt x="257969" y="178318"/>
                </a:cubicBezTo>
                <a:cubicBezTo>
                  <a:pt x="252677" y="178318"/>
                  <a:pt x="248709" y="179647"/>
                  <a:pt x="246063" y="182305"/>
                </a:cubicBezTo>
                <a:cubicBezTo>
                  <a:pt x="227542" y="200912"/>
                  <a:pt x="198438" y="200912"/>
                  <a:pt x="181240" y="182305"/>
                </a:cubicBezTo>
                <a:cubicBezTo>
                  <a:pt x="177271" y="179647"/>
                  <a:pt x="173302" y="178318"/>
                  <a:pt x="169334" y="178318"/>
                </a:cubicBezTo>
                <a:cubicBezTo>
                  <a:pt x="165365" y="178318"/>
                  <a:pt x="161396" y="179647"/>
                  <a:pt x="157427" y="182305"/>
                </a:cubicBezTo>
                <a:cubicBezTo>
                  <a:pt x="140229" y="200912"/>
                  <a:pt x="111125" y="200912"/>
                  <a:pt x="92604" y="182305"/>
                </a:cubicBezTo>
                <a:cubicBezTo>
                  <a:pt x="85990" y="175660"/>
                  <a:pt x="75406" y="175660"/>
                  <a:pt x="68792" y="182305"/>
                </a:cubicBezTo>
                <a:cubicBezTo>
                  <a:pt x="51594" y="200912"/>
                  <a:pt x="22490" y="200912"/>
                  <a:pt x="3969" y="182305"/>
                </a:cubicBezTo>
                <a:cubicBezTo>
                  <a:pt x="-1323" y="176989"/>
                  <a:pt x="-1323" y="167685"/>
                  <a:pt x="3969" y="162369"/>
                </a:cubicBezTo>
                <a:cubicBezTo>
                  <a:pt x="10583" y="155724"/>
                  <a:pt x="19844" y="155724"/>
                  <a:pt x="25135" y="162369"/>
                </a:cubicBezTo>
                <a:cubicBezTo>
                  <a:pt x="31750" y="169014"/>
                  <a:pt x="42333" y="169014"/>
                  <a:pt x="48948" y="162369"/>
                </a:cubicBezTo>
                <a:cubicBezTo>
                  <a:pt x="57547" y="153066"/>
                  <a:pt x="69122" y="148414"/>
                  <a:pt x="80863" y="148414"/>
                </a:cubicBezTo>
                <a:close/>
                <a:moveTo>
                  <a:pt x="169334" y="74706"/>
                </a:moveTo>
                <a:cubicBezTo>
                  <a:pt x="181240" y="74706"/>
                  <a:pt x="193146" y="79997"/>
                  <a:pt x="202406" y="87935"/>
                </a:cubicBezTo>
                <a:cubicBezTo>
                  <a:pt x="207698" y="94550"/>
                  <a:pt x="218281" y="94550"/>
                  <a:pt x="224896" y="87935"/>
                </a:cubicBezTo>
                <a:cubicBezTo>
                  <a:pt x="234157" y="79997"/>
                  <a:pt x="246063" y="74706"/>
                  <a:pt x="257969" y="74706"/>
                </a:cubicBezTo>
                <a:cubicBezTo>
                  <a:pt x="269875" y="74706"/>
                  <a:pt x="281782" y="79997"/>
                  <a:pt x="289719" y="87935"/>
                </a:cubicBezTo>
                <a:cubicBezTo>
                  <a:pt x="293688" y="91904"/>
                  <a:pt x="297657" y="93227"/>
                  <a:pt x="301625" y="93227"/>
                </a:cubicBezTo>
                <a:cubicBezTo>
                  <a:pt x="306917" y="93227"/>
                  <a:pt x="310886" y="91904"/>
                  <a:pt x="313532" y="87935"/>
                </a:cubicBezTo>
                <a:cubicBezTo>
                  <a:pt x="318823" y="82643"/>
                  <a:pt x="328084" y="82643"/>
                  <a:pt x="334698" y="87935"/>
                </a:cubicBezTo>
                <a:cubicBezTo>
                  <a:pt x="339990" y="93227"/>
                  <a:pt x="339990" y="103810"/>
                  <a:pt x="334698" y="109102"/>
                </a:cubicBezTo>
                <a:cubicBezTo>
                  <a:pt x="325438" y="117039"/>
                  <a:pt x="313532" y="122331"/>
                  <a:pt x="301625" y="122331"/>
                </a:cubicBezTo>
                <a:cubicBezTo>
                  <a:pt x="289719" y="122331"/>
                  <a:pt x="277813" y="117039"/>
                  <a:pt x="269875" y="109102"/>
                </a:cubicBezTo>
                <a:cubicBezTo>
                  <a:pt x="265907" y="105133"/>
                  <a:pt x="261938" y="103810"/>
                  <a:pt x="257969" y="103810"/>
                </a:cubicBezTo>
                <a:cubicBezTo>
                  <a:pt x="252677" y="103810"/>
                  <a:pt x="248709" y="105133"/>
                  <a:pt x="246063" y="109102"/>
                </a:cubicBezTo>
                <a:cubicBezTo>
                  <a:pt x="227542" y="126300"/>
                  <a:pt x="198438" y="126300"/>
                  <a:pt x="181240" y="109102"/>
                </a:cubicBezTo>
                <a:cubicBezTo>
                  <a:pt x="177271" y="105133"/>
                  <a:pt x="173302" y="103810"/>
                  <a:pt x="169334" y="103810"/>
                </a:cubicBezTo>
                <a:cubicBezTo>
                  <a:pt x="165365" y="103810"/>
                  <a:pt x="161396" y="105133"/>
                  <a:pt x="157427" y="109102"/>
                </a:cubicBezTo>
                <a:cubicBezTo>
                  <a:pt x="140229" y="126300"/>
                  <a:pt x="111125" y="126300"/>
                  <a:pt x="92604" y="109102"/>
                </a:cubicBezTo>
                <a:cubicBezTo>
                  <a:pt x="85990" y="102487"/>
                  <a:pt x="75406" y="102487"/>
                  <a:pt x="68792" y="109102"/>
                </a:cubicBezTo>
                <a:cubicBezTo>
                  <a:pt x="51594" y="126300"/>
                  <a:pt x="22490" y="126300"/>
                  <a:pt x="3969" y="109102"/>
                </a:cubicBezTo>
                <a:cubicBezTo>
                  <a:pt x="-1323" y="103810"/>
                  <a:pt x="-1323" y="93227"/>
                  <a:pt x="3969" y="87935"/>
                </a:cubicBezTo>
                <a:cubicBezTo>
                  <a:pt x="10583" y="82643"/>
                  <a:pt x="19844" y="82643"/>
                  <a:pt x="25135" y="87935"/>
                </a:cubicBezTo>
                <a:cubicBezTo>
                  <a:pt x="31750" y="94550"/>
                  <a:pt x="42333" y="94550"/>
                  <a:pt x="48948" y="87935"/>
                </a:cubicBezTo>
                <a:cubicBezTo>
                  <a:pt x="66146" y="70737"/>
                  <a:pt x="95250" y="70737"/>
                  <a:pt x="113771" y="87935"/>
                </a:cubicBezTo>
                <a:cubicBezTo>
                  <a:pt x="120386" y="94550"/>
                  <a:pt x="130969" y="94550"/>
                  <a:pt x="136261" y="87935"/>
                </a:cubicBezTo>
                <a:cubicBezTo>
                  <a:pt x="145521" y="79997"/>
                  <a:pt x="157427" y="74706"/>
                  <a:pt x="169334" y="74706"/>
                </a:cubicBezTo>
                <a:close/>
                <a:moveTo>
                  <a:pt x="169334" y="0"/>
                </a:moveTo>
                <a:cubicBezTo>
                  <a:pt x="181240" y="0"/>
                  <a:pt x="193146" y="5169"/>
                  <a:pt x="202406" y="14214"/>
                </a:cubicBezTo>
                <a:cubicBezTo>
                  <a:pt x="207698" y="20675"/>
                  <a:pt x="218281" y="20675"/>
                  <a:pt x="224896" y="14214"/>
                </a:cubicBezTo>
                <a:cubicBezTo>
                  <a:pt x="234157" y="5169"/>
                  <a:pt x="246063" y="0"/>
                  <a:pt x="257969" y="0"/>
                </a:cubicBezTo>
                <a:cubicBezTo>
                  <a:pt x="269875" y="0"/>
                  <a:pt x="281782" y="5169"/>
                  <a:pt x="289719" y="14214"/>
                </a:cubicBezTo>
                <a:cubicBezTo>
                  <a:pt x="293688" y="16798"/>
                  <a:pt x="297657" y="18091"/>
                  <a:pt x="301625" y="18091"/>
                </a:cubicBezTo>
                <a:cubicBezTo>
                  <a:pt x="306917" y="18091"/>
                  <a:pt x="310886" y="16798"/>
                  <a:pt x="313532" y="14214"/>
                </a:cubicBezTo>
                <a:cubicBezTo>
                  <a:pt x="318823" y="7753"/>
                  <a:pt x="328084" y="7753"/>
                  <a:pt x="334698" y="14214"/>
                </a:cubicBezTo>
                <a:cubicBezTo>
                  <a:pt x="339990" y="19383"/>
                  <a:pt x="339990" y="28428"/>
                  <a:pt x="334698" y="33597"/>
                </a:cubicBezTo>
                <a:cubicBezTo>
                  <a:pt x="325438" y="42642"/>
                  <a:pt x="313532" y="46518"/>
                  <a:pt x="301625" y="46518"/>
                </a:cubicBezTo>
                <a:cubicBezTo>
                  <a:pt x="289719" y="46518"/>
                  <a:pt x="277813" y="42642"/>
                  <a:pt x="269875" y="33597"/>
                </a:cubicBezTo>
                <a:cubicBezTo>
                  <a:pt x="265907" y="31012"/>
                  <a:pt x="261938" y="29720"/>
                  <a:pt x="257969" y="29720"/>
                </a:cubicBezTo>
                <a:cubicBezTo>
                  <a:pt x="252677" y="29720"/>
                  <a:pt x="248709" y="31012"/>
                  <a:pt x="246063" y="33597"/>
                </a:cubicBezTo>
                <a:cubicBezTo>
                  <a:pt x="227542" y="51687"/>
                  <a:pt x="198438" y="51687"/>
                  <a:pt x="181240" y="33597"/>
                </a:cubicBezTo>
                <a:cubicBezTo>
                  <a:pt x="177271" y="31012"/>
                  <a:pt x="173302" y="29720"/>
                  <a:pt x="169334" y="29720"/>
                </a:cubicBezTo>
                <a:cubicBezTo>
                  <a:pt x="165365" y="29720"/>
                  <a:pt x="161396" y="31012"/>
                  <a:pt x="157427" y="33597"/>
                </a:cubicBezTo>
                <a:cubicBezTo>
                  <a:pt x="140229" y="51687"/>
                  <a:pt x="111125" y="51687"/>
                  <a:pt x="92604" y="33597"/>
                </a:cubicBezTo>
                <a:cubicBezTo>
                  <a:pt x="85990" y="27136"/>
                  <a:pt x="75406" y="27136"/>
                  <a:pt x="68792" y="33597"/>
                </a:cubicBezTo>
                <a:cubicBezTo>
                  <a:pt x="51594" y="51687"/>
                  <a:pt x="22490" y="51687"/>
                  <a:pt x="3969" y="33597"/>
                </a:cubicBezTo>
                <a:cubicBezTo>
                  <a:pt x="-1323" y="28428"/>
                  <a:pt x="-1323" y="19383"/>
                  <a:pt x="3969" y="14214"/>
                </a:cubicBezTo>
                <a:cubicBezTo>
                  <a:pt x="10583" y="7753"/>
                  <a:pt x="19844" y="7753"/>
                  <a:pt x="25135" y="14214"/>
                </a:cubicBezTo>
                <a:cubicBezTo>
                  <a:pt x="31750" y="20675"/>
                  <a:pt x="42333" y="20675"/>
                  <a:pt x="48948" y="14214"/>
                </a:cubicBezTo>
                <a:cubicBezTo>
                  <a:pt x="66146" y="-3876"/>
                  <a:pt x="95250" y="-3876"/>
                  <a:pt x="113771" y="14214"/>
                </a:cubicBezTo>
                <a:cubicBezTo>
                  <a:pt x="120386" y="20675"/>
                  <a:pt x="130969" y="20675"/>
                  <a:pt x="136261" y="14214"/>
                </a:cubicBezTo>
                <a:cubicBezTo>
                  <a:pt x="145521" y="5169"/>
                  <a:pt x="157427" y="0"/>
                  <a:pt x="169334" y="0"/>
                </a:cubicBezTo>
                <a:close/>
              </a:path>
            </a:pathLst>
          </a:custGeom>
          <a:solidFill>
            <a:schemeClr val="accent1"/>
          </a:solidFill>
          <a:ln>
            <a:noFill/>
          </a:ln>
        </p:spPr>
      </p:sp>
      <p:sp>
        <p:nvSpPr>
          <p:cNvPr id="9" name="warehouse_145060"/>
          <p:cNvSpPr>
            <a:spLocks noChangeAspect="1"/>
          </p:cNvSpPr>
          <p:nvPr/>
        </p:nvSpPr>
        <p:spPr bwMode="auto">
          <a:xfrm>
            <a:off x="2325520" y="3313334"/>
            <a:ext cx="674136" cy="710895"/>
          </a:xfrm>
          <a:custGeom>
            <a:avLst/>
            <a:gdLst>
              <a:gd name="connsiteX0" fmla="*/ 168275 w 314325"/>
              <a:gd name="connsiteY0" fmla="*/ 247326 h 331464"/>
              <a:gd name="connsiteX1" fmla="*/ 168275 w 314325"/>
              <a:gd name="connsiteY1" fmla="*/ 309239 h 331464"/>
              <a:gd name="connsiteX2" fmla="*/ 219075 w 314325"/>
              <a:gd name="connsiteY2" fmla="*/ 309239 h 331464"/>
              <a:gd name="connsiteX3" fmla="*/ 219075 w 314325"/>
              <a:gd name="connsiteY3" fmla="*/ 247326 h 331464"/>
              <a:gd name="connsiteX4" fmla="*/ 95250 w 314325"/>
              <a:gd name="connsiteY4" fmla="*/ 247326 h 331464"/>
              <a:gd name="connsiteX5" fmla="*/ 95250 w 314325"/>
              <a:gd name="connsiteY5" fmla="*/ 309239 h 331464"/>
              <a:gd name="connsiteX6" fmla="*/ 146050 w 314325"/>
              <a:gd name="connsiteY6" fmla="*/ 309239 h 331464"/>
              <a:gd name="connsiteX7" fmla="*/ 146050 w 314325"/>
              <a:gd name="connsiteY7" fmla="*/ 247326 h 331464"/>
              <a:gd name="connsiteX8" fmla="*/ 131763 w 314325"/>
              <a:gd name="connsiteY8" fmla="*/ 174301 h 331464"/>
              <a:gd name="connsiteX9" fmla="*/ 131763 w 314325"/>
              <a:gd name="connsiteY9" fmla="*/ 225101 h 331464"/>
              <a:gd name="connsiteX10" fmla="*/ 182563 w 314325"/>
              <a:gd name="connsiteY10" fmla="*/ 225101 h 331464"/>
              <a:gd name="connsiteX11" fmla="*/ 182563 w 314325"/>
              <a:gd name="connsiteY11" fmla="*/ 174301 h 331464"/>
              <a:gd name="connsiteX12" fmla="*/ 58738 w 314325"/>
              <a:gd name="connsiteY12" fmla="*/ 137788 h 331464"/>
              <a:gd name="connsiteX13" fmla="*/ 58738 w 314325"/>
              <a:gd name="connsiteY13" fmla="*/ 309238 h 331464"/>
              <a:gd name="connsiteX14" fmla="*/ 72984 w 314325"/>
              <a:gd name="connsiteY14" fmla="*/ 309238 h 331464"/>
              <a:gd name="connsiteX15" fmla="*/ 72984 w 314325"/>
              <a:gd name="connsiteY15" fmla="*/ 236502 h 331464"/>
              <a:gd name="connsiteX16" fmla="*/ 84639 w 314325"/>
              <a:gd name="connsiteY16" fmla="*/ 224812 h 331464"/>
              <a:gd name="connsiteX17" fmla="*/ 109246 w 314325"/>
              <a:gd name="connsiteY17" fmla="*/ 224812 h 331464"/>
              <a:gd name="connsiteX18" fmla="*/ 109246 w 314325"/>
              <a:gd name="connsiteY18" fmla="*/ 162466 h 331464"/>
              <a:gd name="connsiteX19" fmla="*/ 120901 w 314325"/>
              <a:gd name="connsiteY19" fmla="*/ 152076 h 331464"/>
              <a:gd name="connsiteX20" fmla="*/ 193425 w 314325"/>
              <a:gd name="connsiteY20" fmla="*/ 152076 h 331464"/>
              <a:gd name="connsiteX21" fmla="*/ 205081 w 314325"/>
              <a:gd name="connsiteY21" fmla="*/ 162466 h 331464"/>
              <a:gd name="connsiteX22" fmla="*/ 205081 w 314325"/>
              <a:gd name="connsiteY22" fmla="*/ 224812 h 331464"/>
              <a:gd name="connsiteX23" fmla="*/ 229687 w 314325"/>
              <a:gd name="connsiteY23" fmla="*/ 224812 h 331464"/>
              <a:gd name="connsiteX24" fmla="*/ 241342 w 314325"/>
              <a:gd name="connsiteY24" fmla="*/ 236502 h 331464"/>
              <a:gd name="connsiteX25" fmla="*/ 241342 w 314325"/>
              <a:gd name="connsiteY25" fmla="*/ 309238 h 331464"/>
              <a:gd name="connsiteX26" fmla="*/ 255588 w 314325"/>
              <a:gd name="connsiteY26" fmla="*/ 309238 h 331464"/>
              <a:gd name="connsiteX27" fmla="*/ 255588 w 314325"/>
              <a:gd name="connsiteY27" fmla="*/ 137788 h 331464"/>
              <a:gd name="connsiteX28" fmla="*/ 58738 w 314325"/>
              <a:gd name="connsiteY28" fmla="*/ 137788 h 331464"/>
              <a:gd name="connsiteX29" fmla="*/ 157163 w 314325"/>
              <a:gd name="connsiteY29" fmla="*/ 23488 h 331464"/>
              <a:gd name="connsiteX30" fmla="*/ 22225 w 314325"/>
              <a:gd name="connsiteY30" fmla="*/ 90723 h 331464"/>
              <a:gd name="connsiteX31" fmla="*/ 22225 w 314325"/>
              <a:gd name="connsiteY31" fmla="*/ 309238 h 331464"/>
              <a:gd name="connsiteX32" fmla="*/ 36497 w 314325"/>
              <a:gd name="connsiteY32" fmla="*/ 309238 h 331464"/>
              <a:gd name="connsiteX33" fmla="*/ 36497 w 314325"/>
              <a:gd name="connsiteY33" fmla="*/ 126927 h 331464"/>
              <a:gd name="connsiteX34" fmla="*/ 48175 w 314325"/>
              <a:gd name="connsiteY34" fmla="*/ 116583 h 331464"/>
              <a:gd name="connsiteX35" fmla="*/ 266151 w 314325"/>
              <a:gd name="connsiteY35" fmla="*/ 116583 h 331464"/>
              <a:gd name="connsiteX36" fmla="*/ 277828 w 314325"/>
              <a:gd name="connsiteY36" fmla="*/ 126927 h 331464"/>
              <a:gd name="connsiteX37" fmla="*/ 277828 w 314325"/>
              <a:gd name="connsiteY37" fmla="*/ 309238 h 331464"/>
              <a:gd name="connsiteX38" fmla="*/ 292100 w 314325"/>
              <a:gd name="connsiteY38" fmla="*/ 309238 h 331464"/>
              <a:gd name="connsiteX39" fmla="*/ 292100 w 314325"/>
              <a:gd name="connsiteY39" fmla="*/ 90723 h 331464"/>
              <a:gd name="connsiteX40" fmla="*/ 157163 w 314325"/>
              <a:gd name="connsiteY40" fmla="*/ 23488 h 331464"/>
              <a:gd name="connsiteX41" fmla="*/ 151967 w 314325"/>
              <a:gd name="connsiteY41" fmla="*/ 972 h 331464"/>
              <a:gd name="connsiteX42" fmla="*/ 162358 w 314325"/>
              <a:gd name="connsiteY42" fmla="*/ 972 h 331464"/>
              <a:gd name="connsiteX43" fmla="*/ 307831 w 314325"/>
              <a:gd name="connsiteY43" fmla="*/ 73551 h 331464"/>
              <a:gd name="connsiteX44" fmla="*/ 314325 w 314325"/>
              <a:gd name="connsiteY44" fmla="*/ 83919 h 331464"/>
              <a:gd name="connsiteX45" fmla="*/ 314325 w 314325"/>
              <a:gd name="connsiteY45" fmla="*/ 319800 h 331464"/>
              <a:gd name="connsiteX46" fmla="*/ 302635 w 314325"/>
              <a:gd name="connsiteY46" fmla="*/ 331464 h 331464"/>
              <a:gd name="connsiteX47" fmla="*/ 11690 w 314325"/>
              <a:gd name="connsiteY47" fmla="*/ 331464 h 331464"/>
              <a:gd name="connsiteX48" fmla="*/ 0 w 314325"/>
              <a:gd name="connsiteY48" fmla="*/ 319800 h 331464"/>
              <a:gd name="connsiteX49" fmla="*/ 0 w 314325"/>
              <a:gd name="connsiteY49" fmla="*/ 83919 h 331464"/>
              <a:gd name="connsiteX50" fmla="*/ 6494 w 314325"/>
              <a:gd name="connsiteY50" fmla="*/ 73551 h 331464"/>
              <a:gd name="connsiteX51" fmla="*/ 151967 w 314325"/>
              <a:gd name="connsiteY51" fmla="*/ 972 h 33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14325" h="331464">
                <a:moveTo>
                  <a:pt x="168275" y="247326"/>
                </a:moveTo>
                <a:lnTo>
                  <a:pt x="168275" y="309239"/>
                </a:lnTo>
                <a:lnTo>
                  <a:pt x="219075" y="309239"/>
                </a:lnTo>
                <a:lnTo>
                  <a:pt x="219075" y="247326"/>
                </a:lnTo>
                <a:close/>
                <a:moveTo>
                  <a:pt x="95250" y="247326"/>
                </a:moveTo>
                <a:lnTo>
                  <a:pt x="95250" y="309239"/>
                </a:lnTo>
                <a:lnTo>
                  <a:pt x="146050" y="309239"/>
                </a:lnTo>
                <a:lnTo>
                  <a:pt x="146050" y="247326"/>
                </a:lnTo>
                <a:close/>
                <a:moveTo>
                  <a:pt x="131763" y="174301"/>
                </a:moveTo>
                <a:lnTo>
                  <a:pt x="131763" y="225101"/>
                </a:lnTo>
                <a:lnTo>
                  <a:pt x="182563" y="225101"/>
                </a:lnTo>
                <a:lnTo>
                  <a:pt x="182563" y="174301"/>
                </a:lnTo>
                <a:close/>
                <a:moveTo>
                  <a:pt x="58738" y="137788"/>
                </a:moveTo>
                <a:cubicBezTo>
                  <a:pt x="58738" y="137788"/>
                  <a:pt x="58738" y="137788"/>
                  <a:pt x="58738" y="309238"/>
                </a:cubicBezTo>
                <a:cubicBezTo>
                  <a:pt x="58738" y="309238"/>
                  <a:pt x="58738" y="309238"/>
                  <a:pt x="72984" y="309238"/>
                </a:cubicBezTo>
                <a:cubicBezTo>
                  <a:pt x="72984" y="309238"/>
                  <a:pt x="72984" y="309238"/>
                  <a:pt x="72984" y="236502"/>
                </a:cubicBezTo>
                <a:cubicBezTo>
                  <a:pt x="72984" y="230007"/>
                  <a:pt x="78164" y="224812"/>
                  <a:pt x="84639" y="224812"/>
                </a:cubicBezTo>
                <a:cubicBezTo>
                  <a:pt x="84639" y="224812"/>
                  <a:pt x="84639" y="224812"/>
                  <a:pt x="109246" y="224812"/>
                </a:cubicBezTo>
                <a:cubicBezTo>
                  <a:pt x="109246" y="224812"/>
                  <a:pt x="109246" y="224812"/>
                  <a:pt x="109246" y="162466"/>
                </a:cubicBezTo>
                <a:cubicBezTo>
                  <a:pt x="109246" y="157271"/>
                  <a:pt x="114426" y="152076"/>
                  <a:pt x="120901" y="152076"/>
                </a:cubicBezTo>
                <a:cubicBezTo>
                  <a:pt x="120901" y="152076"/>
                  <a:pt x="120901" y="152076"/>
                  <a:pt x="193425" y="152076"/>
                </a:cubicBezTo>
                <a:cubicBezTo>
                  <a:pt x="199900" y="152076"/>
                  <a:pt x="205081" y="157271"/>
                  <a:pt x="205081" y="162466"/>
                </a:cubicBezTo>
                <a:cubicBezTo>
                  <a:pt x="205081" y="162466"/>
                  <a:pt x="205081" y="162466"/>
                  <a:pt x="205081" y="224812"/>
                </a:cubicBezTo>
                <a:cubicBezTo>
                  <a:pt x="205081" y="224812"/>
                  <a:pt x="205081" y="224812"/>
                  <a:pt x="229687" y="224812"/>
                </a:cubicBezTo>
                <a:cubicBezTo>
                  <a:pt x="236162" y="224812"/>
                  <a:pt x="241342" y="230007"/>
                  <a:pt x="241342" y="236502"/>
                </a:cubicBezTo>
                <a:cubicBezTo>
                  <a:pt x="241342" y="236502"/>
                  <a:pt x="241342" y="236502"/>
                  <a:pt x="241342" y="309238"/>
                </a:cubicBezTo>
                <a:cubicBezTo>
                  <a:pt x="241342" y="309238"/>
                  <a:pt x="241342" y="309238"/>
                  <a:pt x="255588" y="309238"/>
                </a:cubicBezTo>
                <a:lnTo>
                  <a:pt x="255588" y="137788"/>
                </a:lnTo>
                <a:cubicBezTo>
                  <a:pt x="255588" y="137788"/>
                  <a:pt x="255588" y="137788"/>
                  <a:pt x="58738" y="137788"/>
                </a:cubicBezTo>
                <a:close/>
                <a:moveTo>
                  <a:pt x="157163" y="23488"/>
                </a:moveTo>
                <a:cubicBezTo>
                  <a:pt x="157163" y="23488"/>
                  <a:pt x="157163" y="23488"/>
                  <a:pt x="22225" y="90723"/>
                </a:cubicBezTo>
                <a:cubicBezTo>
                  <a:pt x="22225" y="90723"/>
                  <a:pt x="22225" y="90723"/>
                  <a:pt x="22225" y="309238"/>
                </a:cubicBezTo>
                <a:cubicBezTo>
                  <a:pt x="22225" y="309238"/>
                  <a:pt x="22225" y="309238"/>
                  <a:pt x="36497" y="309238"/>
                </a:cubicBezTo>
                <a:cubicBezTo>
                  <a:pt x="36497" y="309238"/>
                  <a:pt x="36497" y="309238"/>
                  <a:pt x="36497" y="126927"/>
                </a:cubicBezTo>
                <a:cubicBezTo>
                  <a:pt x="36497" y="120462"/>
                  <a:pt x="41687" y="116583"/>
                  <a:pt x="48175" y="116583"/>
                </a:cubicBezTo>
                <a:cubicBezTo>
                  <a:pt x="48175" y="116583"/>
                  <a:pt x="48175" y="116583"/>
                  <a:pt x="266151" y="116583"/>
                </a:cubicBezTo>
                <a:cubicBezTo>
                  <a:pt x="272638" y="116583"/>
                  <a:pt x="277828" y="120462"/>
                  <a:pt x="277828" y="126927"/>
                </a:cubicBezTo>
                <a:cubicBezTo>
                  <a:pt x="277828" y="126927"/>
                  <a:pt x="277828" y="126927"/>
                  <a:pt x="277828" y="309238"/>
                </a:cubicBezTo>
                <a:cubicBezTo>
                  <a:pt x="277828" y="309238"/>
                  <a:pt x="277828" y="309238"/>
                  <a:pt x="292100" y="309238"/>
                </a:cubicBezTo>
                <a:lnTo>
                  <a:pt x="292100" y="90723"/>
                </a:lnTo>
                <a:cubicBezTo>
                  <a:pt x="292100" y="90723"/>
                  <a:pt x="292100" y="90723"/>
                  <a:pt x="157163" y="23488"/>
                </a:cubicBezTo>
                <a:close/>
                <a:moveTo>
                  <a:pt x="151967" y="972"/>
                </a:moveTo>
                <a:cubicBezTo>
                  <a:pt x="155864" y="-324"/>
                  <a:pt x="158461" y="-324"/>
                  <a:pt x="162358" y="972"/>
                </a:cubicBezTo>
                <a:cubicBezTo>
                  <a:pt x="162358" y="972"/>
                  <a:pt x="162358" y="972"/>
                  <a:pt x="307831" y="73551"/>
                </a:cubicBezTo>
                <a:cubicBezTo>
                  <a:pt x="311727" y="76143"/>
                  <a:pt x="314325" y="80031"/>
                  <a:pt x="314325" y="83919"/>
                </a:cubicBezTo>
                <a:cubicBezTo>
                  <a:pt x="314325" y="83919"/>
                  <a:pt x="314325" y="83919"/>
                  <a:pt x="314325" y="319800"/>
                </a:cubicBezTo>
                <a:cubicBezTo>
                  <a:pt x="314325" y="326280"/>
                  <a:pt x="309130" y="331464"/>
                  <a:pt x="302635" y="331464"/>
                </a:cubicBezTo>
                <a:cubicBezTo>
                  <a:pt x="302635" y="331464"/>
                  <a:pt x="302635" y="331464"/>
                  <a:pt x="11690" y="331464"/>
                </a:cubicBezTo>
                <a:cubicBezTo>
                  <a:pt x="5195" y="331464"/>
                  <a:pt x="0" y="326280"/>
                  <a:pt x="0" y="319800"/>
                </a:cubicBezTo>
                <a:cubicBezTo>
                  <a:pt x="0" y="319800"/>
                  <a:pt x="0" y="319800"/>
                  <a:pt x="0" y="83919"/>
                </a:cubicBezTo>
                <a:cubicBezTo>
                  <a:pt x="0" y="80031"/>
                  <a:pt x="2598" y="76143"/>
                  <a:pt x="6494" y="73551"/>
                </a:cubicBezTo>
                <a:cubicBezTo>
                  <a:pt x="6494" y="73551"/>
                  <a:pt x="6494" y="73551"/>
                  <a:pt x="151967" y="972"/>
                </a:cubicBezTo>
                <a:close/>
              </a:path>
            </a:pathLst>
          </a:custGeom>
          <a:solidFill>
            <a:schemeClr val="accent1"/>
          </a:solidFill>
          <a:ln>
            <a:noFill/>
          </a:ln>
        </p:spPr>
      </p:sp>
      <p:sp>
        <p:nvSpPr>
          <p:cNvPr id="11" name="ship_115118"/>
          <p:cNvSpPr>
            <a:spLocks noChangeAspect="1"/>
          </p:cNvSpPr>
          <p:nvPr/>
        </p:nvSpPr>
        <p:spPr bwMode="auto">
          <a:xfrm>
            <a:off x="4229192" y="3004358"/>
            <a:ext cx="786689" cy="587822"/>
          </a:xfrm>
          <a:custGeom>
            <a:avLst/>
            <a:gdLst>
              <a:gd name="connsiteX0" fmla="*/ 26656 w 337807"/>
              <a:gd name="connsiteY0" fmla="*/ 168275 h 252413"/>
              <a:gd name="connsiteX1" fmla="*/ 41168 w 337807"/>
              <a:gd name="connsiteY1" fmla="*/ 206640 h 252413"/>
              <a:gd name="connsiteX2" fmla="*/ 42488 w 337807"/>
              <a:gd name="connsiteY2" fmla="*/ 214577 h 252413"/>
              <a:gd name="connsiteX3" fmla="*/ 35891 w 337807"/>
              <a:gd name="connsiteY3" fmla="*/ 231775 h 252413"/>
              <a:gd name="connsiteX4" fmla="*/ 243020 w 337807"/>
              <a:gd name="connsiteY4" fmla="*/ 231775 h 252413"/>
              <a:gd name="connsiteX5" fmla="*/ 315581 w 337807"/>
              <a:gd name="connsiteY5" fmla="*/ 168275 h 252413"/>
              <a:gd name="connsiteX6" fmla="*/ 26656 w 337807"/>
              <a:gd name="connsiteY6" fmla="*/ 168275 h 252413"/>
              <a:gd name="connsiteX7" fmla="*/ 167944 w 337807"/>
              <a:gd name="connsiteY7" fmla="*/ 95250 h 252413"/>
              <a:gd name="connsiteX8" fmla="*/ 167944 w 337807"/>
              <a:gd name="connsiteY8" fmla="*/ 147638 h 252413"/>
              <a:gd name="connsiteX9" fmla="*/ 190169 w 337807"/>
              <a:gd name="connsiteY9" fmla="*/ 147638 h 252413"/>
              <a:gd name="connsiteX10" fmla="*/ 190169 w 337807"/>
              <a:gd name="connsiteY10" fmla="*/ 104775 h 252413"/>
              <a:gd name="connsiteX11" fmla="*/ 209219 w 337807"/>
              <a:gd name="connsiteY11" fmla="*/ 104775 h 252413"/>
              <a:gd name="connsiteX12" fmla="*/ 209219 w 337807"/>
              <a:gd name="connsiteY12" fmla="*/ 115888 h 252413"/>
              <a:gd name="connsiteX13" fmla="*/ 201282 w 337807"/>
              <a:gd name="connsiteY13" fmla="*/ 115888 h 252413"/>
              <a:gd name="connsiteX14" fmla="*/ 201282 w 337807"/>
              <a:gd name="connsiteY14" fmla="*/ 147638 h 252413"/>
              <a:gd name="connsiteX15" fmla="*/ 220332 w 337807"/>
              <a:gd name="connsiteY15" fmla="*/ 147638 h 252413"/>
              <a:gd name="connsiteX16" fmla="*/ 220332 w 337807"/>
              <a:gd name="connsiteY16" fmla="*/ 104775 h 252413"/>
              <a:gd name="connsiteX17" fmla="*/ 242557 w 337807"/>
              <a:gd name="connsiteY17" fmla="*/ 104775 h 252413"/>
              <a:gd name="connsiteX18" fmla="*/ 242557 w 337807"/>
              <a:gd name="connsiteY18" fmla="*/ 115888 h 252413"/>
              <a:gd name="connsiteX19" fmla="*/ 231444 w 337807"/>
              <a:gd name="connsiteY19" fmla="*/ 115888 h 252413"/>
              <a:gd name="connsiteX20" fmla="*/ 231444 w 337807"/>
              <a:gd name="connsiteY20" fmla="*/ 147638 h 252413"/>
              <a:gd name="connsiteX21" fmla="*/ 253669 w 337807"/>
              <a:gd name="connsiteY21" fmla="*/ 147638 h 252413"/>
              <a:gd name="connsiteX22" fmla="*/ 253669 w 337807"/>
              <a:gd name="connsiteY22" fmla="*/ 104775 h 252413"/>
              <a:gd name="connsiteX23" fmla="*/ 272719 w 337807"/>
              <a:gd name="connsiteY23" fmla="*/ 104775 h 252413"/>
              <a:gd name="connsiteX24" fmla="*/ 272719 w 337807"/>
              <a:gd name="connsiteY24" fmla="*/ 115888 h 252413"/>
              <a:gd name="connsiteX25" fmla="*/ 263194 w 337807"/>
              <a:gd name="connsiteY25" fmla="*/ 115888 h 252413"/>
              <a:gd name="connsiteX26" fmla="*/ 263194 w 337807"/>
              <a:gd name="connsiteY26" fmla="*/ 147638 h 252413"/>
              <a:gd name="connsiteX27" fmla="*/ 294944 w 337807"/>
              <a:gd name="connsiteY27" fmla="*/ 147638 h 252413"/>
              <a:gd name="connsiteX28" fmla="*/ 294944 w 337807"/>
              <a:gd name="connsiteY28" fmla="*/ 95250 h 252413"/>
              <a:gd name="connsiteX29" fmla="*/ 74146 w 337807"/>
              <a:gd name="connsiteY29" fmla="*/ 63500 h 252413"/>
              <a:gd name="connsiteX30" fmla="*/ 74146 w 337807"/>
              <a:gd name="connsiteY30" fmla="*/ 95052 h 252413"/>
              <a:gd name="connsiteX31" fmla="*/ 63608 w 337807"/>
              <a:gd name="connsiteY31" fmla="*/ 105569 h 252413"/>
              <a:gd name="connsiteX32" fmla="*/ 42531 w 337807"/>
              <a:gd name="connsiteY32" fmla="*/ 105569 h 252413"/>
              <a:gd name="connsiteX33" fmla="*/ 42531 w 337807"/>
              <a:gd name="connsiteY33" fmla="*/ 147638 h 252413"/>
              <a:gd name="connsiteX34" fmla="*/ 104444 w 337807"/>
              <a:gd name="connsiteY34" fmla="*/ 147638 h 252413"/>
              <a:gd name="connsiteX35" fmla="*/ 104444 w 337807"/>
              <a:gd name="connsiteY35" fmla="*/ 63500 h 252413"/>
              <a:gd name="connsiteX36" fmla="*/ 74146 w 337807"/>
              <a:gd name="connsiteY36" fmla="*/ 63500 h 252413"/>
              <a:gd name="connsiteX37" fmla="*/ 84204 w 337807"/>
              <a:gd name="connsiteY37" fmla="*/ 0 h 252413"/>
              <a:gd name="connsiteX38" fmla="*/ 94771 w 337807"/>
              <a:gd name="connsiteY38" fmla="*/ 10517 h 252413"/>
              <a:gd name="connsiteX39" fmla="*/ 94771 w 337807"/>
              <a:gd name="connsiteY39" fmla="*/ 42069 h 252413"/>
              <a:gd name="connsiteX40" fmla="*/ 115904 w 337807"/>
              <a:gd name="connsiteY40" fmla="*/ 42069 h 252413"/>
              <a:gd name="connsiteX41" fmla="*/ 126471 w 337807"/>
              <a:gd name="connsiteY41" fmla="*/ 52586 h 252413"/>
              <a:gd name="connsiteX42" fmla="*/ 126471 w 337807"/>
              <a:gd name="connsiteY42" fmla="*/ 147241 h 252413"/>
              <a:gd name="connsiteX43" fmla="*/ 147605 w 337807"/>
              <a:gd name="connsiteY43" fmla="*/ 147241 h 252413"/>
              <a:gd name="connsiteX44" fmla="*/ 147605 w 337807"/>
              <a:gd name="connsiteY44" fmla="*/ 84138 h 252413"/>
              <a:gd name="connsiteX45" fmla="*/ 158171 w 337807"/>
              <a:gd name="connsiteY45" fmla="*/ 73620 h 252413"/>
              <a:gd name="connsiteX46" fmla="*/ 306107 w 337807"/>
              <a:gd name="connsiteY46" fmla="*/ 73620 h 252413"/>
              <a:gd name="connsiteX47" fmla="*/ 315353 w 337807"/>
              <a:gd name="connsiteY47" fmla="*/ 84138 h 252413"/>
              <a:gd name="connsiteX48" fmla="*/ 315353 w 337807"/>
              <a:gd name="connsiteY48" fmla="*/ 147241 h 252413"/>
              <a:gd name="connsiteX49" fmla="*/ 327240 w 337807"/>
              <a:gd name="connsiteY49" fmla="*/ 147241 h 252413"/>
              <a:gd name="connsiteX50" fmla="*/ 337807 w 337807"/>
              <a:gd name="connsiteY50" fmla="*/ 157758 h 252413"/>
              <a:gd name="connsiteX51" fmla="*/ 242706 w 337807"/>
              <a:gd name="connsiteY51" fmla="*/ 252413 h 252413"/>
              <a:gd name="connsiteX52" fmla="*/ 20802 w 337807"/>
              <a:gd name="connsiteY52" fmla="*/ 252413 h 252413"/>
              <a:gd name="connsiteX53" fmla="*/ 12877 w 337807"/>
              <a:gd name="connsiteY53" fmla="*/ 248469 h 252413"/>
              <a:gd name="connsiteX54" fmla="*/ 10236 w 337807"/>
              <a:gd name="connsiteY54" fmla="*/ 237952 h 252413"/>
              <a:gd name="connsiteX55" fmla="*/ 19482 w 337807"/>
              <a:gd name="connsiteY55" fmla="*/ 210344 h 252413"/>
              <a:gd name="connsiteX56" fmla="*/ 990 w 337807"/>
              <a:gd name="connsiteY56" fmla="*/ 161702 h 252413"/>
              <a:gd name="connsiteX57" fmla="*/ 990 w 337807"/>
              <a:gd name="connsiteY57" fmla="*/ 152499 h 252413"/>
              <a:gd name="connsiteX58" fmla="*/ 10236 w 337807"/>
              <a:gd name="connsiteY58" fmla="*/ 147241 h 252413"/>
              <a:gd name="connsiteX59" fmla="*/ 20802 w 337807"/>
              <a:gd name="connsiteY59" fmla="*/ 147241 h 252413"/>
              <a:gd name="connsiteX60" fmla="*/ 20802 w 337807"/>
              <a:gd name="connsiteY60" fmla="*/ 94655 h 252413"/>
              <a:gd name="connsiteX61" fmla="*/ 31370 w 337807"/>
              <a:gd name="connsiteY61" fmla="*/ 84138 h 252413"/>
              <a:gd name="connsiteX62" fmla="*/ 51182 w 337807"/>
              <a:gd name="connsiteY62" fmla="*/ 84138 h 252413"/>
              <a:gd name="connsiteX63" fmla="*/ 51182 w 337807"/>
              <a:gd name="connsiteY63" fmla="*/ 52586 h 252413"/>
              <a:gd name="connsiteX64" fmla="*/ 63070 w 337807"/>
              <a:gd name="connsiteY64" fmla="*/ 42069 h 252413"/>
              <a:gd name="connsiteX65" fmla="*/ 73637 w 337807"/>
              <a:gd name="connsiteY65" fmla="*/ 42069 h 252413"/>
              <a:gd name="connsiteX66" fmla="*/ 73637 w 337807"/>
              <a:gd name="connsiteY66" fmla="*/ 10517 h 252413"/>
              <a:gd name="connsiteX67" fmla="*/ 84204 w 337807"/>
              <a:gd name="connsiteY67" fmla="*/ 0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7807" h="252413">
                <a:moveTo>
                  <a:pt x="26656" y="168275"/>
                </a:moveTo>
                <a:cubicBezTo>
                  <a:pt x="26656" y="168275"/>
                  <a:pt x="26656" y="168275"/>
                  <a:pt x="41168" y="206640"/>
                </a:cubicBezTo>
                <a:cubicBezTo>
                  <a:pt x="42488" y="209286"/>
                  <a:pt x="42488" y="211931"/>
                  <a:pt x="42488" y="214577"/>
                </a:cubicBezTo>
                <a:cubicBezTo>
                  <a:pt x="42488" y="214577"/>
                  <a:pt x="42488" y="214577"/>
                  <a:pt x="35891" y="231775"/>
                </a:cubicBezTo>
                <a:cubicBezTo>
                  <a:pt x="35891" y="231775"/>
                  <a:pt x="35891" y="231775"/>
                  <a:pt x="243020" y="231775"/>
                </a:cubicBezTo>
                <a:cubicBezTo>
                  <a:pt x="279960" y="231775"/>
                  <a:pt x="311623" y="203994"/>
                  <a:pt x="315581" y="168275"/>
                </a:cubicBezTo>
                <a:cubicBezTo>
                  <a:pt x="315581" y="168275"/>
                  <a:pt x="315581" y="168275"/>
                  <a:pt x="26656" y="168275"/>
                </a:cubicBezTo>
                <a:close/>
                <a:moveTo>
                  <a:pt x="167944" y="95250"/>
                </a:moveTo>
                <a:lnTo>
                  <a:pt x="167944" y="147638"/>
                </a:lnTo>
                <a:lnTo>
                  <a:pt x="190169" y="147638"/>
                </a:lnTo>
                <a:lnTo>
                  <a:pt x="190169" y="104775"/>
                </a:lnTo>
                <a:lnTo>
                  <a:pt x="209219" y="104775"/>
                </a:lnTo>
                <a:lnTo>
                  <a:pt x="209219" y="115888"/>
                </a:lnTo>
                <a:lnTo>
                  <a:pt x="201282" y="115888"/>
                </a:lnTo>
                <a:lnTo>
                  <a:pt x="201282" y="147638"/>
                </a:lnTo>
                <a:lnTo>
                  <a:pt x="220332" y="147638"/>
                </a:lnTo>
                <a:lnTo>
                  <a:pt x="220332" y="104775"/>
                </a:lnTo>
                <a:lnTo>
                  <a:pt x="242557" y="104775"/>
                </a:lnTo>
                <a:lnTo>
                  <a:pt x="242557" y="115888"/>
                </a:lnTo>
                <a:lnTo>
                  <a:pt x="231444" y="115888"/>
                </a:lnTo>
                <a:lnTo>
                  <a:pt x="231444" y="147638"/>
                </a:lnTo>
                <a:lnTo>
                  <a:pt x="253669" y="147638"/>
                </a:lnTo>
                <a:lnTo>
                  <a:pt x="253669" y="104775"/>
                </a:lnTo>
                <a:lnTo>
                  <a:pt x="272719" y="104775"/>
                </a:lnTo>
                <a:lnTo>
                  <a:pt x="272719" y="115888"/>
                </a:lnTo>
                <a:lnTo>
                  <a:pt x="263194" y="115888"/>
                </a:lnTo>
                <a:lnTo>
                  <a:pt x="263194" y="147638"/>
                </a:lnTo>
                <a:lnTo>
                  <a:pt x="294944" y="147638"/>
                </a:lnTo>
                <a:lnTo>
                  <a:pt x="294944" y="95250"/>
                </a:lnTo>
                <a:close/>
                <a:moveTo>
                  <a:pt x="74146" y="63500"/>
                </a:moveTo>
                <a:cubicBezTo>
                  <a:pt x="74146" y="63500"/>
                  <a:pt x="74146" y="63500"/>
                  <a:pt x="74146" y="95052"/>
                </a:cubicBezTo>
                <a:cubicBezTo>
                  <a:pt x="74146" y="100310"/>
                  <a:pt x="68877" y="105569"/>
                  <a:pt x="63608" y="105569"/>
                </a:cubicBezTo>
                <a:cubicBezTo>
                  <a:pt x="63608" y="105569"/>
                  <a:pt x="63608" y="105569"/>
                  <a:pt x="42531" y="105569"/>
                </a:cubicBezTo>
                <a:lnTo>
                  <a:pt x="42531" y="147638"/>
                </a:lnTo>
                <a:cubicBezTo>
                  <a:pt x="42531" y="147638"/>
                  <a:pt x="42531" y="147638"/>
                  <a:pt x="104444" y="147638"/>
                </a:cubicBezTo>
                <a:cubicBezTo>
                  <a:pt x="104444" y="147638"/>
                  <a:pt x="104444" y="147638"/>
                  <a:pt x="104444" y="63500"/>
                </a:cubicBezTo>
                <a:cubicBezTo>
                  <a:pt x="104444" y="63500"/>
                  <a:pt x="104444" y="63500"/>
                  <a:pt x="74146" y="63500"/>
                </a:cubicBezTo>
                <a:close/>
                <a:moveTo>
                  <a:pt x="84204" y="0"/>
                </a:moveTo>
                <a:cubicBezTo>
                  <a:pt x="89487" y="0"/>
                  <a:pt x="94771" y="5258"/>
                  <a:pt x="94771" y="10517"/>
                </a:cubicBezTo>
                <a:cubicBezTo>
                  <a:pt x="94771" y="10517"/>
                  <a:pt x="94771" y="10517"/>
                  <a:pt x="94771" y="42069"/>
                </a:cubicBezTo>
                <a:cubicBezTo>
                  <a:pt x="94771" y="42069"/>
                  <a:pt x="94771" y="42069"/>
                  <a:pt x="115904" y="42069"/>
                </a:cubicBezTo>
                <a:cubicBezTo>
                  <a:pt x="121188" y="42069"/>
                  <a:pt x="126471" y="47327"/>
                  <a:pt x="126471" y="52586"/>
                </a:cubicBezTo>
                <a:cubicBezTo>
                  <a:pt x="126471" y="52586"/>
                  <a:pt x="126471" y="52586"/>
                  <a:pt x="126471" y="147241"/>
                </a:cubicBezTo>
                <a:cubicBezTo>
                  <a:pt x="126471" y="147241"/>
                  <a:pt x="126471" y="147241"/>
                  <a:pt x="147605" y="147241"/>
                </a:cubicBezTo>
                <a:cubicBezTo>
                  <a:pt x="147605" y="147241"/>
                  <a:pt x="147605" y="147241"/>
                  <a:pt x="147605" y="84138"/>
                </a:cubicBezTo>
                <a:cubicBezTo>
                  <a:pt x="147605" y="78879"/>
                  <a:pt x="152888" y="73620"/>
                  <a:pt x="158171" y="73620"/>
                </a:cubicBezTo>
                <a:cubicBezTo>
                  <a:pt x="158171" y="73620"/>
                  <a:pt x="158171" y="73620"/>
                  <a:pt x="306107" y="73620"/>
                </a:cubicBezTo>
                <a:cubicBezTo>
                  <a:pt x="311390" y="73620"/>
                  <a:pt x="315353" y="78879"/>
                  <a:pt x="315353" y="84138"/>
                </a:cubicBezTo>
                <a:cubicBezTo>
                  <a:pt x="315353" y="84138"/>
                  <a:pt x="315353" y="84138"/>
                  <a:pt x="315353" y="147241"/>
                </a:cubicBezTo>
                <a:cubicBezTo>
                  <a:pt x="315353" y="147241"/>
                  <a:pt x="315353" y="147241"/>
                  <a:pt x="327240" y="147241"/>
                </a:cubicBezTo>
                <a:cubicBezTo>
                  <a:pt x="332524" y="147241"/>
                  <a:pt x="337807" y="152499"/>
                  <a:pt x="337807" y="157758"/>
                </a:cubicBezTo>
                <a:cubicBezTo>
                  <a:pt x="337807" y="210344"/>
                  <a:pt x="295540" y="252413"/>
                  <a:pt x="242706" y="252413"/>
                </a:cubicBezTo>
                <a:cubicBezTo>
                  <a:pt x="242706" y="252413"/>
                  <a:pt x="242706" y="252413"/>
                  <a:pt x="20802" y="252413"/>
                </a:cubicBezTo>
                <a:cubicBezTo>
                  <a:pt x="16840" y="252413"/>
                  <a:pt x="14198" y="251098"/>
                  <a:pt x="12877" y="248469"/>
                </a:cubicBezTo>
                <a:cubicBezTo>
                  <a:pt x="10236" y="245840"/>
                  <a:pt x="10236" y="241896"/>
                  <a:pt x="10236" y="237952"/>
                </a:cubicBezTo>
                <a:cubicBezTo>
                  <a:pt x="10236" y="237952"/>
                  <a:pt x="10236" y="237952"/>
                  <a:pt x="19482" y="210344"/>
                </a:cubicBezTo>
                <a:cubicBezTo>
                  <a:pt x="19482" y="210344"/>
                  <a:pt x="19482" y="210344"/>
                  <a:pt x="990" y="161702"/>
                </a:cubicBezTo>
                <a:cubicBezTo>
                  <a:pt x="-331" y="159073"/>
                  <a:pt x="-331" y="155129"/>
                  <a:pt x="990" y="152499"/>
                </a:cubicBezTo>
                <a:cubicBezTo>
                  <a:pt x="3631" y="148555"/>
                  <a:pt x="6273" y="147241"/>
                  <a:pt x="10236" y="147241"/>
                </a:cubicBezTo>
                <a:cubicBezTo>
                  <a:pt x="10236" y="147241"/>
                  <a:pt x="10236" y="147241"/>
                  <a:pt x="20802" y="147241"/>
                </a:cubicBezTo>
                <a:cubicBezTo>
                  <a:pt x="20802" y="147241"/>
                  <a:pt x="20802" y="147241"/>
                  <a:pt x="20802" y="94655"/>
                </a:cubicBezTo>
                <a:cubicBezTo>
                  <a:pt x="20802" y="89396"/>
                  <a:pt x="26086" y="84138"/>
                  <a:pt x="31370" y="84138"/>
                </a:cubicBezTo>
                <a:cubicBezTo>
                  <a:pt x="31370" y="84138"/>
                  <a:pt x="31370" y="84138"/>
                  <a:pt x="51182" y="84138"/>
                </a:cubicBezTo>
                <a:cubicBezTo>
                  <a:pt x="51182" y="84138"/>
                  <a:pt x="51182" y="84138"/>
                  <a:pt x="51182" y="52586"/>
                </a:cubicBezTo>
                <a:cubicBezTo>
                  <a:pt x="51182" y="47327"/>
                  <a:pt x="57787" y="42069"/>
                  <a:pt x="63070" y="42069"/>
                </a:cubicBezTo>
                <a:cubicBezTo>
                  <a:pt x="63070" y="42069"/>
                  <a:pt x="63070" y="42069"/>
                  <a:pt x="73637" y="42069"/>
                </a:cubicBezTo>
                <a:cubicBezTo>
                  <a:pt x="73637" y="42069"/>
                  <a:pt x="73637" y="42069"/>
                  <a:pt x="73637" y="10517"/>
                </a:cubicBezTo>
                <a:cubicBezTo>
                  <a:pt x="73637" y="5258"/>
                  <a:pt x="77599" y="0"/>
                  <a:pt x="84204" y="0"/>
                </a:cubicBezTo>
                <a:close/>
              </a:path>
            </a:pathLst>
          </a:custGeom>
          <a:solidFill>
            <a:schemeClr val="accent1"/>
          </a:solidFill>
          <a:ln>
            <a:noFill/>
          </a:ln>
        </p:spPr>
      </p:sp>
      <p:cxnSp>
        <p:nvCxnSpPr>
          <p:cNvPr id="13" name="直接箭头连接符 12"/>
          <p:cNvCxnSpPr/>
          <p:nvPr/>
        </p:nvCxnSpPr>
        <p:spPr>
          <a:xfrm>
            <a:off x="3287688" y="3736196"/>
            <a:ext cx="648072" cy="0"/>
          </a:xfrm>
          <a:prstGeom prst="straightConnector1">
            <a:avLst/>
          </a:prstGeom>
          <a:ln w="76200">
            <a:solidFill>
              <a:srgbClr val="7030A0"/>
            </a:solidFill>
            <a:tailEnd type="triangle"/>
          </a:ln>
        </p:spPr>
        <p:style>
          <a:lnRef idx="1">
            <a:schemeClr val="accent6"/>
          </a:lnRef>
          <a:fillRef idx="0">
            <a:schemeClr val="accent6"/>
          </a:fillRef>
          <a:effectRef idx="0">
            <a:schemeClr val="accent6"/>
          </a:effectRef>
          <a:fontRef idx="minor">
            <a:schemeClr val="tx1"/>
          </a:fontRef>
        </p:style>
      </p:cxnSp>
      <p:cxnSp>
        <p:nvCxnSpPr>
          <p:cNvPr id="14" name="直接箭头连接符 13"/>
          <p:cNvCxnSpPr/>
          <p:nvPr/>
        </p:nvCxnSpPr>
        <p:spPr>
          <a:xfrm>
            <a:off x="5303912" y="3736196"/>
            <a:ext cx="648072" cy="0"/>
          </a:xfrm>
          <a:prstGeom prst="straightConnector1">
            <a:avLst/>
          </a:prstGeom>
          <a:ln w="76200">
            <a:solidFill>
              <a:srgbClr val="7030A0"/>
            </a:solidFill>
            <a:tailEnd type="triangle"/>
          </a:ln>
        </p:spPr>
        <p:style>
          <a:lnRef idx="1">
            <a:schemeClr val="accent6"/>
          </a:lnRef>
          <a:fillRef idx="0">
            <a:schemeClr val="accent6"/>
          </a:fillRef>
          <a:effectRef idx="0">
            <a:schemeClr val="accent6"/>
          </a:effectRef>
          <a:fontRef idx="minor">
            <a:schemeClr val="tx1"/>
          </a:fontRef>
        </p:style>
      </p:cxnSp>
      <p:sp>
        <p:nvSpPr>
          <p:cNvPr id="15" name="文本框 14"/>
          <p:cNvSpPr txBox="1"/>
          <p:nvPr/>
        </p:nvSpPr>
        <p:spPr>
          <a:xfrm>
            <a:off x="1775520" y="2728085"/>
            <a:ext cx="2016224" cy="492443"/>
          </a:xfrm>
          <a:prstGeom prst="rect">
            <a:avLst/>
          </a:prstGeom>
          <a:noFill/>
        </p:spPr>
        <p:txBody>
          <a:bodyPr wrap="square" rtlCol="0">
            <a:spAutoFit/>
          </a:bodyPr>
          <a:lstStyle/>
          <a:p>
            <a:r>
              <a:rPr lang="en-GB" altLang="zh-CN" sz="2600" b="1" dirty="0"/>
              <a:t>Warehouse</a:t>
            </a:r>
            <a:endParaRPr lang="zh-CN" altLang="en-US" sz="2600" b="1" dirty="0"/>
          </a:p>
        </p:txBody>
      </p:sp>
      <p:sp>
        <p:nvSpPr>
          <p:cNvPr id="16" name="文本框 15"/>
          <p:cNvSpPr txBox="1"/>
          <p:nvPr/>
        </p:nvSpPr>
        <p:spPr>
          <a:xfrm>
            <a:off x="8112224" y="2729737"/>
            <a:ext cx="2015244" cy="492443"/>
          </a:xfrm>
          <a:prstGeom prst="rect">
            <a:avLst/>
          </a:prstGeom>
          <a:noFill/>
        </p:spPr>
        <p:txBody>
          <a:bodyPr wrap="square" rtlCol="0">
            <a:spAutoFit/>
          </a:bodyPr>
          <a:lstStyle/>
          <a:p>
            <a:r>
              <a:rPr lang="en-GB" altLang="zh-CN" sz="2600" b="1" dirty="0"/>
              <a:t>Warehouse</a:t>
            </a:r>
            <a:endParaRPr lang="zh-CN" altLang="en-US" sz="2600" b="1" dirty="0"/>
          </a:p>
        </p:txBody>
      </p:sp>
      <p:sp>
        <p:nvSpPr>
          <p:cNvPr id="23" name="harbor-crane_86816"/>
          <p:cNvSpPr>
            <a:spLocks noChangeAspect="1"/>
          </p:cNvSpPr>
          <p:nvPr/>
        </p:nvSpPr>
        <p:spPr bwMode="auto">
          <a:xfrm>
            <a:off x="6312025" y="3274357"/>
            <a:ext cx="936104" cy="963369"/>
          </a:xfrm>
          <a:custGeom>
            <a:avLst/>
            <a:gdLst>
              <a:gd name="connsiteX0" fmla="*/ 136525 w 327025"/>
              <a:gd name="connsiteY0" fmla="*/ 263525 h 336550"/>
              <a:gd name="connsiteX1" fmla="*/ 136525 w 327025"/>
              <a:gd name="connsiteY1" fmla="*/ 325438 h 336550"/>
              <a:gd name="connsiteX2" fmla="*/ 152400 w 327025"/>
              <a:gd name="connsiteY2" fmla="*/ 325438 h 336550"/>
              <a:gd name="connsiteX3" fmla="*/ 152400 w 327025"/>
              <a:gd name="connsiteY3" fmla="*/ 316409 h 336550"/>
              <a:gd name="connsiteX4" fmla="*/ 148431 w 327025"/>
              <a:gd name="connsiteY4" fmla="*/ 307380 h 336550"/>
              <a:gd name="connsiteX5" fmla="*/ 147109 w 327025"/>
              <a:gd name="connsiteY5" fmla="*/ 304801 h 336550"/>
              <a:gd name="connsiteX6" fmla="*/ 147109 w 327025"/>
              <a:gd name="connsiteY6" fmla="*/ 263525 h 336550"/>
              <a:gd name="connsiteX7" fmla="*/ 136525 w 327025"/>
              <a:gd name="connsiteY7" fmla="*/ 263525 h 336550"/>
              <a:gd name="connsiteX8" fmla="*/ 25928 w 327025"/>
              <a:gd name="connsiteY8" fmla="*/ 263525 h 336550"/>
              <a:gd name="connsiteX9" fmla="*/ 25928 w 327025"/>
              <a:gd name="connsiteY9" fmla="*/ 304801 h 336550"/>
              <a:gd name="connsiteX10" fmla="*/ 24606 w 327025"/>
              <a:gd name="connsiteY10" fmla="*/ 307380 h 336550"/>
              <a:gd name="connsiteX11" fmla="*/ 20637 w 327025"/>
              <a:gd name="connsiteY11" fmla="*/ 316409 h 336550"/>
              <a:gd name="connsiteX12" fmla="*/ 20637 w 327025"/>
              <a:gd name="connsiteY12" fmla="*/ 325438 h 336550"/>
              <a:gd name="connsiteX13" fmla="*/ 36512 w 327025"/>
              <a:gd name="connsiteY13" fmla="*/ 325438 h 336550"/>
              <a:gd name="connsiteX14" fmla="*/ 36512 w 327025"/>
              <a:gd name="connsiteY14" fmla="*/ 263525 h 336550"/>
              <a:gd name="connsiteX15" fmla="*/ 25928 w 327025"/>
              <a:gd name="connsiteY15" fmla="*/ 263525 h 336550"/>
              <a:gd name="connsiteX16" fmla="*/ 30714 w 327025"/>
              <a:gd name="connsiteY16" fmla="*/ 231775 h 336550"/>
              <a:gd name="connsiteX17" fmla="*/ 25400 w 327025"/>
              <a:gd name="connsiteY17" fmla="*/ 236935 h 336550"/>
              <a:gd name="connsiteX18" fmla="*/ 25400 w 327025"/>
              <a:gd name="connsiteY18" fmla="*/ 252413 h 336550"/>
              <a:gd name="connsiteX19" fmla="*/ 147638 w 327025"/>
              <a:gd name="connsiteY19" fmla="*/ 252413 h 336550"/>
              <a:gd name="connsiteX20" fmla="*/ 147638 w 327025"/>
              <a:gd name="connsiteY20" fmla="*/ 236935 h 336550"/>
              <a:gd name="connsiteX21" fmla="*/ 142324 w 327025"/>
              <a:gd name="connsiteY21" fmla="*/ 231775 h 336550"/>
              <a:gd name="connsiteX22" fmla="*/ 30714 w 327025"/>
              <a:gd name="connsiteY22" fmla="*/ 231775 h 336550"/>
              <a:gd name="connsiteX23" fmla="*/ 73025 w 327025"/>
              <a:gd name="connsiteY23" fmla="*/ 209550 h 336550"/>
              <a:gd name="connsiteX24" fmla="*/ 73025 w 327025"/>
              <a:gd name="connsiteY24" fmla="*/ 220663 h 336550"/>
              <a:gd name="connsiteX25" fmla="*/ 100013 w 327025"/>
              <a:gd name="connsiteY25" fmla="*/ 220663 h 336550"/>
              <a:gd name="connsiteX26" fmla="*/ 100013 w 327025"/>
              <a:gd name="connsiteY26" fmla="*/ 209550 h 336550"/>
              <a:gd name="connsiteX27" fmla="*/ 9525 w 327025"/>
              <a:gd name="connsiteY27" fmla="*/ 188913 h 336550"/>
              <a:gd name="connsiteX28" fmla="*/ 9525 w 327025"/>
              <a:gd name="connsiteY28" fmla="*/ 200026 h 336550"/>
              <a:gd name="connsiteX29" fmla="*/ 115888 w 327025"/>
              <a:gd name="connsiteY29" fmla="*/ 200026 h 336550"/>
              <a:gd name="connsiteX30" fmla="*/ 115888 w 327025"/>
              <a:gd name="connsiteY30" fmla="*/ 188913 h 336550"/>
              <a:gd name="connsiteX31" fmla="*/ 105252 w 327025"/>
              <a:gd name="connsiteY31" fmla="*/ 188913 h 336550"/>
              <a:gd name="connsiteX32" fmla="*/ 9525 w 327025"/>
              <a:gd name="connsiteY32" fmla="*/ 188913 h 336550"/>
              <a:gd name="connsiteX33" fmla="*/ 273050 w 327025"/>
              <a:gd name="connsiteY33" fmla="*/ 184150 h 336550"/>
              <a:gd name="connsiteX34" fmla="*/ 273050 w 327025"/>
              <a:gd name="connsiteY34" fmla="*/ 204788 h 336550"/>
              <a:gd name="connsiteX35" fmla="*/ 315913 w 327025"/>
              <a:gd name="connsiteY35" fmla="*/ 204788 h 336550"/>
              <a:gd name="connsiteX36" fmla="*/ 315913 w 327025"/>
              <a:gd name="connsiteY36" fmla="*/ 184150 h 336550"/>
              <a:gd name="connsiteX37" fmla="*/ 68660 w 327025"/>
              <a:gd name="connsiteY37" fmla="*/ 152400 h 336550"/>
              <a:gd name="connsiteX38" fmla="*/ 78979 w 327025"/>
              <a:gd name="connsiteY38" fmla="*/ 152400 h 336550"/>
              <a:gd name="connsiteX39" fmla="*/ 84138 w 327025"/>
              <a:gd name="connsiteY39" fmla="*/ 157957 h 336550"/>
              <a:gd name="connsiteX40" fmla="*/ 78979 w 327025"/>
              <a:gd name="connsiteY40" fmla="*/ 163513 h 336550"/>
              <a:gd name="connsiteX41" fmla="*/ 68660 w 327025"/>
              <a:gd name="connsiteY41" fmla="*/ 163513 h 336550"/>
              <a:gd name="connsiteX42" fmla="*/ 63500 w 327025"/>
              <a:gd name="connsiteY42" fmla="*/ 157957 h 336550"/>
              <a:gd name="connsiteX43" fmla="*/ 68660 w 327025"/>
              <a:gd name="connsiteY43" fmla="*/ 152400 h 336550"/>
              <a:gd name="connsiteX44" fmla="*/ 52388 w 327025"/>
              <a:gd name="connsiteY44" fmla="*/ 152400 h 336550"/>
              <a:gd name="connsiteX45" fmla="*/ 55960 w 327025"/>
              <a:gd name="connsiteY45" fmla="*/ 153789 h 336550"/>
              <a:gd name="connsiteX46" fmla="*/ 57150 w 327025"/>
              <a:gd name="connsiteY46" fmla="*/ 157957 h 336550"/>
              <a:gd name="connsiteX47" fmla="*/ 55960 w 327025"/>
              <a:gd name="connsiteY47" fmla="*/ 162124 h 336550"/>
              <a:gd name="connsiteX48" fmla="*/ 52388 w 327025"/>
              <a:gd name="connsiteY48" fmla="*/ 163513 h 336550"/>
              <a:gd name="connsiteX49" fmla="*/ 48816 w 327025"/>
              <a:gd name="connsiteY49" fmla="*/ 162124 h 336550"/>
              <a:gd name="connsiteX50" fmla="*/ 47625 w 327025"/>
              <a:gd name="connsiteY50" fmla="*/ 157957 h 336550"/>
              <a:gd name="connsiteX51" fmla="*/ 48816 w 327025"/>
              <a:gd name="connsiteY51" fmla="*/ 153789 h 336550"/>
              <a:gd name="connsiteX52" fmla="*/ 52388 w 327025"/>
              <a:gd name="connsiteY52" fmla="*/ 152400 h 336550"/>
              <a:gd name="connsiteX53" fmla="*/ 25796 w 327025"/>
              <a:gd name="connsiteY53" fmla="*/ 152400 h 336550"/>
              <a:gd name="connsiteX54" fmla="*/ 36115 w 327025"/>
              <a:gd name="connsiteY54" fmla="*/ 152400 h 336550"/>
              <a:gd name="connsiteX55" fmla="*/ 41275 w 327025"/>
              <a:gd name="connsiteY55" fmla="*/ 157957 h 336550"/>
              <a:gd name="connsiteX56" fmla="*/ 36115 w 327025"/>
              <a:gd name="connsiteY56" fmla="*/ 163513 h 336550"/>
              <a:gd name="connsiteX57" fmla="*/ 25796 w 327025"/>
              <a:gd name="connsiteY57" fmla="*/ 163513 h 336550"/>
              <a:gd name="connsiteX58" fmla="*/ 20637 w 327025"/>
              <a:gd name="connsiteY58" fmla="*/ 157957 h 336550"/>
              <a:gd name="connsiteX59" fmla="*/ 25796 w 327025"/>
              <a:gd name="connsiteY59" fmla="*/ 152400 h 336550"/>
              <a:gd name="connsiteX60" fmla="*/ 291245 w 327025"/>
              <a:gd name="connsiteY60" fmla="*/ 150813 h 336550"/>
              <a:gd name="connsiteX61" fmla="*/ 277812 w 327025"/>
              <a:gd name="connsiteY61" fmla="*/ 173038 h 336550"/>
              <a:gd name="connsiteX62" fmla="*/ 312737 w 327025"/>
              <a:gd name="connsiteY62" fmla="*/ 173038 h 336550"/>
              <a:gd name="connsiteX63" fmla="*/ 299305 w 327025"/>
              <a:gd name="connsiteY63" fmla="*/ 150813 h 336550"/>
              <a:gd name="connsiteX64" fmla="*/ 295275 w 327025"/>
              <a:gd name="connsiteY64" fmla="*/ 152120 h 336550"/>
              <a:gd name="connsiteX65" fmla="*/ 291245 w 327025"/>
              <a:gd name="connsiteY65" fmla="*/ 150813 h 336550"/>
              <a:gd name="connsiteX66" fmla="*/ 14783 w 327025"/>
              <a:gd name="connsiteY66" fmla="*/ 141288 h 336550"/>
              <a:gd name="connsiteX67" fmla="*/ 9525 w 327025"/>
              <a:gd name="connsiteY67" fmla="*/ 146504 h 336550"/>
              <a:gd name="connsiteX68" fmla="*/ 9525 w 327025"/>
              <a:gd name="connsiteY68" fmla="*/ 177801 h 336550"/>
              <a:gd name="connsiteX69" fmla="*/ 93663 w 327025"/>
              <a:gd name="connsiteY69" fmla="*/ 177801 h 336550"/>
              <a:gd name="connsiteX70" fmla="*/ 93663 w 327025"/>
              <a:gd name="connsiteY70" fmla="*/ 141288 h 336550"/>
              <a:gd name="connsiteX71" fmla="*/ 14783 w 327025"/>
              <a:gd name="connsiteY71" fmla="*/ 141288 h 336550"/>
              <a:gd name="connsiteX72" fmla="*/ 294482 w 327025"/>
              <a:gd name="connsiteY72" fmla="*/ 131763 h 336550"/>
              <a:gd name="connsiteX73" fmla="*/ 288925 w 327025"/>
              <a:gd name="connsiteY73" fmla="*/ 136526 h 336550"/>
              <a:gd name="connsiteX74" fmla="*/ 294482 w 327025"/>
              <a:gd name="connsiteY74" fmla="*/ 141290 h 336550"/>
              <a:gd name="connsiteX75" fmla="*/ 300038 w 327025"/>
              <a:gd name="connsiteY75" fmla="*/ 136526 h 336550"/>
              <a:gd name="connsiteX76" fmla="*/ 294482 w 327025"/>
              <a:gd name="connsiteY76" fmla="*/ 131763 h 336550"/>
              <a:gd name="connsiteX77" fmla="*/ 104775 w 327025"/>
              <a:gd name="connsiteY77" fmla="*/ 115888 h 336550"/>
              <a:gd name="connsiteX78" fmla="*/ 104775 w 327025"/>
              <a:gd name="connsiteY78" fmla="*/ 171451 h 336550"/>
              <a:gd name="connsiteX79" fmla="*/ 161925 w 327025"/>
              <a:gd name="connsiteY79" fmla="*/ 115888 h 336550"/>
              <a:gd name="connsiteX80" fmla="*/ 86143 w 327025"/>
              <a:gd name="connsiteY80" fmla="*/ 84138 h 336550"/>
              <a:gd name="connsiteX81" fmla="*/ 81130 w 327025"/>
              <a:gd name="connsiteY81" fmla="*/ 88107 h 336550"/>
              <a:gd name="connsiteX82" fmla="*/ 69850 w 327025"/>
              <a:gd name="connsiteY82" fmla="*/ 131763 h 336550"/>
              <a:gd name="connsiteX83" fmla="*/ 93663 w 327025"/>
              <a:gd name="connsiteY83" fmla="*/ 131763 h 336550"/>
              <a:gd name="connsiteX84" fmla="*/ 93663 w 327025"/>
              <a:gd name="connsiteY84" fmla="*/ 89429 h 336550"/>
              <a:gd name="connsiteX85" fmla="*/ 88650 w 327025"/>
              <a:gd name="connsiteY85" fmla="*/ 84138 h 336550"/>
              <a:gd name="connsiteX86" fmla="*/ 86143 w 327025"/>
              <a:gd name="connsiteY86" fmla="*/ 84138 h 336550"/>
              <a:gd name="connsiteX87" fmla="*/ 281124 w 327025"/>
              <a:gd name="connsiteY87" fmla="*/ 9525 h 336550"/>
              <a:gd name="connsiteX88" fmla="*/ 120650 w 327025"/>
              <a:gd name="connsiteY88" fmla="*/ 169863 h 336550"/>
              <a:gd name="connsiteX89" fmla="*/ 160111 w 327025"/>
              <a:gd name="connsiteY89" fmla="*/ 148661 h 336550"/>
              <a:gd name="connsiteX90" fmla="*/ 285070 w 327025"/>
              <a:gd name="connsiteY90" fmla="*/ 21451 h 336550"/>
              <a:gd name="connsiteX91" fmla="*/ 289016 w 327025"/>
              <a:gd name="connsiteY91" fmla="*/ 20126 h 336550"/>
              <a:gd name="connsiteX92" fmla="*/ 299539 w 327025"/>
              <a:gd name="connsiteY92" fmla="*/ 20126 h 336550"/>
              <a:gd name="connsiteX93" fmla="*/ 304800 w 327025"/>
              <a:gd name="connsiteY93" fmla="*/ 14825 h 336550"/>
              <a:gd name="connsiteX94" fmla="*/ 304800 w 327025"/>
              <a:gd name="connsiteY94" fmla="*/ 9525 h 336550"/>
              <a:gd name="connsiteX95" fmla="*/ 281124 w 327025"/>
              <a:gd name="connsiteY95" fmla="*/ 9525 h 336550"/>
              <a:gd name="connsiteX96" fmla="*/ 266700 w 327025"/>
              <a:gd name="connsiteY96" fmla="*/ 9525 h 336550"/>
              <a:gd name="connsiteX97" fmla="*/ 258801 w 327025"/>
              <a:gd name="connsiteY97" fmla="*/ 12171 h 336550"/>
              <a:gd name="connsiteX98" fmla="*/ 104775 w 327025"/>
              <a:gd name="connsiteY98" fmla="*/ 86254 h 336550"/>
              <a:gd name="connsiteX99" fmla="*/ 104775 w 327025"/>
              <a:gd name="connsiteY99" fmla="*/ 88900 h 336550"/>
              <a:gd name="connsiteX100" fmla="*/ 104775 w 327025"/>
              <a:gd name="connsiteY100" fmla="*/ 104775 h 336550"/>
              <a:gd name="connsiteX101" fmla="*/ 170598 w 327025"/>
              <a:gd name="connsiteY101" fmla="*/ 104775 h 336550"/>
              <a:gd name="connsiteX102" fmla="*/ 266700 w 327025"/>
              <a:gd name="connsiteY102" fmla="*/ 9525 h 336550"/>
              <a:gd name="connsiteX103" fmla="*/ 271642 w 327025"/>
              <a:gd name="connsiteY103" fmla="*/ 0 h 336550"/>
              <a:gd name="connsiteX104" fmla="*/ 311201 w 327025"/>
              <a:gd name="connsiteY104" fmla="*/ 0 h 336550"/>
              <a:gd name="connsiteX105" fmla="*/ 316476 w 327025"/>
              <a:gd name="connsiteY105" fmla="*/ 5258 h 336550"/>
              <a:gd name="connsiteX106" fmla="*/ 316476 w 327025"/>
              <a:gd name="connsiteY106" fmla="*/ 15776 h 336550"/>
              <a:gd name="connsiteX107" fmla="*/ 300652 w 327025"/>
              <a:gd name="connsiteY107" fmla="*/ 31551 h 336550"/>
              <a:gd name="connsiteX108" fmla="*/ 300652 w 327025"/>
              <a:gd name="connsiteY108" fmla="*/ 122262 h 336550"/>
              <a:gd name="connsiteX109" fmla="*/ 311201 w 327025"/>
              <a:gd name="connsiteY109" fmla="*/ 136723 h 336550"/>
              <a:gd name="connsiteX110" fmla="*/ 307245 w 327025"/>
              <a:gd name="connsiteY110" fmla="*/ 145926 h 336550"/>
              <a:gd name="connsiteX111" fmla="*/ 325707 w 327025"/>
              <a:gd name="connsiteY111" fmla="*/ 176163 h 336550"/>
              <a:gd name="connsiteX112" fmla="*/ 327025 w 327025"/>
              <a:gd name="connsiteY112" fmla="*/ 176163 h 336550"/>
              <a:gd name="connsiteX113" fmla="*/ 327025 w 327025"/>
              <a:gd name="connsiteY113" fmla="*/ 177478 h 336550"/>
              <a:gd name="connsiteX114" fmla="*/ 327025 w 327025"/>
              <a:gd name="connsiteY114" fmla="*/ 178792 h 336550"/>
              <a:gd name="connsiteX115" fmla="*/ 327025 w 327025"/>
              <a:gd name="connsiteY115" fmla="*/ 210344 h 336550"/>
              <a:gd name="connsiteX116" fmla="*/ 321751 w 327025"/>
              <a:gd name="connsiteY116" fmla="*/ 215603 h 336550"/>
              <a:gd name="connsiteX117" fmla="*/ 269005 w 327025"/>
              <a:gd name="connsiteY117" fmla="*/ 215603 h 336550"/>
              <a:gd name="connsiteX118" fmla="*/ 263730 w 327025"/>
              <a:gd name="connsiteY118" fmla="*/ 210344 h 336550"/>
              <a:gd name="connsiteX119" fmla="*/ 263730 w 327025"/>
              <a:gd name="connsiteY119" fmla="*/ 178792 h 336550"/>
              <a:gd name="connsiteX120" fmla="*/ 263730 w 327025"/>
              <a:gd name="connsiteY120" fmla="*/ 177478 h 336550"/>
              <a:gd name="connsiteX121" fmla="*/ 265049 w 327025"/>
              <a:gd name="connsiteY121" fmla="*/ 177478 h 336550"/>
              <a:gd name="connsiteX122" fmla="*/ 265049 w 327025"/>
              <a:gd name="connsiteY122" fmla="*/ 176163 h 336550"/>
              <a:gd name="connsiteX123" fmla="*/ 283510 w 327025"/>
              <a:gd name="connsiteY123" fmla="*/ 145926 h 336550"/>
              <a:gd name="connsiteX124" fmla="*/ 279554 w 327025"/>
              <a:gd name="connsiteY124" fmla="*/ 136723 h 336550"/>
              <a:gd name="connsiteX125" fmla="*/ 290103 w 327025"/>
              <a:gd name="connsiteY125" fmla="*/ 122262 h 336550"/>
              <a:gd name="connsiteX126" fmla="*/ 290103 w 327025"/>
              <a:gd name="connsiteY126" fmla="*/ 32866 h 336550"/>
              <a:gd name="connsiteX127" fmla="*/ 167469 w 327025"/>
              <a:gd name="connsiteY127" fmla="*/ 156443 h 336550"/>
              <a:gd name="connsiteX128" fmla="*/ 166150 w 327025"/>
              <a:gd name="connsiteY128" fmla="*/ 156443 h 336550"/>
              <a:gd name="connsiteX129" fmla="*/ 123953 w 327025"/>
              <a:gd name="connsiteY129" fmla="*/ 180107 h 336550"/>
              <a:gd name="connsiteX130" fmla="*/ 126591 w 327025"/>
              <a:gd name="connsiteY130" fmla="*/ 184051 h 336550"/>
              <a:gd name="connsiteX131" fmla="*/ 126591 w 327025"/>
              <a:gd name="connsiteY131" fmla="*/ 205085 h 336550"/>
              <a:gd name="connsiteX132" fmla="*/ 121316 w 327025"/>
              <a:gd name="connsiteY132" fmla="*/ 210344 h 336550"/>
              <a:gd name="connsiteX133" fmla="*/ 110767 w 327025"/>
              <a:gd name="connsiteY133" fmla="*/ 210344 h 336550"/>
              <a:gd name="connsiteX134" fmla="*/ 110767 w 327025"/>
              <a:gd name="connsiteY134" fmla="*/ 220861 h 336550"/>
              <a:gd name="connsiteX135" fmla="*/ 142414 w 327025"/>
              <a:gd name="connsiteY135" fmla="*/ 220861 h 336550"/>
              <a:gd name="connsiteX136" fmla="*/ 158238 w 327025"/>
              <a:gd name="connsiteY136" fmla="*/ 236637 h 336550"/>
              <a:gd name="connsiteX137" fmla="*/ 158238 w 327025"/>
              <a:gd name="connsiteY137" fmla="*/ 303684 h 336550"/>
              <a:gd name="connsiteX138" fmla="*/ 162194 w 327025"/>
              <a:gd name="connsiteY138" fmla="*/ 312887 h 336550"/>
              <a:gd name="connsiteX139" fmla="*/ 163513 w 327025"/>
              <a:gd name="connsiteY139" fmla="*/ 315516 h 336550"/>
              <a:gd name="connsiteX140" fmla="*/ 163513 w 327025"/>
              <a:gd name="connsiteY140" fmla="*/ 326033 h 336550"/>
              <a:gd name="connsiteX141" fmla="*/ 168787 w 327025"/>
              <a:gd name="connsiteY141" fmla="*/ 331292 h 336550"/>
              <a:gd name="connsiteX142" fmla="*/ 163513 w 327025"/>
              <a:gd name="connsiteY142" fmla="*/ 336550 h 336550"/>
              <a:gd name="connsiteX143" fmla="*/ 126591 w 327025"/>
              <a:gd name="connsiteY143" fmla="*/ 336550 h 336550"/>
              <a:gd name="connsiteX144" fmla="*/ 121316 w 327025"/>
              <a:gd name="connsiteY144" fmla="*/ 331292 h 336550"/>
              <a:gd name="connsiteX145" fmla="*/ 126591 w 327025"/>
              <a:gd name="connsiteY145" fmla="*/ 326033 h 336550"/>
              <a:gd name="connsiteX146" fmla="*/ 126591 w 327025"/>
              <a:gd name="connsiteY146" fmla="*/ 262930 h 336550"/>
              <a:gd name="connsiteX147" fmla="*/ 47471 w 327025"/>
              <a:gd name="connsiteY147" fmla="*/ 262930 h 336550"/>
              <a:gd name="connsiteX148" fmla="*/ 47471 w 327025"/>
              <a:gd name="connsiteY148" fmla="*/ 326033 h 336550"/>
              <a:gd name="connsiteX149" fmla="*/ 52746 w 327025"/>
              <a:gd name="connsiteY149" fmla="*/ 331292 h 336550"/>
              <a:gd name="connsiteX150" fmla="*/ 47471 w 327025"/>
              <a:gd name="connsiteY150" fmla="*/ 336550 h 336550"/>
              <a:gd name="connsiteX151" fmla="*/ 10549 w 327025"/>
              <a:gd name="connsiteY151" fmla="*/ 336550 h 336550"/>
              <a:gd name="connsiteX152" fmla="*/ 5274 w 327025"/>
              <a:gd name="connsiteY152" fmla="*/ 331292 h 336550"/>
              <a:gd name="connsiteX153" fmla="*/ 10549 w 327025"/>
              <a:gd name="connsiteY153" fmla="*/ 326033 h 336550"/>
              <a:gd name="connsiteX154" fmla="*/ 10549 w 327025"/>
              <a:gd name="connsiteY154" fmla="*/ 315516 h 336550"/>
              <a:gd name="connsiteX155" fmla="*/ 10549 w 327025"/>
              <a:gd name="connsiteY155" fmla="*/ 312887 h 336550"/>
              <a:gd name="connsiteX156" fmla="*/ 15824 w 327025"/>
              <a:gd name="connsiteY156" fmla="*/ 303684 h 336550"/>
              <a:gd name="connsiteX157" fmla="*/ 15824 w 327025"/>
              <a:gd name="connsiteY157" fmla="*/ 236637 h 336550"/>
              <a:gd name="connsiteX158" fmla="*/ 31647 w 327025"/>
              <a:gd name="connsiteY158" fmla="*/ 220861 h 336550"/>
              <a:gd name="connsiteX159" fmla="*/ 63295 w 327025"/>
              <a:gd name="connsiteY159" fmla="*/ 220861 h 336550"/>
              <a:gd name="connsiteX160" fmla="*/ 63295 w 327025"/>
              <a:gd name="connsiteY160" fmla="*/ 210344 h 336550"/>
              <a:gd name="connsiteX161" fmla="*/ 5274 w 327025"/>
              <a:gd name="connsiteY161" fmla="*/ 210344 h 336550"/>
              <a:gd name="connsiteX162" fmla="*/ 0 w 327025"/>
              <a:gd name="connsiteY162" fmla="*/ 205085 h 336550"/>
              <a:gd name="connsiteX163" fmla="*/ 0 w 327025"/>
              <a:gd name="connsiteY163" fmla="*/ 147240 h 336550"/>
              <a:gd name="connsiteX164" fmla="*/ 15824 w 327025"/>
              <a:gd name="connsiteY164" fmla="*/ 131465 h 336550"/>
              <a:gd name="connsiteX165" fmla="*/ 59339 w 327025"/>
              <a:gd name="connsiteY165" fmla="*/ 131465 h 336550"/>
              <a:gd name="connsiteX166" fmla="*/ 63295 w 327025"/>
              <a:gd name="connsiteY166" fmla="*/ 115689 h 336550"/>
              <a:gd name="connsiteX167" fmla="*/ 52746 w 327025"/>
              <a:gd name="connsiteY167" fmla="*/ 115689 h 336550"/>
              <a:gd name="connsiteX168" fmla="*/ 47471 w 327025"/>
              <a:gd name="connsiteY168" fmla="*/ 110430 h 336550"/>
              <a:gd name="connsiteX169" fmla="*/ 52746 w 327025"/>
              <a:gd name="connsiteY169" fmla="*/ 105172 h 336550"/>
              <a:gd name="connsiteX170" fmla="*/ 65933 w 327025"/>
              <a:gd name="connsiteY170" fmla="*/ 105172 h 336550"/>
              <a:gd name="connsiteX171" fmla="*/ 72526 w 327025"/>
              <a:gd name="connsiteY171" fmla="*/ 85452 h 336550"/>
              <a:gd name="connsiteX172" fmla="*/ 87031 w 327025"/>
              <a:gd name="connsiteY172" fmla="*/ 73620 h 336550"/>
              <a:gd name="connsiteX173" fmla="*/ 89668 w 327025"/>
              <a:gd name="connsiteY173" fmla="*/ 73620 h 336550"/>
              <a:gd name="connsiteX174" fmla="*/ 100218 w 327025"/>
              <a:gd name="connsiteY174" fmla="*/ 78879 h 336550"/>
              <a:gd name="connsiteX175" fmla="*/ 255818 w 327025"/>
              <a:gd name="connsiteY175" fmla="*/ 3944 h 336550"/>
              <a:gd name="connsiteX176" fmla="*/ 271642 w 327025"/>
              <a:gd name="connsiteY17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327025" h="336550">
                <a:moveTo>
                  <a:pt x="136525" y="263525"/>
                </a:moveTo>
                <a:cubicBezTo>
                  <a:pt x="136525" y="263525"/>
                  <a:pt x="136525" y="263525"/>
                  <a:pt x="136525" y="325438"/>
                </a:cubicBezTo>
                <a:lnTo>
                  <a:pt x="152400" y="325438"/>
                </a:lnTo>
                <a:cubicBezTo>
                  <a:pt x="152400" y="325438"/>
                  <a:pt x="152400" y="325438"/>
                  <a:pt x="152400" y="316409"/>
                </a:cubicBezTo>
                <a:cubicBezTo>
                  <a:pt x="152400" y="316409"/>
                  <a:pt x="152400" y="316409"/>
                  <a:pt x="148431" y="307380"/>
                </a:cubicBezTo>
                <a:cubicBezTo>
                  <a:pt x="147109" y="306090"/>
                  <a:pt x="147109" y="306090"/>
                  <a:pt x="147109" y="304801"/>
                </a:cubicBezTo>
                <a:cubicBezTo>
                  <a:pt x="147109" y="304801"/>
                  <a:pt x="147109" y="304801"/>
                  <a:pt x="147109" y="263525"/>
                </a:cubicBezTo>
                <a:cubicBezTo>
                  <a:pt x="147109" y="263525"/>
                  <a:pt x="147109" y="263525"/>
                  <a:pt x="136525" y="263525"/>
                </a:cubicBezTo>
                <a:close/>
                <a:moveTo>
                  <a:pt x="25928" y="263525"/>
                </a:moveTo>
                <a:cubicBezTo>
                  <a:pt x="25928" y="263525"/>
                  <a:pt x="25928" y="263525"/>
                  <a:pt x="25928" y="304801"/>
                </a:cubicBezTo>
                <a:cubicBezTo>
                  <a:pt x="25928" y="306090"/>
                  <a:pt x="24606" y="306090"/>
                  <a:pt x="24606" y="307380"/>
                </a:cubicBezTo>
                <a:cubicBezTo>
                  <a:pt x="24606" y="307380"/>
                  <a:pt x="24606" y="307380"/>
                  <a:pt x="20637" y="316409"/>
                </a:cubicBezTo>
                <a:cubicBezTo>
                  <a:pt x="20637" y="316409"/>
                  <a:pt x="20637" y="316409"/>
                  <a:pt x="20637" y="325438"/>
                </a:cubicBezTo>
                <a:cubicBezTo>
                  <a:pt x="20637" y="325438"/>
                  <a:pt x="20637" y="325438"/>
                  <a:pt x="36512" y="325438"/>
                </a:cubicBezTo>
                <a:lnTo>
                  <a:pt x="36512" y="263525"/>
                </a:lnTo>
                <a:cubicBezTo>
                  <a:pt x="36512" y="263525"/>
                  <a:pt x="36512" y="263525"/>
                  <a:pt x="25928" y="263525"/>
                </a:cubicBezTo>
                <a:close/>
                <a:moveTo>
                  <a:pt x="30714" y="231775"/>
                </a:moveTo>
                <a:cubicBezTo>
                  <a:pt x="28057" y="231775"/>
                  <a:pt x="25400" y="234355"/>
                  <a:pt x="25400" y="236935"/>
                </a:cubicBezTo>
                <a:cubicBezTo>
                  <a:pt x="25400" y="236935"/>
                  <a:pt x="25400" y="236935"/>
                  <a:pt x="25400" y="252413"/>
                </a:cubicBezTo>
                <a:cubicBezTo>
                  <a:pt x="25400" y="252413"/>
                  <a:pt x="25400" y="252413"/>
                  <a:pt x="147638" y="252413"/>
                </a:cubicBezTo>
                <a:cubicBezTo>
                  <a:pt x="147638" y="252413"/>
                  <a:pt x="147638" y="252413"/>
                  <a:pt x="147638" y="236935"/>
                </a:cubicBezTo>
                <a:cubicBezTo>
                  <a:pt x="147638" y="234355"/>
                  <a:pt x="144981" y="231775"/>
                  <a:pt x="142324" y="231775"/>
                </a:cubicBezTo>
                <a:cubicBezTo>
                  <a:pt x="142324" y="231775"/>
                  <a:pt x="142324" y="231775"/>
                  <a:pt x="30714" y="231775"/>
                </a:cubicBezTo>
                <a:close/>
                <a:moveTo>
                  <a:pt x="73025" y="209550"/>
                </a:moveTo>
                <a:lnTo>
                  <a:pt x="73025" y="220663"/>
                </a:lnTo>
                <a:lnTo>
                  <a:pt x="100013" y="220663"/>
                </a:lnTo>
                <a:lnTo>
                  <a:pt x="100013" y="209550"/>
                </a:lnTo>
                <a:close/>
                <a:moveTo>
                  <a:pt x="9525" y="188913"/>
                </a:moveTo>
                <a:cubicBezTo>
                  <a:pt x="9525" y="188913"/>
                  <a:pt x="9525" y="188913"/>
                  <a:pt x="9525" y="200026"/>
                </a:cubicBezTo>
                <a:cubicBezTo>
                  <a:pt x="9525" y="200026"/>
                  <a:pt x="9525" y="200026"/>
                  <a:pt x="115888" y="200026"/>
                </a:cubicBezTo>
                <a:lnTo>
                  <a:pt x="115888" y="188913"/>
                </a:lnTo>
                <a:cubicBezTo>
                  <a:pt x="115888" y="188913"/>
                  <a:pt x="115888" y="188913"/>
                  <a:pt x="105252" y="188913"/>
                </a:cubicBezTo>
                <a:cubicBezTo>
                  <a:pt x="105252" y="188913"/>
                  <a:pt x="105252" y="188913"/>
                  <a:pt x="9525" y="188913"/>
                </a:cubicBezTo>
                <a:close/>
                <a:moveTo>
                  <a:pt x="273050" y="184150"/>
                </a:moveTo>
                <a:lnTo>
                  <a:pt x="273050" y="204788"/>
                </a:lnTo>
                <a:lnTo>
                  <a:pt x="315913" y="204788"/>
                </a:lnTo>
                <a:lnTo>
                  <a:pt x="315913" y="184150"/>
                </a:lnTo>
                <a:close/>
                <a:moveTo>
                  <a:pt x="68660" y="152400"/>
                </a:moveTo>
                <a:cubicBezTo>
                  <a:pt x="68660" y="152400"/>
                  <a:pt x="68660" y="152400"/>
                  <a:pt x="78979" y="152400"/>
                </a:cubicBezTo>
                <a:cubicBezTo>
                  <a:pt x="81558" y="152400"/>
                  <a:pt x="84138" y="155178"/>
                  <a:pt x="84138" y="157957"/>
                </a:cubicBezTo>
                <a:cubicBezTo>
                  <a:pt x="84138" y="160735"/>
                  <a:pt x="81558" y="163513"/>
                  <a:pt x="78979" y="163513"/>
                </a:cubicBezTo>
                <a:cubicBezTo>
                  <a:pt x="78979" y="163513"/>
                  <a:pt x="78979" y="163513"/>
                  <a:pt x="68660" y="163513"/>
                </a:cubicBezTo>
                <a:cubicBezTo>
                  <a:pt x="66080" y="163513"/>
                  <a:pt x="63500" y="160735"/>
                  <a:pt x="63500" y="157957"/>
                </a:cubicBezTo>
                <a:cubicBezTo>
                  <a:pt x="63500" y="155178"/>
                  <a:pt x="66080" y="152400"/>
                  <a:pt x="68660" y="152400"/>
                </a:cubicBezTo>
                <a:close/>
                <a:moveTo>
                  <a:pt x="52388" y="152400"/>
                </a:moveTo>
                <a:cubicBezTo>
                  <a:pt x="53578" y="152400"/>
                  <a:pt x="54769" y="153789"/>
                  <a:pt x="55960" y="153789"/>
                </a:cubicBezTo>
                <a:cubicBezTo>
                  <a:pt x="55960" y="155178"/>
                  <a:pt x="57150" y="156568"/>
                  <a:pt x="57150" y="157957"/>
                </a:cubicBezTo>
                <a:cubicBezTo>
                  <a:pt x="57150" y="159346"/>
                  <a:pt x="55960" y="160735"/>
                  <a:pt x="55960" y="162124"/>
                </a:cubicBezTo>
                <a:cubicBezTo>
                  <a:pt x="54769" y="162124"/>
                  <a:pt x="53578" y="163513"/>
                  <a:pt x="52388" y="163513"/>
                </a:cubicBezTo>
                <a:cubicBezTo>
                  <a:pt x="51197" y="163513"/>
                  <a:pt x="50006" y="162124"/>
                  <a:pt x="48816" y="162124"/>
                </a:cubicBezTo>
                <a:cubicBezTo>
                  <a:pt x="48816" y="160735"/>
                  <a:pt x="47625" y="159346"/>
                  <a:pt x="47625" y="157957"/>
                </a:cubicBezTo>
                <a:cubicBezTo>
                  <a:pt x="47625" y="156568"/>
                  <a:pt x="48816" y="155178"/>
                  <a:pt x="48816" y="153789"/>
                </a:cubicBezTo>
                <a:cubicBezTo>
                  <a:pt x="50006" y="153789"/>
                  <a:pt x="51197" y="152400"/>
                  <a:pt x="52388" y="152400"/>
                </a:cubicBezTo>
                <a:close/>
                <a:moveTo>
                  <a:pt x="25796" y="152400"/>
                </a:moveTo>
                <a:cubicBezTo>
                  <a:pt x="25796" y="152400"/>
                  <a:pt x="25796" y="152400"/>
                  <a:pt x="36115" y="152400"/>
                </a:cubicBezTo>
                <a:cubicBezTo>
                  <a:pt x="38695" y="152400"/>
                  <a:pt x="41275" y="155178"/>
                  <a:pt x="41275" y="157957"/>
                </a:cubicBezTo>
                <a:cubicBezTo>
                  <a:pt x="41275" y="160735"/>
                  <a:pt x="38695" y="163513"/>
                  <a:pt x="36115" y="163513"/>
                </a:cubicBezTo>
                <a:cubicBezTo>
                  <a:pt x="36115" y="163513"/>
                  <a:pt x="36115" y="163513"/>
                  <a:pt x="25796" y="163513"/>
                </a:cubicBezTo>
                <a:cubicBezTo>
                  <a:pt x="23217" y="163513"/>
                  <a:pt x="20637" y="160735"/>
                  <a:pt x="20637" y="157957"/>
                </a:cubicBezTo>
                <a:cubicBezTo>
                  <a:pt x="20637" y="155178"/>
                  <a:pt x="23217" y="152400"/>
                  <a:pt x="25796" y="152400"/>
                </a:cubicBezTo>
                <a:close/>
                <a:moveTo>
                  <a:pt x="291245" y="150813"/>
                </a:moveTo>
                <a:cubicBezTo>
                  <a:pt x="291245" y="150813"/>
                  <a:pt x="291245" y="150813"/>
                  <a:pt x="277812" y="173038"/>
                </a:cubicBezTo>
                <a:cubicBezTo>
                  <a:pt x="277812" y="173038"/>
                  <a:pt x="277812" y="173038"/>
                  <a:pt x="312737" y="173038"/>
                </a:cubicBezTo>
                <a:cubicBezTo>
                  <a:pt x="312737" y="173038"/>
                  <a:pt x="312737" y="173038"/>
                  <a:pt x="299305" y="150813"/>
                </a:cubicBezTo>
                <a:cubicBezTo>
                  <a:pt x="297961" y="152120"/>
                  <a:pt x="296618" y="152120"/>
                  <a:pt x="295275" y="152120"/>
                </a:cubicBezTo>
                <a:cubicBezTo>
                  <a:pt x="293931" y="152120"/>
                  <a:pt x="292588" y="152120"/>
                  <a:pt x="291245" y="150813"/>
                </a:cubicBezTo>
                <a:close/>
                <a:moveTo>
                  <a:pt x="14783" y="141288"/>
                </a:moveTo>
                <a:cubicBezTo>
                  <a:pt x="10839" y="141288"/>
                  <a:pt x="9525" y="143896"/>
                  <a:pt x="9525" y="146504"/>
                </a:cubicBezTo>
                <a:cubicBezTo>
                  <a:pt x="9525" y="146504"/>
                  <a:pt x="9525" y="146504"/>
                  <a:pt x="9525" y="177801"/>
                </a:cubicBezTo>
                <a:cubicBezTo>
                  <a:pt x="9525" y="177801"/>
                  <a:pt x="9525" y="177801"/>
                  <a:pt x="93663" y="177801"/>
                </a:cubicBezTo>
                <a:cubicBezTo>
                  <a:pt x="93663" y="177801"/>
                  <a:pt x="93663" y="177801"/>
                  <a:pt x="93663" y="141288"/>
                </a:cubicBezTo>
                <a:cubicBezTo>
                  <a:pt x="93663" y="141288"/>
                  <a:pt x="93663" y="141288"/>
                  <a:pt x="14783" y="141288"/>
                </a:cubicBezTo>
                <a:close/>
                <a:moveTo>
                  <a:pt x="294482" y="131763"/>
                </a:moveTo>
                <a:cubicBezTo>
                  <a:pt x="291413" y="131763"/>
                  <a:pt x="288925" y="133895"/>
                  <a:pt x="288925" y="136526"/>
                </a:cubicBezTo>
                <a:cubicBezTo>
                  <a:pt x="288925" y="139157"/>
                  <a:pt x="291413" y="141290"/>
                  <a:pt x="294482" y="141290"/>
                </a:cubicBezTo>
                <a:cubicBezTo>
                  <a:pt x="297550" y="141290"/>
                  <a:pt x="300038" y="139157"/>
                  <a:pt x="300038" y="136526"/>
                </a:cubicBezTo>
                <a:cubicBezTo>
                  <a:pt x="300038" y="133895"/>
                  <a:pt x="297550" y="131763"/>
                  <a:pt x="294482" y="131763"/>
                </a:cubicBezTo>
                <a:close/>
                <a:moveTo>
                  <a:pt x="104775" y="115888"/>
                </a:moveTo>
                <a:lnTo>
                  <a:pt x="104775" y="171451"/>
                </a:lnTo>
                <a:lnTo>
                  <a:pt x="161925" y="115888"/>
                </a:lnTo>
                <a:close/>
                <a:moveTo>
                  <a:pt x="86143" y="84138"/>
                </a:moveTo>
                <a:cubicBezTo>
                  <a:pt x="83637" y="84138"/>
                  <a:pt x="81130" y="85461"/>
                  <a:pt x="81130" y="88107"/>
                </a:cubicBezTo>
                <a:lnTo>
                  <a:pt x="69850" y="131763"/>
                </a:lnTo>
                <a:cubicBezTo>
                  <a:pt x="69850" y="131763"/>
                  <a:pt x="69850" y="131763"/>
                  <a:pt x="93663" y="131763"/>
                </a:cubicBezTo>
                <a:cubicBezTo>
                  <a:pt x="93663" y="131763"/>
                  <a:pt x="93663" y="131763"/>
                  <a:pt x="93663" y="89429"/>
                </a:cubicBezTo>
                <a:cubicBezTo>
                  <a:pt x="93663" y="86784"/>
                  <a:pt x="91157" y="84138"/>
                  <a:pt x="88650" y="84138"/>
                </a:cubicBezTo>
                <a:cubicBezTo>
                  <a:pt x="88650" y="84138"/>
                  <a:pt x="88650" y="84138"/>
                  <a:pt x="86143" y="84138"/>
                </a:cubicBezTo>
                <a:close/>
                <a:moveTo>
                  <a:pt x="281124" y="9525"/>
                </a:moveTo>
                <a:cubicBezTo>
                  <a:pt x="281124" y="9525"/>
                  <a:pt x="281124" y="9525"/>
                  <a:pt x="120650" y="169863"/>
                </a:cubicBezTo>
                <a:cubicBezTo>
                  <a:pt x="120650" y="169863"/>
                  <a:pt x="120650" y="169863"/>
                  <a:pt x="160111" y="148661"/>
                </a:cubicBezTo>
                <a:cubicBezTo>
                  <a:pt x="160111" y="148661"/>
                  <a:pt x="160111" y="148661"/>
                  <a:pt x="285070" y="21451"/>
                </a:cubicBezTo>
                <a:cubicBezTo>
                  <a:pt x="286385" y="20126"/>
                  <a:pt x="287701" y="20126"/>
                  <a:pt x="289016" y="20126"/>
                </a:cubicBezTo>
                <a:cubicBezTo>
                  <a:pt x="289016" y="20126"/>
                  <a:pt x="289016" y="20126"/>
                  <a:pt x="299539" y="20126"/>
                </a:cubicBezTo>
                <a:cubicBezTo>
                  <a:pt x="302170" y="20126"/>
                  <a:pt x="304800" y="17475"/>
                  <a:pt x="304800" y="14825"/>
                </a:cubicBezTo>
                <a:cubicBezTo>
                  <a:pt x="304800" y="14825"/>
                  <a:pt x="304800" y="14825"/>
                  <a:pt x="304800" y="9525"/>
                </a:cubicBezTo>
                <a:cubicBezTo>
                  <a:pt x="304800" y="9525"/>
                  <a:pt x="304800" y="9525"/>
                  <a:pt x="281124" y="9525"/>
                </a:cubicBezTo>
                <a:close/>
                <a:moveTo>
                  <a:pt x="266700" y="9525"/>
                </a:moveTo>
                <a:cubicBezTo>
                  <a:pt x="264067" y="9525"/>
                  <a:pt x="261434" y="10848"/>
                  <a:pt x="258801" y="12171"/>
                </a:cubicBezTo>
                <a:lnTo>
                  <a:pt x="104775" y="86254"/>
                </a:lnTo>
                <a:cubicBezTo>
                  <a:pt x="104775" y="87577"/>
                  <a:pt x="104775" y="87577"/>
                  <a:pt x="104775" y="88900"/>
                </a:cubicBezTo>
                <a:cubicBezTo>
                  <a:pt x="104775" y="88900"/>
                  <a:pt x="104775" y="88900"/>
                  <a:pt x="104775" y="104775"/>
                </a:cubicBezTo>
                <a:cubicBezTo>
                  <a:pt x="104775" y="104775"/>
                  <a:pt x="104775" y="104775"/>
                  <a:pt x="170598" y="104775"/>
                </a:cubicBezTo>
                <a:cubicBezTo>
                  <a:pt x="170598" y="104775"/>
                  <a:pt x="170598" y="104775"/>
                  <a:pt x="266700" y="9525"/>
                </a:cubicBezTo>
                <a:close/>
                <a:moveTo>
                  <a:pt x="271642" y="0"/>
                </a:moveTo>
                <a:cubicBezTo>
                  <a:pt x="271642" y="0"/>
                  <a:pt x="271642" y="0"/>
                  <a:pt x="311201" y="0"/>
                </a:cubicBezTo>
                <a:cubicBezTo>
                  <a:pt x="313839" y="0"/>
                  <a:pt x="316476" y="2629"/>
                  <a:pt x="316476" y="5258"/>
                </a:cubicBezTo>
                <a:cubicBezTo>
                  <a:pt x="316476" y="5258"/>
                  <a:pt x="316476" y="5258"/>
                  <a:pt x="316476" y="15776"/>
                </a:cubicBezTo>
                <a:cubicBezTo>
                  <a:pt x="316476" y="23663"/>
                  <a:pt x="309883" y="31551"/>
                  <a:pt x="300652" y="31551"/>
                </a:cubicBezTo>
                <a:cubicBezTo>
                  <a:pt x="300652" y="31551"/>
                  <a:pt x="300652" y="31551"/>
                  <a:pt x="300652" y="122262"/>
                </a:cubicBezTo>
                <a:cubicBezTo>
                  <a:pt x="307245" y="123577"/>
                  <a:pt x="311201" y="130150"/>
                  <a:pt x="311201" y="136723"/>
                </a:cubicBezTo>
                <a:cubicBezTo>
                  <a:pt x="311201" y="140667"/>
                  <a:pt x="309883" y="143296"/>
                  <a:pt x="307245" y="145926"/>
                </a:cubicBezTo>
                <a:cubicBezTo>
                  <a:pt x="307245" y="145926"/>
                  <a:pt x="307245" y="145926"/>
                  <a:pt x="325707" y="176163"/>
                </a:cubicBezTo>
                <a:cubicBezTo>
                  <a:pt x="325707" y="176163"/>
                  <a:pt x="325707" y="176163"/>
                  <a:pt x="327025" y="176163"/>
                </a:cubicBezTo>
                <a:cubicBezTo>
                  <a:pt x="327025" y="176163"/>
                  <a:pt x="327025" y="177478"/>
                  <a:pt x="327025" y="177478"/>
                </a:cubicBezTo>
                <a:cubicBezTo>
                  <a:pt x="327025" y="178792"/>
                  <a:pt x="327025" y="178792"/>
                  <a:pt x="327025" y="178792"/>
                </a:cubicBezTo>
                <a:cubicBezTo>
                  <a:pt x="327025" y="178792"/>
                  <a:pt x="327025" y="178792"/>
                  <a:pt x="327025" y="210344"/>
                </a:cubicBezTo>
                <a:cubicBezTo>
                  <a:pt x="327025" y="212973"/>
                  <a:pt x="324388" y="215603"/>
                  <a:pt x="321751" y="215603"/>
                </a:cubicBezTo>
                <a:cubicBezTo>
                  <a:pt x="321751" y="215603"/>
                  <a:pt x="321751" y="215603"/>
                  <a:pt x="269005" y="215603"/>
                </a:cubicBezTo>
                <a:cubicBezTo>
                  <a:pt x="266367" y="215603"/>
                  <a:pt x="263730" y="212973"/>
                  <a:pt x="263730" y="210344"/>
                </a:cubicBezTo>
                <a:cubicBezTo>
                  <a:pt x="263730" y="210344"/>
                  <a:pt x="263730" y="210344"/>
                  <a:pt x="263730" y="178792"/>
                </a:cubicBezTo>
                <a:cubicBezTo>
                  <a:pt x="263730" y="178792"/>
                  <a:pt x="263730" y="178792"/>
                  <a:pt x="263730" y="177478"/>
                </a:cubicBezTo>
                <a:cubicBezTo>
                  <a:pt x="263730" y="177478"/>
                  <a:pt x="263730" y="177478"/>
                  <a:pt x="265049" y="177478"/>
                </a:cubicBezTo>
                <a:cubicBezTo>
                  <a:pt x="265049" y="177478"/>
                  <a:pt x="265049" y="176163"/>
                  <a:pt x="265049" y="176163"/>
                </a:cubicBezTo>
                <a:cubicBezTo>
                  <a:pt x="265049" y="176163"/>
                  <a:pt x="265049" y="176163"/>
                  <a:pt x="283510" y="145926"/>
                </a:cubicBezTo>
                <a:cubicBezTo>
                  <a:pt x="280873" y="143296"/>
                  <a:pt x="279554" y="140667"/>
                  <a:pt x="279554" y="136723"/>
                </a:cubicBezTo>
                <a:cubicBezTo>
                  <a:pt x="279554" y="130150"/>
                  <a:pt x="284828" y="123577"/>
                  <a:pt x="290103" y="122262"/>
                </a:cubicBezTo>
                <a:cubicBezTo>
                  <a:pt x="290103" y="122262"/>
                  <a:pt x="290103" y="122262"/>
                  <a:pt x="290103" y="32866"/>
                </a:cubicBezTo>
                <a:cubicBezTo>
                  <a:pt x="290103" y="32866"/>
                  <a:pt x="290103" y="32866"/>
                  <a:pt x="167469" y="156443"/>
                </a:cubicBezTo>
                <a:cubicBezTo>
                  <a:pt x="166150" y="156443"/>
                  <a:pt x="166150" y="156443"/>
                  <a:pt x="166150" y="156443"/>
                </a:cubicBezTo>
                <a:cubicBezTo>
                  <a:pt x="166150" y="156443"/>
                  <a:pt x="166150" y="156443"/>
                  <a:pt x="123953" y="180107"/>
                </a:cubicBezTo>
                <a:cubicBezTo>
                  <a:pt x="125272" y="180107"/>
                  <a:pt x="126591" y="182736"/>
                  <a:pt x="126591" y="184051"/>
                </a:cubicBezTo>
                <a:cubicBezTo>
                  <a:pt x="126591" y="184051"/>
                  <a:pt x="126591" y="184051"/>
                  <a:pt x="126591" y="205085"/>
                </a:cubicBezTo>
                <a:cubicBezTo>
                  <a:pt x="126591" y="207715"/>
                  <a:pt x="123953" y="210344"/>
                  <a:pt x="121316" y="210344"/>
                </a:cubicBezTo>
                <a:cubicBezTo>
                  <a:pt x="121316" y="210344"/>
                  <a:pt x="121316" y="210344"/>
                  <a:pt x="110767" y="210344"/>
                </a:cubicBezTo>
                <a:cubicBezTo>
                  <a:pt x="110767" y="210344"/>
                  <a:pt x="110767" y="210344"/>
                  <a:pt x="110767" y="220861"/>
                </a:cubicBezTo>
                <a:cubicBezTo>
                  <a:pt x="110767" y="220861"/>
                  <a:pt x="110767" y="220861"/>
                  <a:pt x="142414" y="220861"/>
                </a:cubicBezTo>
                <a:cubicBezTo>
                  <a:pt x="150326" y="220861"/>
                  <a:pt x="158238" y="228749"/>
                  <a:pt x="158238" y="236637"/>
                </a:cubicBezTo>
                <a:cubicBezTo>
                  <a:pt x="158238" y="236637"/>
                  <a:pt x="158238" y="236637"/>
                  <a:pt x="158238" y="303684"/>
                </a:cubicBezTo>
                <a:cubicBezTo>
                  <a:pt x="158238" y="303684"/>
                  <a:pt x="158238" y="303684"/>
                  <a:pt x="162194" y="312887"/>
                </a:cubicBezTo>
                <a:cubicBezTo>
                  <a:pt x="163513" y="314201"/>
                  <a:pt x="163513" y="315516"/>
                  <a:pt x="163513" y="315516"/>
                </a:cubicBezTo>
                <a:cubicBezTo>
                  <a:pt x="163513" y="315516"/>
                  <a:pt x="163513" y="315516"/>
                  <a:pt x="163513" y="326033"/>
                </a:cubicBezTo>
                <a:cubicBezTo>
                  <a:pt x="166150" y="326033"/>
                  <a:pt x="168787" y="328662"/>
                  <a:pt x="168787" y="331292"/>
                </a:cubicBezTo>
                <a:cubicBezTo>
                  <a:pt x="168787" y="333921"/>
                  <a:pt x="166150" y="336550"/>
                  <a:pt x="163513" y="336550"/>
                </a:cubicBezTo>
                <a:cubicBezTo>
                  <a:pt x="163513" y="336550"/>
                  <a:pt x="163513" y="336550"/>
                  <a:pt x="126591" y="336550"/>
                </a:cubicBezTo>
                <a:cubicBezTo>
                  <a:pt x="123953" y="336550"/>
                  <a:pt x="121316" y="333921"/>
                  <a:pt x="121316" y="331292"/>
                </a:cubicBezTo>
                <a:cubicBezTo>
                  <a:pt x="121316" y="328662"/>
                  <a:pt x="123953" y="326033"/>
                  <a:pt x="126591" y="326033"/>
                </a:cubicBezTo>
                <a:cubicBezTo>
                  <a:pt x="126591" y="326033"/>
                  <a:pt x="126591" y="326033"/>
                  <a:pt x="126591" y="262930"/>
                </a:cubicBezTo>
                <a:cubicBezTo>
                  <a:pt x="126591" y="262930"/>
                  <a:pt x="126591" y="262930"/>
                  <a:pt x="47471" y="262930"/>
                </a:cubicBezTo>
                <a:cubicBezTo>
                  <a:pt x="47471" y="262930"/>
                  <a:pt x="47471" y="262930"/>
                  <a:pt x="47471" y="326033"/>
                </a:cubicBezTo>
                <a:cubicBezTo>
                  <a:pt x="50109" y="326033"/>
                  <a:pt x="52746" y="328662"/>
                  <a:pt x="52746" y="331292"/>
                </a:cubicBezTo>
                <a:cubicBezTo>
                  <a:pt x="52746" y="333921"/>
                  <a:pt x="50109" y="336550"/>
                  <a:pt x="47471" y="336550"/>
                </a:cubicBezTo>
                <a:cubicBezTo>
                  <a:pt x="47471" y="336550"/>
                  <a:pt x="47471" y="336550"/>
                  <a:pt x="10549" y="336550"/>
                </a:cubicBezTo>
                <a:cubicBezTo>
                  <a:pt x="7912" y="336550"/>
                  <a:pt x="5274" y="333921"/>
                  <a:pt x="5274" y="331292"/>
                </a:cubicBezTo>
                <a:cubicBezTo>
                  <a:pt x="5274" y="328662"/>
                  <a:pt x="7912" y="326033"/>
                  <a:pt x="10549" y="326033"/>
                </a:cubicBezTo>
                <a:cubicBezTo>
                  <a:pt x="10549" y="326033"/>
                  <a:pt x="10549" y="326033"/>
                  <a:pt x="10549" y="315516"/>
                </a:cubicBezTo>
                <a:cubicBezTo>
                  <a:pt x="10549" y="315516"/>
                  <a:pt x="10549" y="314201"/>
                  <a:pt x="10549" y="312887"/>
                </a:cubicBezTo>
                <a:cubicBezTo>
                  <a:pt x="10549" y="312887"/>
                  <a:pt x="10549" y="312887"/>
                  <a:pt x="15824" y="303684"/>
                </a:cubicBezTo>
                <a:cubicBezTo>
                  <a:pt x="15824" y="303684"/>
                  <a:pt x="15824" y="303684"/>
                  <a:pt x="15824" y="236637"/>
                </a:cubicBezTo>
                <a:cubicBezTo>
                  <a:pt x="15824" y="228749"/>
                  <a:pt x="22417" y="220861"/>
                  <a:pt x="31647" y="220861"/>
                </a:cubicBezTo>
                <a:cubicBezTo>
                  <a:pt x="31647" y="220861"/>
                  <a:pt x="31647" y="220861"/>
                  <a:pt x="63295" y="220861"/>
                </a:cubicBezTo>
                <a:cubicBezTo>
                  <a:pt x="63295" y="220861"/>
                  <a:pt x="63295" y="220861"/>
                  <a:pt x="63295" y="210344"/>
                </a:cubicBezTo>
                <a:cubicBezTo>
                  <a:pt x="63295" y="210344"/>
                  <a:pt x="63295" y="210344"/>
                  <a:pt x="5274" y="210344"/>
                </a:cubicBezTo>
                <a:cubicBezTo>
                  <a:pt x="2637" y="210344"/>
                  <a:pt x="0" y="207715"/>
                  <a:pt x="0" y="205085"/>
                </a:cubicBezTo>
                <a:cubicBezTo>
                  <a:pt x="0" y="205085"/>
                  <a:pt x="0" y="205085"/>
                  <a:pt x="0" y="147240"/>
                </a:cubicBezTo>
                <a:cubicBezTo>
                  <a:pt x="0" y="138038"/>
                  <a:pt x="6593" y="131465"/>
                  <a:pt x="15824" y="131465"/>
                </a:cubicBezTo>
                <a:cubicBezTo>
                  <a:pt x="15824" y="131465"/>
                  <a:pt x="15824" y="131465"/>
                  <a:pt x="59339" y="131465"/>
                </a:cubicBezTo>
                <a:cubicBezTo>
                  <a:pt x="59339" y="131465"/>
                  <a:pt x="59339" y="131465"/>
                  <a:pt x="63295" y="115689"/>
                </a:cubicBezTo>
                <a:cubicBezTo>
                  <a:pt x="63295" y="115689"/>
                  <a:pt x="63295" y="115689"/>
                  <a:pt x="52746" y="115689"/>
                </a:cubicBezTo>
                <a:cubicBezTo>
                  <a:pt x="50109" y="115689"/>
                  <a:pt x="47471" y="113060"/>
                  <a:pt x="47471" y="110430"/>
                </a:cubicBezTo>
                <a:cubicBezTo>
                  <a:pt x="47471" y="107801"/>
                  <a:pt x="50109" y="105172"/>
                  <a:pt x="52746" y="105172"/>
                </a:cubicBezTo>
                <a:cubicBezTo>
                  <a:pt x="52746" y="105172"/>
                  <a:pt x="52746" y="105172"/>
                  <a:pt x="65933" y="105172"/>
                </a:cubicBezTo>
                <a:cubicBezTo>
                  <a:pt x="65933" y="105172"/>
                  <a:pt x="65933" y="105172"/>
                  <a:pt x="72526" y="85452"/>
                </a:cubicBezTo>
                <a:cubicBezTo>
                  <a:pt x="73845" y="78879"/>
                  <a:pt x="80438" y="73620"/>
                  <a:pt x="87031" y="73620"/>
                </a:cubicBezTo>
                <a:cubicBezTo>
                  <a:pt x="87031" y="73620"/>
                  <a:pt x="87031" y="73620"/>
                  <a:pt x="89668" y="73620"/>
                </a:cubicBezTo>
                <a:cubicBezTo>
                  <a:pt x="93624" y="73620"/>
                  <a:pt x="97580" y="74935"/>
                  <a:pt x="100218" y="78879"/>
                </a:cubicBezTo>
                <a:cubicBezTo>
                  <a:pt x="100218" y="78879"/>
                  <a:pt x="100218" y="78879"/>
                  <a:pt x="255818" y="3944"/>
                </a:cubicBezTo>
                <a:cubicBezTo>
                  <a:pt x="259774" y="1314"/>
                  <a:pt x="265049" y="0"/>
                  <a:pt x="271642"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24" name="文本框 23"/>
          <p:cNvSpPr txBox="1"/>
          <p:nvPr/>
        </p:nvSpPr>
        <p:spPr>
          <a:xfrm>
            <a:off x="6312024" y="2708921"/>
            <a:ext cx="936104" cy="492443"/>
          </a:xfrm>
          <a:prstGeom prst="rect">
            <a:avLst/>
          </a:prstGeom>
          <a:noFill/>
        </p:spPr>
        <p:txBody>
          <a:bodyPr wrap="square" rtlCol="0">
            <a:spAutoFit/>
          </a:bodyPr>
          <a:lstStyle/>
          <a:p>
            <a:r>
              <a:rPr lang="en-GB" altLang="zh-CN" sz="2600" b="1" dirty="0"/>
              <a:t>Port</a:t>
            </a:r>
            <a:endParaRPr lang="zh-CN" altLang="en-US" sz="2600" b="1" dirty="0"/>
          </a:p>
        </p:txBody>
      </p:sp>
      <p:cxnSp>
        <p:nvCxnSpPr>
          <p:cNvPr id="25" name="直接箭头连接符 24"/>
          <p:cNvCxnSpPr/>
          <p:nvPr/>
        </p:nvCxnSpPr>
        <p:spPr>
          <a:xfrm>
            <a:off x="7429128" y="3718149"/>
            <a:ext cx="1043136" cy="0"/>
          </a:xfrm>
          <a:prstGeom prst="straightConnector1">
            <a:avLst/>
          </a:prstGeom>
          <a:ln w="76200">
            <a:solidFill>
              <a:srgbClr val="7030A0"/>
            </a:solidFill>
            <a:tailEnd type="triangle"/>
          </a:ln>
        </p:spPr>
        <p:style>
          <a:lnRef idx="1">
            <a:schemeClr val="accent6"/>
          </a:lnRef>
          <a:fillRef idx="0">
            <a:schemeClr val="accent6"/>
          </a:fillRef>
          <a:effectRef idx="0">
            <a:schemeClr val="accent6"/>
          </a:effectRef>
          <a:fontRef idx="minor">
            <a:schemeClr val="tx1"/>
          </a:fontRef>
        </p:style>
      </p:cxnSp>
      <p:sp>
        <p:nvSpPr>
          <p:cNvPr id="51" name="矩形 50"/>
          <p:cNvSpPr/>
          <p:nvPr/>
        </p:nvSpPr>
        <p:spPr>
          <a:xfrm>
            <a:off x="1819170" y="4037479"/>
            <a:ext cx="1728192" cy="5024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zh-CN" sz="3200" dirty="0"/>
              <a:t>START</a:t>
            </a:r>
            <a:endParaRPr lang="zh-CN" altLang="en-US" sz="3200" dirty="0"/>
          </a:p>
        </p:txBody>
      </p:sp>
      <p:sp>
        <p:nvSpPr>
          <p:cNvPr id="52" name="矩形 51"/>
          <p:cNvSpPr/>
          <p:nvPr/>
        </p:nvSpPr>
        <p:spPr>
          <a:xfrm>
            <a:off x="8184232" y="4024229"/>
            <a:ext cx="1728192" cy="5156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zh-CN" sz="3200" dirty="0"/>
              <a:t>END</a:t>
            </a:r>
            <a:endParaRPr lang="zh-CN" altLang="en-US" sz="3200" dirty="0"/>
          </a:p>
        </p:txBody>
      </p:sp>
      <p:cxnSp>
        <p:nvCxnSpPr>
          <p:cNvPr id="59" name="直接箭头连接符 58"/>
          <p:cNvCxnSpPr/>
          <p:nvPr/>
        </p:nvCxnSpPr>
        <p:spPr>
          <a:xfrm>
            <a:off x="7510786" y="3932386"/>
            <a:ext cx="601439" cy="1060261"/>
          </a:xfrm>
          <a:prstGeom prst="straightConnector1">
            <a:avLst/>
          </a:prstGeom>
          <a:ln w="76200">
            <a:solidFill>
              <a:srgbClr val="7030A0"/>
            </a:solidFill>
            <a:tailEnd type="triangle"/>
          </a:ln>
        </p:spPr>
        <p:style>
          <a:lnRef idx="1">
            <a:schemeClr val="accent6"/>
          </a:lnRef>
          <a:fillRef idx="0">
            <a:schemeClr val="accent6"/>
          </a:fillRef>
          <a:effectRef idx="0">
            <a:schemeClr val="accent6"/>
          </a:effectRef>
          <a:fontRef idx="minor">
            <a:schemeClr val="tx1"/>
          </a:fontRef>
        </p:style>
      </p:cxnSp>
      <p:sp>
        <p:nvSpPr>
          <p:cNvPr id="61" name="warehouse_115134"/>
          <p:cNvSpPr>
            <a:spLocks noChangeAspect="1"/>
          </p:cNvSpPr>
          <p:nvPr/>
        </p:nvSpPr>
        <p:spPr bwMode="auto">
          <a:xfrm>
            <a:off x="8025468" y="4992647"/>
            <a:ext cx="749579" cy="698599"/>
          </a:xfrm>
          <a:custGeom>
            <a:avLst/>
            <a:gdLst>
              <a:gd name="connsiteX0" fmla="*/ 196860 w 331807"/>
              <a:gd name="connsiteY0" fmla="*/ 267964 h 309240"/>
              <a:gd name="connsiteX1" fmla="*/ 196860 w 331807"/>
              <a:gd name="connsiteY1" fmla="*/ 288602 h 309240"/>
              <a:gd name="connsiteX2" fmla="*/ 238135 w 331807"/>
              <a:gd name="connsiteY2" fmla="*/ 288602 h 309240"/>
              <a:gd name="connsiteX3" fmla="*/ 238135 w 331807"/>
              <a:gd name="connsiteY3" fmla="*/ 267964 h 309240"/>
              <a:gd name="connsiteX4" fmla="*/ 93672 w 331807"/>
              <a:gd name="connsiteY4" fmla="*/ 267964 h 309240"/>
              <a:gd name="connsiteX5" fmla="*/ 93672 w 331807"/>
              <a:gd name="connsiteY5" fmla="*/ 288602 h 309240"/>
              <a:gd name="connsiteX6" fmla="*/ 134947 w 331807"/>
              <a:gd name="connsiteY6" fmla="*/ 288602 h 309240"/>
              <a:gd name="connsiteX7" fmla="*/ 134947 w 331807"/>
              <a:gd name="connsiteY7" fmla="*/ 267964 h 309240"/>
              <a:gd name="connsiteX8" fmla="*/ 186541 w 331807"/>
              <a:gd name="connsiteY8" fmla="*/ 247327 h 309240"/>
              <a:gd name="connsiteX9" fmla="*/ 248453 w 331807"/>
              <a:gd name="connsiteY9" fmla="*/ 247327 h 309240"/>
              <a:gd name="connsiteX10" fmla="*/ 258772 w 331807"/>
              <a:gd name="connsiteY10" fmla="*/ 257646 h 309240"/>
              <a:gd name="connsiteX11" fmla="*/ 258772 w 331807"/>
              <a:gd name="connsiteY11" fmla="*/ 298921 h 309240"/>
              <a:gd name="connsiteX12" fmla="*/ 248453 w 331807"/>
              <a:gd name="connsiteY12" fmla="*/ 309240 h 309240"/>
              <a:gd name="connsiteX13" fmla="*/ 186541 w 331807"/>
              <a:gd name="connsiteY13" fmla="*/ 309240 h 309240"/>
              <a:gd name="connsiteX14" fmla="*/ 176222 w 331807"/>
              <a:gd name="connsiteY14" fmla="*/ 298921 h 309240"/>
              <a:gd name="connsiteX15" fmla="*/ 176222 w 331807"/>
              <a:gd name="connsiteY15" fmla="*/ 257646 h 309240"/>
              <a:gd name="connsiteX16" fmla="*/ 186541 w 331807"/>
              <a:gd name="connsiteY16" fmla="*/ 247327 h 309240"/>
              <a:gd name="connsiteX17" fmla="*/ 83354 w 331807"/>
              <a:gd name="connsiteY17" fmla="*/ 247327 h 309240"/>
              <a:gd name="connsiteX18" fmla="*/ 145266 w 331807"/>
              <a:gd name="connsiteY18" fmla="*/ 247327 h 309240"/>
              <a:gd name="connsiteX19" fmla="*/ 155585 w 331807"/>
              <a:gd name="connsiteY19" fmla="*/ 257646 h 309240"/>
              <a:gd name="connsiteX20" fmla="*/ 155585 w 331807"/>
              <a:gd name="connsiteY20" fmla="*/ 298921 h 309240"/>
              <a:gd name="connsiteX21" fmla="*/ 145266 w 331807"/>
              <a:gd name="connsiteY21" fmla="*/ 309240 h 309240"/>
              <a:gd name="connsiteX22" fmla="*/ 83354 w 331807"/>
              <a:gd name="connsiteY22" fmla="*/ 309240 h 309240"/>
              <a:gd name="connsiteX23" fmla="*/ 73035 w 331807"/>
              <a:gd name="connsiteY23" fmla="*/ 298921 h 309240"/>
              <a:gd name="connsiteX24" fmla="*/ 73035 w 331807"/>
              <a:gd name="connsiteY24" fmla="*/ 257646 h 309240"/>
              <a:gd name="connsiteX25" fmla="*/ 83354 w 331807"/>
              <a:gd name="connsiteY25" fmla="*/ 247327 h 309240"/>
              <a:gd name="connsiteX26" fmla="*/ 196860 w 331807"/>
              <a:gd name="connsiteY26" fmla="*/ 185414 h 309240"/>
              <a:gd name="connsiteX27" fmla="*/ 196860 w 331807"/>
              <a:gd name="connsiteY27" fmla="*/ 206052 h 309240"/>
              <a:gd name="connsiteX28" fmla="*/ 238135 w 331807"/>
              <a:gd name="connsiteY28" fmla="*/ 206052 h 309240"/>
              <a:gd name="connsiteX29" fmla="*/ 238135 w 331807"/>
              <a:gd name="connsiteY29" fmla="*/ 185414 h 309240"/>
              <a:gd name="connsiteX30" fmla="*/ 93672 w 331807"/>
              <a:gd name="connsiteY30" fmla="*/ 185414 h 309240"/>
              <a:gd name="connsiteX31" fmla="*/ 93672 w 331807"/>
              <a:gd name="connsiteY31" fmla="*/ 206052 h 309240"/>
              <a:gd name="connsiteX32" fmla="*/ 134947 w 331807"/>
              <a:gd name="connsiteY32" fmla="*/ 206052 h 309240"/>
              <a:gd name="connsiteX33" fmla="*/ 134947 w 331807"/>
              <a:gd name="connsiteY33" fmla="*/ 185414 h 309240"/>
              <a:gd name="connsiteX34" fmla="*/ 186541 w 331807"/>
              <a:gd name="connsiteY34" fmla="*/ 164777 h 309240"/>
              <a:gd name="connsiteX35" fmla="*/ 248453 w 331807"/>
              <a:gd name="connsiteY35" fmla="*/ 164777 h 309240"/>
              <a:gd name="connsiteX36" fmla="*/ 258772 w 331807"/>
              <a:gd name="connsiteY36" fmla="*/ 175096 h 309240"/>
              <a:gd name="connsiteX37" fmla="*/ 258772 w 331807"/>
              <a:gd name="connsiteY37" fmla="*/ 216371 h 309240"/>
              <a:gd name="connsiteX38" fmla="*/ 248453 w 331807"/>
              <a:gd name="connsiteY38" fmla="*/ 226690 h 309240"/>
              <a:gd name="connsiteX39" fmla="*/ 186541 w 331807"/>
              <a:gd name="connsiteY39" fmla="*/ 226690 h 309240"/>
              <a:gd name="connsiteX40" fmla="*/ 176222 w 331807"/>
              <a:gd name="connsiteY40" fmla="*/ 216371 h 309240"/>
              <a:gd name="connsiteX41" fmla="*/ 176222 w 331807"/>
              <a:gd name="connsiteY41" fmla="*/ 175096 h 309240"/>
              <a:gd name="connsiteX42" fmla="*/ 186541 w 331807"/>
              <a:gd name="connsiteY42" fmla="*/ 164777 h 309240"/>
              <a:gd name="connsiteX43" fmla="*/ 83354 w 331807"/>
              <a:gd name="connsiteY43" fmla="*/ 164777 h 309240"/>
              <a:gd name="connsiteX44" fmla="*/ 145266 w 331807"/>
              <a:gd name="connsiteY44" fmla="*/ 164777 h 309240"/>
              <a:gd name="connsiteX45" fmla="*/ 155585 w 331807"/>
              <a:gd name="connsiteY45" fmla="*/ 175096 h 309240"/>
              <a:gd name="connsiteX46" fmla="*/ 155585 w 331807"/>
              <a:gd name="connsiteY46" fmla="*/ 216371 h 309240"/>
              <a:gd name="connsiteX47" fmla="*/ 145266 w 331807"/>
              <a:gd name="connsiteY47" fmla="*/ 226690 h 309240"/>
              <a:gd name="connsiteX48" fmla="*/ 83354 w 331807"/>
              <a:gd name="connsiteY48" fmla="*/ 226690 h 309240"/>
              <a:gd name="connsiteX49" fmla="*/ 73035 w 331807"/>
              <a:gd name="connsiteY49" fmla="*/ 216371 h 309240"/>
              <a:gd name="connsiteX50" fmla="*/ 73035 w 331807"/>
              <a:gd name="connsiteY50" fmla="*/ 175096 h 309240"/>
              <a:gd name="connsiteX51" fmla="*/ 83354 w 331807"/>
              <a:gd name="connsiteY51" fmla="*/ 164777 h 309240"/>
              <a:gd name="connsiteX52" fmla="*/ 218291 w 331807"/>
              <a:gd name="connsiteY52" fmla="*/ 71114 h 309240"/>
              <a:gd name="connsiteX53" fmla="*/ 228610 w 331807"/>
              <a:gd name="connsiteY53" fmla="*/ 81433 h 309240"/>
              <a:gd name="connsiteX54" fmla="*/ 218291 w 331807"/>
              <a:gd name="connsiteY54" fmla="*/ 91752 h 309240"/>
              <a:gd name="connsiteX55" fmla="*/ 207972 w 331807"/>
              <a:gd name="connsiteY55" fmla="*/ 81433 h 309240"/>
              <a:gd name="connsiteX56" fmla="*/ 218291 w 331807"/>
              <a:gd name="connsiteY56" fmla="*/ 71114 h 309240"/>
              <a:gd name="connsiteX57" fmla="*/ 156379 w 331807"/>
              <a:gd name="connsiteY57" fmla="*/ 71114 h 309240"/>
              <a:gd name="connsiteX58" fmla="*/ 177016 w 331807"/>
              <a:gd name="connsiteY58" fmla="*/ 71114 h 309240"/>
              <a:gd name="connsiteX59" fmla="*/ 187335 w 331807"/>
              <a:gd name="connsiteY59" fmla="*/ 81433 h 309240"/>
              <a:gd name="connsiteX60" fmla="*/ 177016 w 331807"/>
              <a:gd name="connsiteY60" fmla="*/ 91752 h 309240"/>
              <a:gd name="connsiteX61" fmla="*/ 156379 w 331807"/>
              <a:gd name="connsiteY61" fmla="*/ 91752 h 309240"/>
              <a:gd name="connsiteX62" fmla="*/ 146060 w 331807"/>
              <a:gd name="connsiteY62" fmla="*/ 81433 h 309240"/>
              <a:gd name="connsiteX63" fmla="*/ 156379 w 331807"/>
              <a:gd name="connsiteY63" fmla="*/ 71114 h 309240"/>
              <a:gd name="connsiteX64" fmla="*/ 115104 w 331807"/>
              <a:gd name="connsiteY64" fmla="*/ 71114 h 309240"/>
              <a:gd name="connsiteX65" fmla="*/ 125423 w 331807"/>
              <a:gd name="connsiteY65" fmla="*/ 81433 h 309240"/>
              <a:gd name="connsiteX66" fmla="*/ 115104 w 331807"/>
              <a:gd name="connsiteY66" fmla="*/ 91752 h 309240"/>
              <a:gd name="connsiteX67" fmla="*/ 104785 w 331807"/>
              <a:gd name="connsiteY67" fmla="*/ 81433 h 309240"/>
              <a:gd name="connsiteX68" fmla="*/ 115104 w 331807"/>
              <a:gd name="connsiteY68" fmla="*/ 71114 h 309240"/>
              <a:gd name="connsiteX69" fmla="*/ 165904 w 331807"/>
              <a:gd name="connsiteY69" fmla="*/ 21902 h 309240"/>
              <a:gd name="connsiteX70" fmla="*/ 41285 w 331807"/>
              <a:gd name="connsiteY70" fmla="*/ 79253 h 309240"/>
              <a:gd name="connsiteX71" fmla="*/ 41285 w 331807"/>
              <a:gd name="connsiteY71" fmla="*/ 81802 h 309240"/>
              <a:gd name="connsiteX72" fmla="*/ 41285 w 331807"/>
              <a:gd name="connsiteY72" fmla="*/ 112390 h 309240"/>
              <a:gd name="connsiteX73" fmla="*/ 290523 w 331807"/>
              <a:gd name="connsiteY73" fmla="*/ 112390 h 309240"/>
              <a:gd name="connsiteX74" fmla="*/ 290523 w 331807"/>
              <a:gd name="connsiteY74" fmla="*/ 81802 h 309240"/>
              <a:gd name="connsiteX75" fmla="*/ 290523 w 331807"/>
              <a:gd name="connsiteY75" fmla="*/ 79253 h 309240"/>
              <a:gd name="connsiteX76" fmla="*/ 165904 w 331807"/>
              <a:gd name="connsiteY76" fmla="*/ 21902 h 309240"/>
              <a:gd name="connsiteX77" fmla="*/ 162008 w 331807"/>
              <a:gd name="connsiteY77" fmla="*/ 967 h 309240"/>
              <a:gd name="connsiteX78" fmla="*/ 169798 w 331807"/>
              <a:gd name="connsiteY78" fmla="*/ 967 h 309240"/>
              <a:gd name="connsiteX79" fmla="*/ 325595 w 331807"/>
              <a:gd name="connsiteY79" fmla="*/ 73198 h 309240"/>
              <a:gd name="connsiteX80" fmla="*/ 330789 w 331807"/>
              <a:gd name="connsiteY80" fmla="*/ 86096 h 309240"/>
              <a:gd name="connsiteX81" fmla="*/ 321700 w 331807"/>
              <a:gd name="connsiteY81" fmla="*/ 92546 h 309240"/>
              <a:gd name="connsiteX82" fmla="*/ 316507 w 331807"/>
              <a:gd name="connsiteY82" fmla="*/ 91256 h 309240"/>
              <a:gd name="connsiteX83" fmla="*/ 311314 w 331807"/>
              <a:gd name="connsiteY83" fmla="*/ 88676 h 309240"/>
              <a:gd name="connsiteX84" fmla="*/ 311314 w 331807"/>
              <a:gd name="connsiteY84" fmla="*/ 298921 h 309240"/>
              <a:gd name="connsiteX85" fmla="*/ 300928 w 331807"/>
              <a:gd name="connsiteY85" fmla="*/ 309240 h 309240"/>
              <a:gd name="connsiteX86" fmla="*/ 290541 w 331807"/>
              <a:gd name="connsiteY86" fmla="*/ 298921 h 309240"/>
              <a:gd name="connsiteX87" fmla="*/ 290541 w 331807"/>
              <a:gd name="connsiteY87" fmla="*/ 133821 h 309240"/>
              <a:gd name="connsiteX88" fmla="*/ 41266 w 331807"/>
              <a:gd name="connsiteY88" fmla="*/ 133821 h 309240"/>
              <a:gd name="connsiteX89" fmla="*/ 41266 w 331807"/>
              <a:gd name="connsiteY89" fmla="*/ 298921 h 309240"/>
              <a:gd name="connsiteX90" fmla="*/ 30879 w 331807"/>
              <a:gd name="connsiteY90" fmla="*/ 309240 h 309240"/>
              <a:gd name="connsiteX91" fmla="*/ 20493 w 331807"/>
              <a:gd name="connsiteY91" fmla="*/ 298921 h 309240"/>
              <a:gd name="connsiteX92" fmla="*/ 20493 w 331807"/>
              <a:gd name="connsiteY92" fmla="*/ 88676 h 309240"/>
              <a:gd name="connsiteX93" fmla="*/ 14001 w 331807"/>
              <a:gd name="connsiteY93" fmla="*/ 91256 h 309240"/>
              <a:gd name="connsiteX94" fmla="*/ 1018 w 331807"/>
              <a:gd name="connsiteY94" fmla="*/ 86096 h 309240"/>
              <a:gd name="connsiteX95" fmla="*/ 6212 w 331807"/>
              <a:gd name="connsiteY95" fmla="*/ 73198 h 309240"/>
              <a:gd name="connsiteX96" fmla="*/ 162008 w 331807"/>
              <a:gd name="connsiteY96" fmla="*/ 967 h 30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31807" h="309240">
                <a:moveTo>
                  <a:pt x="196860" y="267964"/>
                </a:moveTo>
                <a:lnTo>
                  <a:pt x="196860" y="288602"/>
                </a:lnTo>
                <a:lnTo>
                  <a:pt x="238135" y="288602"/>
                </a:lnTo>
                <a:lnTo>
                  <a:pt x="238135" y="267964"/>
                </a:lnTo>
                <a:close/>
                <a:moveTo>
                  <a:pt x="93672" y="267964"/>
                </a:moveTo>
                <a:lnTo>
                  <a:pt x="93672" y="288602"/>
                </a:lnTo>
                <a:lnTo>
                  <a:pt x="134947" y="288602"/>
                </a:lnTo>
                <a:lnTo>
                  <a:pt x="134947" y="267964"/>
                </a:lnTo>
                <a:close/>
                <a:moveTo>
                  <a:pt x="186541" y="247327"/>
                </a:moveTo>
                <a:cubicBezTo>
                  <a:pt x="186541" y="247327"/>
                  <a:pt x="186541" y="247327"/>
                  <a:pt x="248453" y="247327"/>
                </a:cubicBezTo>
                <a:cubicBezTo>
                  <a:pt x="253613" y="247327"/>
                  <a:pt x="258772" y="251197"/>
                  <a:pt x="258772" y="257646"/>
                </a:cubicBezTo>
                <a:lnTo>
                  <a:pt x="258772" y="298921"/>
                </a:lnTo>
                <a:cubicBezTo>
                  <a:pt x="258772" y="304081"/>
                  <a:pt x="253613" y="309240"/>
                  <a:pt x="248453" y="309240"/>
                </a:cubicBezTo>
                <a:cubicBezTo>
                  <a:pt x="248453" y="309240"/>
                  <a:pt x="248453" y="309240"/>
                  <a:pt x="186541" y="309240"/>
                </a:cubicBezTo>
                <a:cubicBezTo>
                  <a:pt x="180091" y="309240"/>
                  <a:pt x="176222" y="304081"/>
                  <a:pt x="176222" y="298921"/>
                </a:cubicBezTo>
                <a:cubicBezTo>
                  <a:pt x="176222" y="298921"/>
                  <a:pt x="176222" y="298921"/>
                  <a:pt x="176222" y="257646"/>
                </a:cubicBezTo>
                <a:cubicBezTo>
                  <a:pt x="176222" y="251197"/>
                  <a:pt x="180091" y="247327"/>
                  <a:pt x="186541" y="247327"/>
                </a:cubicBezTo>
                <a:close/>
                <a:moveTo>
                  <a:pt x="83354" y="247327"/>
                </a:moveTo>
                <a:cubicBezTo>
                  <a:pt x="83354" y="247327"/>
                  <a:pt x="83354" y="247327"/>
                  <a:pt x="145266" y="247327"/>
                </a:cubicBezTo>
                <a:cubicBezTo>
                  <a:pt x="150425" y="247327"/>
                  <a:pt x="155585" y="251197"/>
                  <a:pt x="155585" y="257646"/>
                </a:cubicBezTo>
                <a:lnTo>
                  <a:pt x="155585" y="298921"/>
                </a:lnTo>
                <a:cubicBezTo>
                  <a:pt x="155585" y="304081"/>
                  <a:pt x="150425" y="309240"/>
                  <a:pt x="145266" y="309240"/>
                </a:cubicBezTo>
                <a:cubicBezTo>
                  <a:pt x="145266" y="309240"/>
                  <a:pt x="145266" y="309240"/>
                  <a:pt x="83354" y="309240"/>
                </a:cubicBezTo>
                <a:cubicBezTo>
                  <a:pt x="78194" y="309240"/>
                  <a:pt x="73035" y="304081"/>
                  <a:pt x="73035" y="298921"/>
                </a:cubicBezTo>
                <a:cubicBezTo>
                  <a:pt x="73035" y="298921"/>
                  <a:pt x="73035" y="298921"/>
                  <a:pt x="73035" y="257646"/>
                </a:cubicBezTo>
                <a:cubicBezTo>
                  <a:pt x="73035" y="251197"/>
                  <a:pt x="78194" y="247327"/>
                  <a:pt x="83354" y="247327"/>
                </a:cubicBezTo>
                <a:close/>
                <a:moveTo>
                  <a:pt x="196860" y="185414"/>
                </a:moveTo>
                <a:lnTo>
                  <a:pt x="196860" y="206052"/>
                </a:lnTo>
                <a:lnTo>
                  <a:pt x="238135" y="206052"/>
                </a:lnTo>
                <a:lnTo>
                  <a:pt x="238135" y="185414"/>
                </a:lnTo>
                <a:close/>
                <a:moveTo>
                  <a:pt x="93672" y="185414"/>
                </a:moveTo>
                <a:lnTo>
                  <a:pt x="93672" y="206052"/>
                </a:lnTo>
                <a:lnTo>
                  <a:pt x="134947" y="206052"/>
                </a:lnTo>
                <a:lnTo>
                  <a:pt x="134947" y="185414"/>
                </a:lnTo>
                <a:close/>
                <a:moveTo>
                  <a:pt x="186541" y="164777"/>
                </a:moveTo>
                <a:cubicBezTo>
                  <a:pt x="186541" y="164777"/>
                  <a:pt x="186541" y="164777"/>
                  <a:pt x="248453" y="164777"/>
                </a:cubicBezTo>
                <a:cubicBezTo>
                  <a:pt x="253613" y="164777"/>
                  <a:pt x="258772" y="168646"/>
                  <a:pt x="258772" y="175096"/>
                </a:cubicBezTo>
                <a:lnTo>
                  <a:pt x="258772" y="216371"/>
                </a:lnTo>
                <a:cubicBezTo>
                  <a:pt x="258772" y="221531"/>
                  <a:pt x="253613" y="226690"/>
                  <a:pt x="248453" y="226690"/>
                </a:cubicBezTo>
                <a:cubicBezTo>
                  <a:pt x="248453" y="226690"/>
                  <a:pt x="248453" y="226690"/>
                  <a:pt x="186541" y="226690"/>
                </a:cubicBezTo>
                <a:cubicBezTo>
                  <a:pt x="180091" y="226690"/>
                  <a:pt x="176222" y="221531"/>
                  <a:pt x="176222" y="216371"/>
                </a:cubicBezTo>
                <a:cubicBezTo>
                  <a:pt x="176222" y="216371"/>
                  <a:pt x="176222" y="216371"/>
                  <a:pt x="176222" y="175096"/>
                </a:cubicBezTo>
                <a:cubicBezTo>
                  <a:pt x="176222" y="168646"/>
                  <a:pt x="180091" y="164777"/>
                  <a:pt x="186541" y="164777"/>
                </a:cubicBezTo>
                <a:close/>
                <a:moveTo>
                  <a:pt x="83354" y="164777"/>
                </a:moveTo>
                <a:cubicBezTo>
                  <a:pt x="83354" y="164777"/>
                  <a:pt x="83354" y="164777"/>
                  <a:pt x="145266" y="164777"/>
                </a:cubicBezTo>
                <a:cubicBezTo>
                  <a:pt x="150425" y="164777"/>
                  <a:pt x="155585" y="168646"/>
                  <a:pt x="155585" y="175096"/>
                </a:cubicBezTo>
                <a:lnTo>
                  <a:pt x="155585" y="216371"/>
                </a:lnTo>
                <a:cubicBezTo>
                  <a:pt x="155585" y="221531"/>
                  <a:pt x="150425" y="226690"/>
                  <a:pt x="145266" y="226690"/>
                </a:cubicBezTo>
                <a:cubicBezTo>
                  <a:pt x="145266" y="226690"/>
                  <a:pt x="145266" y="226690"/>
                  <a:pt x="83354" y="226690"/>
                </a:cubicBezTo>
                <a:cubicBezTo>
                  <a:pt x="78194" y="226690"/>
                  <a:pt x="73035" y="221531"/>
                  <a:pt x="73035" y="216371"/>
                </a:cubicBezTo>
                <a:cubicBezTo>
                  <a:pt x="73035" y="216371"/>
                  <a:pt x="73035" y="216371"/>
                  <a:pt x="73035" y="175096"/>
                </a:cubicBezTo>
                <a:cubicBezTo>
                  <a:pt x="73035" y="168646"/>
                  <a:pt x="78194" y="164777"/>
                  <a:pt x="83354" y="164777"/>
                </a:cubicBezTo>
                <a:close/>
                <a:moveTo>
                  <a:pt x="218291" y="71114"/>
                </a:moveTo>
                <a:cubicBezTo>
                  <a:pt x="223990" y="71114"/>
                  <a:pt x="228610" y="75734"/>
                  <a:pt x="228610" y="81433"/>
                </a:cubicBezTo>
                <a:cubicBezTo>
                  <a:pt x="228610" y="87132"/>
                  <a:pt x="223990" y="91752"/>
                  <a:pt x="218291" y="91752"/>
                </a:cubicBezTo>
                <a:cubicBezTo>
                  <a:pt x="212592" y="91752"/>
                  <a:pt x="207972" y="87132"/>
                  <a:pt x="207972" y="81433"/>
                </a:cubicBezTo>
                <a:cubicBezTo>
                  <a:pt x="207972" y="75734"/>
                  <a:pt x="212592" y="71114"/>
                  <a:pt x="218291" y="71114"/>
                </a:cubicBezTo>
                <a:close/>
                <a:moveTo>
                  <a:pt x="156379" y="71114"/>
                </a:moveTo>
                <a:cubicBezTo>
                  <a:pt x="156379" y="71114"/>
                  <a:pt x="156379" y="71114"/>
                  <a:pt x="177016" y="71114"/>
                </a:cubicBezTo>
                <a:cubicBezTo>
                  <a:pt x="182175" y="71114"/>
                  <a:pt x="187335" y="74983"/>
                  <a:pt x="187335" y="81433"/>
                </a:cubicBezTo>
                <a:cubicBezTo>
                  <a:pt x="187335" y="86592"/>
                  <a:pt x="182175" y="91752"/>
                  <a:pt x="177016" y="91752"/>
                </a:cubicBezTo>
                <a:cubicBezTo>
                  <a:pt x="177016" y="91752"/>
                  <a:pt x="177016" y="91752"/>
                  <a:pt x="156379" y="91752"/>
                </a:cubicBezTo>
                <a:cubicBezTo>
                  <a:pt x="149929" y="91752"/>
                  <a:pt x="146060" y="86592"/>
                  <a:pt x="146060" y="81433"/>
                </a:cubicBezTo>
                <a:cubicBezTo>
                  <a:pt x="146060" y="74983"/>
                  <a:pt x="149929" y="71114"/>
                  <a:pt x="156379" y="71114"/>
                </a:cubicBezTo>
                <a:close/>
                <a:moveTo>
                  <a:pt x="115104" y="71114"/>
                </a:moveTo>
                <a:cubicBezTo>
                  <a:pt x="120803" y="71114"/>
                  <a:pt x="125423" y="75734"/>
                  <a:pt x="125423" y="81433"/>
                </a:cubicBezTo>
                <a:cubicBezTo>
                  <a:pt x="125423" y="87132"/>
                  <a:pt x="120803" y="91752"/>
                  <a:pt x="115104" y="91752"/>
                </a:cubicBezTo>
                <a:cubicBezTo>
                  <a:pt x="109405" y="91752"/>
                  <a:pt x="104785" y="87132"/>
                  <a:pt x="104785" y="81433"/>
                </a:cubicBezTo>
                <a:cubicBezTo>
                  <a:pt x="104785" y="75734"/>
                  <a:pt x="109405" y="71114"/>
                  <a:pt x="115104" y="71114"/>
                </a:cubicBezTo>
                <a:close/>
                <a:moveTo>
                  <a:pt x="165904" y="21902"/>
                </a:moveTo>
                <a:cubicBezTo>
                  <a:pt x="165904" y="21902"/>
                  <a:pt x="165904" y="21902"/>
                  <a:pt x="41285" y="79253"/>
                </a:cubicBezTo>
                <a:cubicBezTo>
                  <a:pt x="41285" y="79253"/>
                  <a:pt x="41285" y="80528"/>
                  <a:pt x="41285" y="81802"/>
                </a:cubicBezTo>
                <a:cubicBezTo>
                  <a:pt x="41285" y="81802"/>
                  <a:pt x="41285" y="81802"/>
                  <a:pt x="41285" y="112390"/>
                </a:cubicBezTo>
                <a:cubicBezTo>
                  <a:pt x="41285" y="112390"/>
                  <a:pt x="41285" y="112390"/>
                  <a:pt x="290523" y="112390"/>
                </a:cubicBezTo>
                <a:cubicBezTo>
                  <a:pt x="290523" y="112390"/>
                  <a:pt x="290523" y="112390"/>
                  <a:pt x="290523" y="81802"/>
                </a:cubicBezTo>
                <a:cubicBezTo>
                  <a:pt x="290523" y="80528"/>
                  <a:pt x="290523" y="79253"/>
                  <a:pt x="290523" y="79253"/>
                </a:cubicBezTo>
                <a:cubicBezTo>
                  <a:pt x="290523" y="79253"/>
                  <a:pt x="290523" y="79253"/>
                  <a:pt x="165904" y="21902"/>
                </a:cubicBezTo>
                <a:close/>
                <a:moveTo>
                  <a:pt x="162008" y="967"/>
                </a:moveTo>
                <a:cubicBezTo>
                  <a:pt x="164605" y="-323"/>
                  <a:pt x="167202" y="-323"/>
                  <a:pt x="169798" y="967"/>
                </a:cubicBezTo>
                <a:cubicBezTo>
                  <a:pt x="169798" y="967"/>
                  <a:pt x="169798" y="967"/>
                  <a:pt x="325595" y="73198"/>
                </a:cubicBezTo>
                <a:cubicBezTo>
                  <a:pt x="330789" y="74488"/>
                  <a:pt x="333385" y="80937"/>
                  <a:pt x="330789" y="86096"/>
                </a:cubicBezTo>
                <a:cubicBezTo>
                  <a:pt x="329490" y="89966"/>
                  <a:pt x="325595" y="92546"/>
                  <a:pt x="321700" y="92546"/>
                </a:cubicBezTo>
                <a:cubicBezTo>
                  <a:pt x="320402" y="92546"/>
                  <a:pt x="319104" y="91256"/>
                  <a:pt x="316507" y="91256"/>
                </a:cubicBezTo>
                <a:cubicBezTo>
                  <a:pt x="316507" y="91256"/>
                  <a:pt x="316507" y="91256"/>
                  <a:pt x="311314" y="88676"/>
                </a:cubicBezTo>
                <a:cubicBezTo>
                  <a:pt x="311314" y="88676"/>
                  <a:pt x="311314" y="88676"/>
                  <a:pt x="311314" y="298921"/>
                </a:cubicBezTo>
                <a:cubicBezTo>
                  <a:pt x="311314" y="304081"/>
                  <a:pt x="306121" y="309240"/>
                  <a:pt x="300928" y="309240"/>
                </a:cubicBezTo>
                <a:cubicBezTo>
                  <a:pt x="294436" y="309240"/>
                  <a:pt x="290541" y="304081"/>
                  <a:pt x="290541" y="298921"/>
                </a:cubicBezTo>
                <a:cubicBezTo>
                  <a:pt x="290541" y="298921"/>
                  <a:pt x="290541" y="298921"/>
                  <a:pt x="290541" y="133821"/>
                </a:cubicBezTo>
                <a:cubicBezTo>
                  <a:pt x="290541" y="133821"/>
                  <a:pt x="290541" y="133821"/>
                  <a:pt x="41266" y="133821"/>
                </a:cubicBezTo>
                <a:cubicBezTo>
                  <a:pt x="41266" y="133821"/>
                  <a:pt x="41266" y="133821"/>
                  <a:pt x="41266" y="298921"/>
                </a:cubicBezTo>
                <a:cubicBezTo>
                  <a:pt x="41266" y="304081"/>
                  <a:pt x="36073" y="309240"/>
                  <a:pt x="30879" y="309240"/>
                </a:cubicBezTo>
                <a:cubicBezTo>
                  <a:pt x="25686" y="309240"/>
                  <a:pt x="20493" y="304081"/>
                  <a:pt x="20493" y="298921"/>
                </a:cubicBezTo>
                <a:cubicBezTo>
                  <a:pt x="20493" y="298921"/>
                  <a:pt x="20493" y="298921"/>
                  <a:pt x="20493" y="88676"/>
                </a:cubicBezTo>
                <a:cubicBezTo>
                  <a:pt x="20493" y="88676"/>
                  <a:pt x="20493" y="88676"/>
                  <a:pt x="14001" y="91256"/>
                </a:cubicBezTo>
                <a:cubicBezTo>
                  <a:pt x="8808" y="93835"/>
                  <a:pt x="3615" y="91256"/>
                  <a:pt x="1018" y="86096"/>
                </a:cubicBezTo>
                <a:cubicBezTo>
                  <a:pt x="-1578" y="80937"/>
                  <a:pt x="1018" y="74488"/>
                  <a:pt x="6212" y="73198"/>
                </a:cubicBezTo>
                <a:cubicBezTo>
                  <a:pt x="6212" y="73198"/>
                  <a:pt x="6212" y="73198"/>
                  <a:pt x="162008" y="967"/>
                </a:cubicBezTo>
                <a:close/>
              </a:path>
            </a:pathLst>
          </a:custGeom>
          <a:solidFill>
            <a:schemeClr val="accent1"/>
          </a:solidFill>
          <a:ln>
            <a:noFill/>
          </a:ln>
        </p:spPr>
      </p:sp>
      <p:sp>
        <p:nvSpPr>
          <p:cNvPr id="62" name="矩形 61"/>
          <p:cNvSpPr/>
          <p:nvPr/>
        </p:nvSpPr>
        <p:spPr>
          <a:xfrm>
            <a:off x="7536160" y="5712937"/>
            <a:ext cx="1728192" cy="5156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zh-CN" sz="3200" dirty="0"/>
              <a:t>END</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4" grpId="0"/>
      <p:bldP spid="51" grpId="0" animBg="1"/>
      <p:bldP spid="52" grpId="0" animBg="1"/>
      <p:bldP spid="6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39616" y="1412776"/>
            <a:ext cx="8219256" cy="606754"/>
          </a:xfrm>
        </p:spPr>
        <p:txBody>
          <a:bodyPr>
            <a:noAutofit/>
          </a:bodyPr>
          <a:lstStyle/>
          <a:p>
            <a:pPr marL="0" indent="0">
              <a:buNone/>
            </a:pPr>
            <a:r>
              <a:rPr lang="en-US" altLang="zh-CN" sz="2800" b="1" dirty="0">
                <a:solidFill>
                  <a:srgbClr val="0070C0"/>
                </a:solidFill>
                <a:latin typeface="+mn-lt"/>
              </a:rPr>
              <a:t>Warehouse to Warehouse Clause, W/W. </a:t>
            </a:r>
            <a:endParaRPr lang="en-US" altLang="zh-CN" sz="2800" b="1" dirty="0">
              <a:solidFill>
                <a:srgbClr val="0070C0"/>
              </a:solidFill>
              <a:latin typeface="+mn-lt"/>
            </a:endParaRPr>
          </a:p>
          <a:p>
            <a:pPr marL="0" indent="0">
              <a:buNone/>
            </a:pPr>
            <a:r>
              <a:rPr lang="en-US" altLang="zh-CN" sz="2800" b="1" dirty="0">
                <a:solidFill>
                  <a:srgbClr val="0070C0"/>
                </a:solidFill>
                <a:latin typeface="+mn-lt"/>
              </a:rPr>
              <a:t>                         </a:t>
            </a:r>
            <a:endParaRPr lang="en-US" altLang="zh-CN" sz="2400" b="1" dirty="0">
              <a:solidFill>
                <a:srgbClr val="0070C0"/>
              </a:solidFill>
              <a:latin typeface="+mn-lt"/>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4"/>
          <p:cNvSpPr/>
          <p:nvPr/>
        </p:nvSpPr>
        <p:spPr>
          <a:xfrm>
            <a:off x="1631504" y="601524"/>
            <a:ext cx="8579296" cy="523220"/>
          </a:xfrm>
          <a:prstGeom prst="rect">
            <a:avLst/>
          </a:prstGeom>
        </p:spPr>
        <p:txBody>
          <a:bodyPr wrap="square">
            <a:spAutoFit/>
          </a:bodyPr>
          <a:lstStyle/>
          <a:p>
            <a:pPr eaLnBrk="0" hangingPunct="0"/>
            <a:r>
              <a:rPr lang="zh-CN" altLang="en-US" sz="2800" b="1" dirty="0"/>
              <a:t> </a:t>
            </a:r>
            <a:endParaRPr lang="zh-CN" altLang="en-US" sz="2800" b="1" dirty="0"/>
          </a:p>
        </p:txBody>
      </p:sp>
      <p:cxnSp>
        <p:nvCxnSpPr>
          <p:cNvPr id="17" name="直接箭头连接符 16"/>
          <p:cNvCxnSpPr/>
          <p:nvPr/>
        </p:nvCxnSpPr>
        <p:spPr>
          <a:xfrm>
            <a:off x="7464152" y="3717033"/>
            <a:ext cx="1944216" cy="4269"/>
          </a:xfrm>
          <a:prstGeom prst="straightConnector1">
            <a:avLst/>
          </a:prstGeom>
          <a:ln w="76200">
            <a:solidFill>
              <a:srgbClr val="7030A0"/>
            </a:solidFill>
            <a:prstDash val="sysDot"/>
            <a:tailEnd type="triangle"/>
          </a:ln>
        </p:spPr>
        <p:style>
          <a:lnRef idx="1">
            <a:schemeClr val="accent6"/>
          </a:lnRef>
          <a:fillRef idx="0">
            <a:schemeClr val="accent6"/>
          </a:fillRef>
          <a:effectRef idx="0">
            <a:schemeClr val="accent6"/>
          </a:effectRef>
          <a:fontRef idx="minor">
            <a:schemeClr val="tx1"/>
          </a:fontRef>
        </p:style>
      </p:cxnSp>
      <p:cxnSp>
        <p:nvCxnSpPr>
          <p:cNvPr id="20" name="直接连接符 19"/>
          <p:cNvCxnSpPr/>
          <p:nvPr/>
        </p:nvCxnSpPr>
        <p:spPr>
          <a:xfrm>
            <a:off x="9552384" y="3089839"/>
            <a:ext cx="0" cy="903612"/>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680176" y="3140969"/>
            <a:ext cx="1841082" cy="492443"/>
          </a:xfrm>
          <a:prstGeom prst="rect">
            <a:avLst/>
          </a:prstGeom>
          <a:noFill/>
        </p:spPr>
        <p:txBody>
          <a:bodyPr wrap="square" rtlCol="0">
            <a:spAutoFit/>
          </a:bodyPr>
          <a:lstStyle/>
          <a:p>
            <a:r>
              <a:rPr lang="en-GB" altLang="zh-CN" sz="2600" b="1" dirty="0">
                <a:solidFill>
                  <a:srgbClr val="C00000"/>
                </a:solidFill>
              </a:rPr>
              <a:t>60 Days</a:t>
            </a:r>
            <a:endParaRPr lang="zh-CN" altLang="en-US" sz="2600" b="1" dirty="0">
              <a:solidFill>
                <a:srgbClr val="C00000"/>
              </a:solidFill>
            </a:endParaRPr>
          </a:p>
        </p:txBody>
      </p:sp>
      <p:sp>
        <p:nvSpPr>
          <p:cNvPr id="39" name="wave_166892"/>
          <p:cNvSpPr>
            <a:spLocks noChangeAspect="1"/>
          </p:cNvSpPr>
          <p:nvPr/>
        </p:nvSpPr>
        <p:spPr bwMode="auto">
          <a:xfrm>
            <a:off x="4229192" y="3736197"/>
            <a:ext cx="786689" cy="457437"/>
          </a:xfrm>
          <a:custGeom>
            <a:avLst/>
            <a:gdLst>
              <a:gd name="connsiteX0" fmla="*/ 80863 w 338667"/>
              <a:gd name="connsiteY0" fmla="*/ 148414 h 196925"/>
              <a:gd name="connsiteX1" fmla="*/ 113771 w 338667"/>
              <a:gd name="connsiteY1" fmla="*/ 162369 h 196925"/>
              <a:gd name="connsiteX2" fmla="*/ 136261 w 338667"/>
              <a:gd name="connsiteY2" fmla="*/ 162369 h 196925"/>
              <a:gd name="connsiteX3" fmla="*/ 169334 w 338667"/>
              <a:gd name="connsiteY3" fmla="*/ 149078 h 196925"/>
              <a:gd name="connsiteX4" fmla="*/ 202406 w 338667"/>
              <a:gd name="connsiteY4" fmla="*/ 162369 h 196925"/>
              <a:gd name="connsiteX5" fmla="*/ 224896 w 338667"/>
              <a:gd name="connsiteY5" fmla="*/ 162369 h 196925"/>
              <a:gd name="connsiteX6" fmla="*/ 257969 w 338667"/>
              <a:gd name="connsiteY6" fmla="*/ 149078 h 196925"/>
              <a:gd name="connsiteX7" fmla="*/ 289719 w 338667"/>
              <a:gd name="connsiteY7" fmla="*/ 162369 h 196925"/>
              <a:gd name="connsiteX8" fmla="*/ 301625 w 338667"/>
              <a:gd name="connsiteY8" fmla="*/ 166356 h 196925"/>
              <a:gd name="connsiteX9" fmla="*/ 313532 w 338667"/>
              <a:gd name="connsiteY9" fmla="*/ 162369 h 196925"/>
              <a:gd name="connsiteX10" fmla="*/ 334698 w 338667"/>
              <a:gd name="connsiteY10" fmla="*/ 162369 h 196925"/>
              <a:gd name="connsiteX11" fmla="*/ 334698 w 338667"/>
              <a:gd name="connsiteY11" fmla="*/ 182305 h 196925"/>
              <a:gd name="connsiteX12" fmla="*/ 301625 w 338667"/>
              <a:gd name="connsiteY12" fmla="*/ 196925 h 196925"/>
              <a:gd name="connsiteX13" fmla="*/ 269875 w 338667"/>
              <a:gd name="connsiteY13" fmla="*/ 182305 h 196925"/>
              <a:gd name="connsiteX14" fmla="*/ 257969 w 338667"/>
              <a:gd name="connsiteY14" fmla="*/ 178318 h 196925"/>
              <a:gd name="connsiteX15" fmla="*/ 246063 w 338667"/>
              <a:gd name="connsiteY15" fmla="*/ 182305 h 196925"/>
              <a:gd name="connsiteX16" fmla="*/ 181240 w 338667"/>
              <a:gd name="connsiteY16" fmla="*/ 182305 h 196925"/>
              <a:gd name="connsiteX17" fmla="*/ 169334 w 338667"/>
              <a:gd name="connsiteY17" fmla="*/ 178318 h 196925"/>
              <a:gd name="connsiteX18" fmla="*/ 157427 w 338667"/>
              <a:gd name="connsiteY18" fmla="*/ 182305 h 196925"/>
              <a:gd name="connsiteX19" fmla="*/ 92604 w 338667"/>
              <a:gd name="connsiteY19" fmla="*/ 182305 h 196925"/>
              <a:gd name="connsiteX20" fmla="*/ 68792 w 338667"/>
              <a:gd name="connsiteY20" fmla="*/ 182305 h 196925"/>
              <a:gd name="connsiteX21" fmla="*/ 3969 w 338667"/>
              <a:gd name="connsiteY21" fmla="*/ 182305 h 196925"/>
              <a:gd name="connsiteX22" fmla="*/ 3969 w 338667"/>
              <a:gd name="connsiteY22" fmla="*/ 162369 h 196925"/>
              <a:gd name="connsiteX23" fmla="*/ 25135 w 338667"/>
              <a:gd name="connsiteY23" fmla="*/ 162369 h 196925"/>
              <a:gd name="connsiteX24" fmla="*/ 48948 w 338667"/>
              <a:gd name="connsiteY24" fmla="*/ 162369 h 196925"/>
              <a:gd name="connsiteX25" fmla="*/ 80863 w 338667"/>
              <a:gd name="connsiteY25" fmla="*/ 148414 h 196925"/>
              <a:gd name="connsiteX26" fmla="*/ 169334 w 338667"/>
              <a:gd name="connsiteY26" fmla="*/ 74706 h 196925"/>
              <a:gd name="connsiteX27" fmla="*/ 202406 w 338667"/>
              <a:gd name="connsiteY27" fmla="*/ 87935 h 196925"/>
              <a:gd name="connsiteX28" fmla="*/ 224896 w 338667"/>
              <a:gd name="connsiteY28" fmla="*/ 87935 h 196925"/>
              <a:gd name="connsiteX29" fmla="*/ 257969 w 338667"/>
              <a:gd name="connsiteY29" fmla="*/ 74706 h 196925"/>
              <a:gd name="connsiteX30" fmla="*/ 289719 w 338667"/>
              <a:gd name="connsiteY30" fmla="*/ 87935 h 196925"/>
              <a:gd name="connsiteX31" fmla="*/ 301625 w 338667"/>
              <a:gd name="connsiteY31" fmla="*/ 93227 h 196925"/>
              <a:gd name="connsiteX32" fmla="*/ 313532 w 338667"/>
              <a:gd name="connsiteY32" fmla="*/ 87935 h 196925"/>
              <a:gd name="connsiteX33" fmla="*/ 334698 w 338667"/>
              <a:gd name="connsiteY33" fmla="*/ 87935 h 196925"/>
              <a:gd name="connsiteX34" fmla="*/ 334698 w 338667"/>
              <a:gd name="connsiteY34" fmla="*/ 109102 h 196925"/>
              <a:gd name="connsiteX35" fmla="*/ 301625 w 338667"/>
              <a:gd name="connsiteY35" fmla="*/ 122331 h 196925"/>
              <a:gd name="connsiteX36" fmla="*/ 269875 w 338667"/>
              <a:gd name="connsiteY36" fmla="*/ 109102 h 196925"/>
              <a:gd name="connsiteX37" fmla="*/ 257969 w 338667"/>
              <a:gd name="connsiteY37" fmla="*/ 103810 h 196925"/>
              <a:gd name="connsiteX38" fmla="*/ 246063 w 338667"/>
              <a:gd name="connsiteY38" fmla="*/ 109102 h 196925"/>
              <a:gd name="connsiteX39" fmla="*/ 181240 w 338667"/>
              <a:gd name="connsiteY39" fmla="*/ 109102 h 196925"/>
              <a:gd name="connsiteX40" fmla="*/ 169334 w 338667"/>
              <a:gd name="connsiteY40" fmla="*/ 103810 h 196925"/>
              <a:gd name="connsiteX41" fmla="*/ 157427 w 338667"/>
              <a:gd name="connsiteY41" fmla="*/ 109102 h 196925"/>
              <a:gd name="connsiteX42" fmla="*/ 92604 w 338667"/>
              <a:gd name="connsiteY42" fmla="*/ 109102 h 196925"/>
              <a:gd name="connsiteX43" fmla="*/ 68792 w 338667"/>
              <a:gd name="connsiteY43" fmla="*/ 109102 h 196925"/>
              <a:gd name="connsiteX44" fmla="*/ 3969 w 338667"/>
              <a:gd name="connsiteY44" fmla="*/ 109102 h 196925"/>
              <a:gd name="connsiteX45" fmla="*/ 3969 w 338667"/>
              <a:gd name="connsiteY45" fmla="*/ 87935 h 196925"/>
              <a:gd name="connsiteX46" fmla="*/ 25135 w 338667"/>
              <a:gd name="connsiteY46" fmla="*/ 87935 h 196925"/>
              <a:gd name="connsiteX47" fmla="*/ 48948 w 338667"/>
              <a:gd name="connsiteY47" fmla="*/ 87935 h 196925"/>
              <a:gd name="connsiteX48" fmla="*/ 113771 w 338667"/>
              <a:gd name="connsiteY48" fmla="*/ 87935 h 196925"/>
              <a:gd name="connsiteX49" fmla="*/ 136261 w 338667"/>
              <a:gd name="connsiteY49" fmla="*/ 87935 h 196925"/>
              <a:gd name="connsiteX50" fmla="*/ 169334 w 338667"/>
              <a:gd name="connsiteY50" fmla="*/ 74706 h 196925"/>
              <a:gd name="connsiteX51" fmla="*/ 169334 w 338667"/>
              <a:gd name="connsiteY51" fmla="*/ 0 h 196925"/>
              <a:gd name="connsiteX52" fmla="*/ 202406 w 338667"/>
              <a:gd name="connsiteY52" fmla="*/ 14214 h 196925"/>
              <a:gd name="connsiteX53" fmla="*/ 224896 w 338667"/>
              <a:gd name="connsiteY53" fmla="*/ 14214 h 196925"/>
              <a:gd name="connsiteX54" fmla="*/ 257969 w 338667"/>
              <a:gd name="connsiteY54" fmla="*/ 0 h 196925"/>
              <a:gd name="connsiteX55" fmla="*/ 289719 w 338667"/>
              <a:gd name="connsiteY55" fmla="*/ 14214 h 196925"/>
              <a:gd name="connsiteX56" fmla="*/ 301625 w 338667"/>
              <a:gd name="connsiteY56" fmla="*/ 18091 h 196925"/>
              <a:gd name="connsiteX57" fmla="*/ 313532 w 338667"/>
              <a:gd name="connsiteY57" fmla="*/ 14214 h 196925"/>
              <a:gd name="connsiteX58" fmla="*/ 334698 w 338667"/>
              <a:gd name="connsiteY58" fmla="*/ 14214 h 196925"/>
              <a:gd name="connsiteX59" fmla="*/ 334698 w 338667"/>
              <a:gd name="connsiteY59" fmla="*/ 33597 h 196925"/>
              <a:gd name="connsiteX60" fmla="*/ 301625 w 338667"/>
              <a:gd name="connsiteY60" fmla="*/ 46518 h 196925"/>
              <a:gd name="connsiteX61" fmla="*/ 269875 w 338667"/>
              <a:gd name="connsiteY61" fmla="*/ 33597 h 196925"/>
              <a:gd name="connsiteX62" fmla="*/ 257969 w 338667"/>
              <a:gd name="connsiteY62" fmla="*/ 29720 h 196925"/>
              <a:gd name="connsiteX63" fmla="*/ 246063 w 338667"/>
              <a:gd name="connsiteY63" fmla="*/ 33597 h 196925"/>
              <a:gd name="connsiteX64" fmla="*/ 181240 w 338667"/>
              <a:gd name="connsiteY64" fmla="*/ 33597 h 196925"/>
              <a:gd name="connsiteX65" fmla="*/ 169334 w 338667"/>
              <a:gd name="connsiteY65" fmla="*/ 29720 h 196925"/>
              <a:gd name="connsiteX66" fmla="*/ 157427 w 338667"/>
              <a:gd name="connsiteY66" fmla="*/ 33597 h 196925"/>
              <a:gd name="connsiteX67" fmla="*/ 92604 w 338667"/>
              <a:gd name="connsiteY67" fmla="*/ 33597 h 196925"/>
              <a:gd name="connsiteX68" fmla="*/ 68792 w 338667"/>
              <a:gd name="connsiteY68" fmla="*/ 33597 h 196925"/>
              <a:gd name="connsiteX69" fmla="*/ 3969 w 338667"/>
              <a:gd name="connsiteY69" fmla="*/ 33597 h 196925"/>
              <a:gd name="connsiteX70" fmla="*/ 3969 w 338667"/>
              <a:gd name="connsiteY70" fmla="*/ 14214 h 196925"/>
              <a:gd name="connsiteX71" fmla="*/ 25135 w 338667"/>
              <a:gd name="connsiteY71" fmla="*/ 14214 h 196925"/>
              <a:gd name="connsiteX72" fmla="*/ 48948 w 338667"/>
              <a:gd name="connsiteY72" fmla="*/ 14214 h 196925"/>
              <a:gd name="connsiteX73" fmla="*/ 113771 w 338667"/>
              <a:gd name="connsiteY73" fmla="*/ 14214 h 196925"/>
              <a:gd name="connsiteX74" fmla="*/ 136261 w 338667"/>
              <a:gd name="connsiteY74" fmla="*/ 14214 h 196925"/>
              <a:gd name="connsiteX75" fmla="*/ 169334 w 338667"/>
              <a:gd name="connsiteY75" fmla="*/ 0 h 19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8667" h="196925">
                <a:moveTo>
                  <a:pt x="80863" y="148414"/>
                </a:moveTo>
                <a:cubicBezTo>
                  <a:pt x="92604" y="148414"/>
                  <a:pt x="104510" y="153066"/>
                  <a:pt x="113771" y="162369"/>
                </a:cubicBezTo>
                <a:cubicBezTo>
                  <a:pt x="120386" y="169014"/>
                  <a:pt x="130969" y="169014"/>
                  <a:pt x="136261" y="162369"/>
                </a:cubicBezTo>
                <a:cubicBezTo>
                  <a:pt x="145521" y="153066"/>
                  <a:pt x="157427" y="149078"/>
                  <a:pt x="169334" y="149078"/>
                </a:cubicBezTo>
                <a:cubicBezTo>
                  <a:pt x="181240" y="149078"/>
                  <a:pt x="193146" y="153066"/>
                  <a:pt x="202406" y="162369"/>
                </a:cubicBezTo>
                <a:cubicBezTo>
                  <a:pt x="207698" y="169014"/>
                  <a:pt x="218281" y="169014"/>
                  <a:pt x="224896" y="162369"/>
                </a:cubicBezTo>
                <a:cubicBezTo>
                  <a:pt x="234157" y="153066"/>
                  <a:pt x="246063" y="149078"/>
                  <a:pt x="257969" y="149078"/>
                </a:cubicBezTo>
                <a:cubicBezTo>
                  <a:pt x="269875" y="149078"/>
                  <a:pt x="281782" y="153066"/>
                  <a:pt x="289719" y="162369"/>
                </a:cubicBezTo>
                <a:cubicBezTo>
                  <a:pt x="293688" y="165027"/>
                  <a:pt x="297657" y="166356"/>
                  <a:pt x="301625" y="166356"/>
                </a:cubicBezTo>
                <a:cubicBezTo>
                  <a:pt x="306917" y="166356"/>
                  <a:pt x="310886" y="165027"/>
                  <a:pt x="313532" y="162369"/>
                </a:cubicBezTo>
                <a:cubicBezTo>
                  <a:pt x="318823" y="155724"/>
                  <a:pt x="328084" y="155724"/>
                  <a:pt x="334698" y="162369"/>
                </a:cubicBezTo>
                <a:cubicBezTo>
                  <a:pt x="339990" y="167685"/>
                  <a:pt x="339990" y="176989"/>
                  <a:pt x="334698" y="182305"/>
                </a:cubicBezTo>
                <a:cubicBezTo>
                  <a:pt x="325438" y="191609"/>
                  <a:pt x="313532" y="196925"/>
                  <a:pt x="301625" y="196925"/>
                </a:cubicBezTo>
                <a:cubicBezTo>
                  <a:pt x="289719" y="196925"/>
                  <a:pt x="277813" y="191609"/>
                  <a:pt x="269875" y="182305"/>
                </a:cubicBezTo>
                <a:cubicBezTo>
                  <a:pt x="265907" y="179647"/>
                  <a:pt x="261938" y="178318"/>
                  <a:pt x="257969" y="178318"/>
                </a:cubicBezTo>
                <a:cubicBezTo>
                  <a:pt x="252677" y="178318"/>
                  <a:pt x="248709" y="179647"/>
                  <a:pt x="246063" y="182305"/>
                </a:cubicBezTo>
                <a:cubicBezTo>
                  <a:pt x="227542" y="200912"/>
                  <a:pt x="198438" y="200912"/>
                  <a:pt x="181240" y="182305"/>
                </a:cubicBezTo>
                <a:cubicBezTo>
                  <a:pt x="177271" y="179647"/>
                  <a:pt x="173302" y="178318"/>
                  <a:pt x="169334" y="178318"/>
                </a:cubicBezTo>
                <a:cubicBezTo>
                  <a:pt x="165365" y="178318"/>
                  <a:pt x="161396" y="179647"/>
                  <a:pt x="157427" y="182305"/>
                </a:cubicBezTo>
                <a:cubicBezTo>
                  <a:pt x="140229" y="200912"/>
                  <a:pt x="111125" y="200912"/>
                  <a:pt x="92604" y="182305"/>
                </a:cubicBezTo>
                <a:cubicBezTo>
                  <a:pt x="85990" y="175660"/>
                  <a:pt x="75406" y="175660"/>
                  <a:pt x="68792" y="182305"/>
                </a:cubicBezTo>
                <a:cubicBezTo>
                  <a:pt x="51594" y="200912"/>
                  <a:pt x="22490" y="200912"/>
                  <a:pt x="3969" y="182305"/>
                </a:cubicBezTo>
                <a:cubicBezTo>
                  <a:pt x="-1323" y="176989"/>
                  <a:pt x="-1323" y="167685"/>
                  <a:pt x="3969" y="162369"/>
                </a:cubicBezTo>
                <a:cubicBezTo>
                  <a:pt x="10583" y="155724"/>
                  <a:pt x="19844" y="155724"/>
                  <a:pt x="25135" y="162369"/>
                </a:cubicBezTo>
                <a:cubicBezTo>
                  <a:pt x="31750" y="169014"/>
                  <a:pt x="42333" y="169014"/>
                  <a:pt x="48948" y="162369"/>
                </a:cubicBezTo>
                <a:cubicBezTo>
                  <a:pt x="57547" y="153066"/>
                  <a:pt x="69122" y="148414"/>
                  <a:pt x="80863" y="148414"/>
                </a:cubicBezTo>
                <a:close/>
                <a:moveTo>
                  <a:pt x="169334" y="74706"/>
                </a:moveTo>
                <a:cubicBezTo>
                  <a:pt x="181240" y="74706"/>
                  <a:pt x="193146" y="79997"/>
                  <a:pt x="202406" y="87935"/>
                </a:cubicBezTo>
                <a:cubicBezTo>
                  <a:pt x="207698" y="94550"/>
                  <a:pt x="218281" y="94550"/>
                  <a:pt x="224896" y="87935"/>
                </a:cubicBezTo>
                <a:cubicBezTo>
                  <a:pt x="234157" y="79997"/>
                  <a:pt x="246063" y="74706"/>
                  <a:pt x="257969" y="74706"/>
                </a:cubicBezTo>
                <a:cubicBezTo>
                  <a:pt x="269875" y="74706"/>
                  <a:pt x="281782" y="79997"/>
                  <a:pt x="289719" y="87935"/>
                </a:cubicBezTo>
                <a:cubicBezTo>
                  <a:pt x="293688" y="91904"/>
                  <a:pt x="297657" y="93227"/>
                  <a:pt x="301625" y="93227"/>
                </a:cubicBezTo>
                <a:cubicBezTo>
                  <a:pt x="306917" y="93227"/>
                  <a:pt x="310886" y="91904"/>
                  <a:pt x="313532" y="87935"/>
                </a:cubicBezTo>
                <a:cubicBezTo>
                  <a:pt x="318823" y="82643"/>
                  <a:pt x="328084" y="82643"/>
                  <a:pt x="334698" y="87935"/>
                </a:cubicBezTo>
                <a:cubicBezTo>
                  <a:pt x="339990" y="93227"/>
                  <a:pt x="339990" y="103810"/>
                  <a:pt x="334698" y="109102"/>
                </a:cubicBezTo>
                <a:cubicBezTo>
                  <a:pt x="325438" y="117039"/>
                  <a:pt x="313532" y="122331"/>
                  <a:pt x="301625" y="122331"/>
                </a:cubicBezTo>
                <a:cubicBezTo>
                  <a:pt x="289719" y="122331"/>
                  <a:pt x="277813" y="117039"/>
                  <a:pt x="269875" y="109102"/>
                </a:cubicBezTo>
                <a:cubicBezTo>
                  <a:pt x="265907" y="105133"/>
                  <a:pt x="261938" y="103810"/>
                  <a:pt x="257969" y="103810"/>
                </a:cubicBezTo>
                <a:cubicBezTo>
                  <a:pt x="252677" y="103810"/>
                  <a:pt x="248709" y="105133"/>
                  <a:pt x="246063" y="109102"/>
                </a:cubicBezTo>
                <a:cubicBezTo>
                  <a:pt x="227542" y="126300"/>
                  <a:pt x="198438" y="126300"/>
                  <a:pt x="181240" y="109102"/>
                </a:cubicBezTo>
                <a:cubicBezTo>
                  <a:pt x="177271" y="105133"/>
                  <a:pt x="173302" y="103810"/>
                  <a:pt x="169334" y="103810"/>
                </a:cubicBezTo>
                <a:cubicBezTo>
                  <a:pt x="165365" y="103810"/>
                  <a:pt x="161396" y="105133"/>
                  <a:pt x="157427" y="109102"/>
                </a:cubicBezTo>
                <a:cubicBezTo>
                  <a:pt x="140229" y="126300"/>
                  <a:pt x="111125" y="126300"/>
                  <a:pt x="92604" y="109102"/>
                </a:cubicBezTo>
                <a:cubicBezTo>
                  <a:pt x="85990" y="102487"/>
                  <a:pt x="75406" y="102487"/>
                  <a:pt x="68792" y="109102"/>
                </a:cubicBezTo>
                <a:cubicBezTo>
                  <a:pt x="51594" y="126300"/>
                  <a:pt x="22490" y="126300"/>
                  <a:pt x="3969" y="109102"/>
                </a:cubicBezTo>
                <a:cubicBezTo>
                  <a:pt x="-1323" y="103810"/>
                  <a:pt x="-1323" y="93227"/>
                  <a:pt x="3969" y="87935"/>
                </a:cubicBezTo>
                <a:cubicBezTo>
                  <a:pt x="10583" y="82643"/>
                  <a:pt x="19844" y="82643"/>
                  <a:pt x="25135" y="87935"/>
                </a:cubicBezTo>
                <a:cubicBezTo>
                  <a:pt x="31750" y="94550"/>
                  <a:pt x="42333" y="94550"/>
                  <a:pt x="48948" y="87935"/>
                </a:cubicBezTo>
                <a:cubicBezTo>
                  <a:pt x="66146" y="70737"/>
                  <a:pt x="95250" y="70737"/>
                  <a:pt x="113771" y="87935"/>
                </a:cubicBezTo>
                <a:cubicBezTo>
                  <a:pt x="120386" y="94550"/>
                  <a:pt x="130969" y="94550"/>
                  <a:pt x="136261" y="87935"/>
                </a:cubicBezTo>
                <a:cubicBezTo>
                  <a:pt x="145521" y="79997"/>
                  <a:pt x="157427" y="74706"/>
                  <a:pt x="169334" y="74706"/>
                </a:cubicBezTo>
                <a:close/>
                <a:moveTo>
                  <a:pt x="169334" y="0"/>
                </a:moveTo>
                <a:cubicBezTo>
                  <a:pt x="181240" y="0"/>
                  <a:pt x="193146" y="5169"/>
                  <a:pt x="202406" y="14214"/>
                </a:cubicBezTo>
                <a:cubicBezTo>
                  <a:pt x="207698" y="20675"/>
                  <a:pt x="218281" y="20675"/>
                  <a:pt x="224896" y="14214"/>
                </a:cubicBezTo>
                <a:cubicBezTo>
                  <a:pt x="234157" y="5169"/>
                  <a:pt x="246063" y="0"/>
                  <a:pt x="257969" y="0"/>
                </a:cubicBezTo>
                <a:cubicBezTo>
                  <a:pt x="269875" y="0"/>
                  <a:pt x="281782" y="5169"/>
                  <a:pt x="289719" y="14214"/>
                </a:cubicBezTo>
                <a:cubicBezTo>
                  <a:pt x="293688" y="16798"/>
                  <a:pt x="297657" y="18091"/>
                  <a:pt x="301625" y="18091"/>
                </a:cubicBezTo>
                <a:cubicBezTo>
                  <a:pt x="306917" y="18091"/>
                  <a:pt x="310886" y="16798"/>
                  <a:pt x="313532" y="14214"/>
                </a:cubicBezTo>
                <a:cubicBezTo>
                  <a:pt x="318823" y="7753"/>
                  <a:pt x="328084" y="7753"/>
                  <a:pt x="334698" y="14214"/>
                </a:cubicBezTo>
                <a:cubicBezTo>
                  <a:pt x="339990" y="19383"/>
                  <a:pt x="339990" y="28428"/>
                  <a:pt x="334698" y="33597"/>
                </a:cubicBezTo>
                <a:cubicBezTo>
                  <a:pt x="325438" y="42642"/>
                  <a:pt x="313532" y="46518"/>
                  <a:pt x="301625" y="46518"/>
                </a:cubicBezTo>
                <a:cubicBezTo>
                  <a:pt x="289719" y="46518"/>
                  <a:pt x="277813" y="42642"/>
                  <a:pt x="269875" y="33597"/>
                </a:cubicBezTo>
                <a:cubicBezTo>
                  <a:pt x="265907" y="31012"/>
                  <a:pt x="261938" y="29720"/>
                  <a:pt x="257969" y="29720"/>
                </a:cubicBezTo>
                <a:cubicBezTo>
                  <a:pt x="252677" y="29720"/>
                  <a:pt x="248709" y="31012"/>
                  <a:pt x="246063" y="33597"/>
                </a:cubicBezTo>
                <a:cubicBezTo>
                  <a:pt x="227542" y="51687"/>
                  <a:pt x="198438" y="51687"/>
                  <a:pt x="181240" y="33597"/>
                </a:cubicBezTo>
                <a:cubicBezTo>
                  <a:pt x="177271" y="31012"/>
                  <a:pt x="173302" y="29720"/>
                  <a:pt x="169334" y="29720"/>
                </a:cubicBezTo>
                <a:cubicBezTo>
                  <a:pt x="165365" y="29720"/>
                  <a:pt x="161396" y="31012"/>
                  <a:pt x="157427" y="33597"/>
                </a:cubicBezTo>
                <a:cubicBezTo>
                  <a:pt x="140229" y="51687"/>
                  <a:pt x="111125" y="51687"/>
                  <a:pt x="92604" y="33597"/>
                </a:cubicBezTo>
                <a:cubicBezTo>
                  <a:pt x="85990" y="27136"/>
                  <a:pt x="75406" y="27136"/>
                  <a:pt x="68792" y="33597"/>
                </a:cubicBezTo>
                <a:cubicBezTo>
                  <a:pt x="51594" y="51687"/>
                  <a:pt x="22490" y="51687"/>
                  <a:pt x="3969" y="33597"/>
                </a:cubicBezTo>
                <a:cubicBezTo>
                  <a:pt x="-1323" y="28428"/>
                  <a:pt x="-1323" y="19383"/>
                  <a:pt x="3969" y="14214"/>
                </a:cubicBezTo>
                <a:cubicBezTo>
                  <a:pt x="10583" y="7753"/>
                  <a:pt x="19844" y="7753"/>
                  <a:pt x="25135" y="14214"/>
                </a:cubicBezTo>
                <a:cubicBezTo>
                  <a:pt x="31750" y="20675"/>
                  <a:pt x="42333" y="20675"/>
                  <a:pt x="48948" y="14214"/>
                </a:cubicBezTo>
                <a:cubicBezTo>
                  <a:pt x="66146" y="-3876"/>
                  <a:pt x="95250" y="-3876"/>
                  <a:pt x="113771" y="14214"/>
                </a:cubicBezTo>
                <a:cubicBezTo>
                  <a:pt x="120386" y="20675"/>
                  <a:pt x="130969" y="20675"/>
                  <a:pt x="136261" y="14214"/>
                </a:cubicBezTo>
                <a:cubicBezTo>
                  <a:pt x="145521" y="5169"/>
                  <a:pt x="157427" y="0"/>
                  <a:pt x="169334" y="0"/>
                </a:cubicBezTo>
                <a:close/>
              </a:path>
            </a:pathLst>
          </a:custGeom>
          <a:solidFill>
            <a:schemeClr val="accent1"/>
          </a:solidFill>
          <a:ln>
            <a:noFill/>
          </a:ln>
        </p:spPr>
      </p:sp>
      <p:sp>
        <p:nvSpPr>
          <p:cNvPr id="40" name="warehouse_145060"/>
          <p:cNvSpPr>
            <a:spLocks noChangeAspect="1"/>
          </p:cNvSpPr>
          <p:nvPr/>
        </p:nvSpPr>
        <p:spPr bwMode="auto">
          <a:xfrm>
            <a:off x="2325520" y="3313334"/>
            <a:ext cx="674136" cy="710895"/>
          </a:xfrm>
          <a:custGeom>
            <a:avLst/>
            <a:gdLst>
              <a:gd name="connsiteX0" fmla="*/ 168275 w 314325"/>
              <a:gd name="connsiteY0" fmla="*/ 247326 h 331464"/>
              <a:gd name="connsiteX1" fmla="*/ 168275 w 314325"/>
              <a:gd name="connsiteY1" fmla="*/ 309239 h 331464"/>
              <a:gd name="connsiteX2" fmla="*/ 219075 w 314325"/>
              <a:gd name="connsiteY2" fmla="*/ 309239 h 331464"/>
              <a:gd name="connsiteX3" fmla="*/ 219075 w 314325"/>
              <a:gd name="connsiteY3" fmla="*/ 247326 h 331464"/>
              <a:gd name="connsiteX4" fmla="*/ 95250 w 314325"/>
              <a:gd name="connsiteY4" fmla="*/ 247326 h 331464"/>
              <a:gd name="connsiteX5" fmla="*/ 95250 w 314325"/>
              <a:gd name="connsiteY5" fmla="*/ 309239 h 331464"/>
              <a:gd name="connsiteX6" fmla="*/ 146050 w 314325"/>
              <a:gd name="connsiteY6" fmla="*/ 309239 h 331464"/>
              <a:gd name="connsiteX7" fmla="*/ 146050 w 314325"/>
              <a:gd name="connsiteY7" fmla="*/ 247326 h 331464"/>
              <a:gd name="connsiteX8" fmla="*/ 131763 w 314325"/>
              <a:gd name="connsiteY8" fmla="*/ 174301 h 331464"/>
              <a:gd name="connsiteX9" fmla="*/ 131763 w 314325"/>
              <a:gd name="connsiteY9" fmla="*/ 225101 h 331464"/>
              <a:gd name="connsiteX10" fmla="*/ 182563 w 314325"/>
              <a:gd name="connsiteY10" fmla="*/ 225101 h 331464"/>
              <a:gd name="connsiteX11" fmla="*/ 182563 w 314325"/>
              <a:gd name="connsiteY11" fmla="*/ 174301 h 331464"/>
              <a:gd name="connsiteX12" fmla="*/ 58738 w 314325"/>
              <a:gd name="connsiteY12" fmla="*/ 137788 h 331464"/>
              <a:gd name="connsiteX13" fmla="*/ 58738 w 314325"/>
              <a:gd name="connsiteY13" fmla="*/ 309238 h 331464"/>
              <a:gd name="connsiteX14" fmla="*/ 72984 w 314325"/>
              <a:gd name="connsiteY14" fmla="*/ 309238 h 331464"/>
              <a:gd name="connsiteX15" fmla="*/ 72984 w 314325"/>
              <a:gd name="connsiteY15" fmla="*/ 236502 h 331464"/>
              <a:gd name="connsiteX16" fmla="*/ 84639 w 314325"/>
              <a:gd name="connsiteY16" fmla="*/ 224812 h 331464"/>
              <a:gd name="connsiteX17" fmla="*/ 109246 w 314325"/>
              <a:gd name="connsiteY17" fmla="*/ 224812 h 331464"/>
              <a:gd name="connsiteX18" fmla="*/ 109246 w 314325"/>
              <a:gd name="connsiteY18" fmla="*/ 162466 h 331464"/>
              <a:gd name="connsiteX19" fmla="*/ 120901 w 314325"/>
              <a:gd name="connsiteY19" fmla="*/ 152076 h 331464"/>
              <a:gd name="connsiteX20" fmla="*/ 193425 w 314325"/>
              <a:gd name="connsiteY20" fmla="*/ 152076 h 331464"/>
              <a:gd name="connsiteX21" fmla="*/ 205081 w 314325"/>
              <a:gd name="connsiteY21" fmla="*/ 162466 h 331464"/>
              <a:gd name="connsiteX22" fmla="*/ 205081 w 314325"/>
              <a:gd name="connsiteY22" fmla="*/ 224812 h 331464"/>
              <a:gd name="connsiteX23" fmla="*/ 229687 w 314325"/>
              <a:gd name="connsiteY23" fmla="*/ 224812 h 331464"/>
              <a:gd name="connsiteX24" fmla="*/ 241342 w 314325"/>
              <a:gd name="connsiteY24" fmla="*/ 236502 h 331464"/>
              <a:gd name="connsiteX25" fmla="*/ 241342 w 314325"/>
              <a:gd name="connsiteY25" fmla="*/ 309238 h 331464"/>
              <a:gd name="connsiteX26" fmla="*/ 255588 w 314325"/>
              <a:gd name="connsiteY26" fmla="*/ 309238 h 331464"/>
              <a:gd name="connsiteX27" fmla="*/ 255588 w 314325"/>
              <a:gd name="connsiteY27" fmla="*/ 137788 h 331464"/>
              <a:gd name="connsiteX28" fmla="*/ 58738 w 314325"/>
              <a:gd name="connsiteY28" fmla="*/ 137788 h 331464"/>
              <a:gd name="connsiteX29" fmla="*/ 157163 w 314325"/>
              <a:gd name="connsiteY29" fmla="*/ 23488 h 331464"/>
              <a:gd name="connsiteX30" fmla="*/ 22225 w 314325"/>
              <a:gd name="connsiteY30" fmla="*/ 90723 h 331464"/>
              <a:gd name="connsiteX31" fmla="*/ 22225 w 314325"/>
              <a:gd name="connsiteY31" fmla="*/ 309238 h 331464"/>
              <a:gd name="connsiteX32" fmla="*/ 36497 w 314325"/>
              <a:gd name="connsiteY32" fmla="*/ 309238 h 331464"/>
              <a:gd name="connsiteX33" fmla="*/ 36497 w 314325"/>
              <a:gd name="connsiteY33" fmla="*/ 126927 h 331464"/>
              <a:gd name="connsiteX34" fmla="*/ 48175 w 314325"/>
              <a:gd name="connsiteY34" fmla="*/ 116583 h 331464"/>
              <a:gd name="connsiteX35" fmla="*/ 266151 w 314325"/>
              <a:gd name="connsiteY35" fmla="*/ 116583 h 331464"/>
              <a:gd name="connsiteX36" fmla="*/ 277828 w 314325"/>
              <a:gd name="connsiteY36" fmla="*/ 126927 h 331464"/>
              <a:gd name="connsiteX37" fmla="*/ 277828 w 314325"/>
              <a:gd name="connsiteY37" fmla="*/ 309238 h 331464"/>
              <a:gd name="connsiteX38" fmla="*/ 292100 w 314325"/>
              <a:gd name="connsiteY38" fmla="*/ 309238 h 331464"/>
              <a:gd name="connsiteX39" fmla="*/ 292100 w 314325"/>
              <a:gd name="connsiteY39" fmla="*/ 90723 h 331464"/>
              <a:gd name="connsiteX40" fmla="*/ 157163 w 314325"/>
              <a:gd name="connsiteY40" fmla="*/ 23488 h 331464"/>
              <a:gd name="connsiteX41" fmla="*/ 151967 w 314325"/>
              <a:gd name="connsiteY41" fmla="*/ 972 h 331464"/>
              <a:gd name="connsiteX42" fmla="*/ 162358 w 314325"/>
              <a:gd name="connsiteY42" fmla="*/ 972 h 331464"/>
              <a:gd name="connsiteX43" fmla="*/ 307831 w 314325"/>
              <a:gd name="connsiteY43" fmla="*/ 73551 h 331464"/>
              <a:gd name="connsiteX44" fmla="*/ 314325 w 314325"/>
              <a:gd name="connsiteY44" fmla="*/ 83919 h 331464"/>
              <a:gd name="connsiteX45" fmla="*/ 314325 w 314325"/>
              <a:gd name="connsiteY45" fmla="*/ 319800 h 331464"/>
              <a:gd name="connsiteX46" fmla="*/ 302635 w 314325"/>
              <a:gd name="connsiteY46" fmla="*/ 331464 h 331464"/>
              <a:gd name="connsiteX47" fmla="*/ 11690 w 314325"/>
              <a:gd name="connsiteY47" fmla="*/ 331464 h 331464"/>
              <a:gd name="connsiteX48" fmla="*/ 0 w 314325"/>
              <a:gd name="connsiteY48" fmla="*/ 319800 h 331464"/>
              <a:gd name="connsiteX49" fmla="*/ 0 w 314325"/>
              <a:gd name="connsiteY49" fmla="*/ 83919 h 331464"/>
              <a:gd name="connsiteX50" fmla="*/ 6494 w 314325"/>
              <a:gd name="connsiteY50" fmla="*/ 73551 h 331464"/>
              <a:gd name="connsiteX51" fmla="*/ 151967 w 314325"/>
              <a:gd name="connsiteY51" fmla="*/ 972 h 33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14325" h="331464">
                <a:moveTo>
                  <a:pt x="168275" y="247326"/>
                </a:moveTo>
                <a:lnTo>
                  <a:pt x="168275" y="309239"/>
                </a:lnTo>
                <a:lnTo>
                  <a:pt x="219075" y="309239"/>
                </a:lnTo>
                <a:lnTo>
                  <a:pt x="219075" y="247326"/>
                </a:lnTo>
                <a:close/>
                <a:moveTo>
                  <a:pt x="95250" y="247326"/>
                </a:moveTo>
                <a:lnTo>
                  <a:pt x="95250" y="309239"/>
                </a:lnTo>
                <a:lnTo>
                  <a:pt x="146050" y="309239"/>
                </a:lnTo>
                <a:lnTo>
                  <a:pt x="146050" y="247326"/>
                </a:lnTo>
                <a:close/>
                <a:moveTo>
                  <a:pt x="131763" y="174301"/>
                </a:moveTo>
                <a:lnTo>
                  <a:pt x="131763" y="225101"/>
                </a:lnTo>
                <a:lnTo>
                  <a:pt x="182563" y="225101"/>
                </a:lnTo>
                <a:lnTo>
                  <a:pt x="182563" y="174301"/>
                </a:lnTo>
                <a:close/>
                <a:moveTo>
                  <a:pt x="58738" y="137788"/>
                </a:moveTo>
                <a:cubicBezTo>
                  <a:pt x="58738" y="137788"/>
                  <a:pt x="58738" y="137788"/>
                  <a:pt x="58738" y="309238"/>
                </a:cubicBezTo>
                <a:cubicBezTo>
                  <a:pt x="58738" y="309238"/>
                  <a:pt x="58738" y="309238"/>
                  <a:pt x="72984" y="309238"/>
                </a:cubicBezTo>
                <a:cubicBezTo>
                  <a:pt x="72984" y="309238"/>
                  <a:pt x="72984" y="309238"/>
                  <a:pt x="72984" y="236502"/>
                </a:cubicBezTo>
                <a:cubicBezTo>
                  <a:pt x="72984" y="230007"/>
                  <a:pt x="78164" y="224812"/>
                  <a:pt x="84639" y="224812"/>
                </a:cubicBezTo>
                <a:cubicBezTo>
                  <a:pt x="84639" y="224812"/>
                  <a:pt x="84639" y="224812"/>
                  <a:pt x="109246" y="224812"/>
                </a:cubicBezTo>
                <a:cubicBezTo>
                  <a:pt x="109246" y="224812"/>
                  <a:pt x="109246" y="224812"/>
                  <a:pt x="109246" y="162466"/>
                </a:cubicBezTo>
                <a:cubicBezTo>
                  <a:pt x="109246" y="157271"/>
                  <a:pt x="114426" y="152076"/>
                  <a:pt x="120901" y="152076"/>
                </a:cubicBezTo>
                <a:cubicBezTo>
                  <a:pt x="120901" y="152076"/>
                  <a:pt x="120901" y="152076"/>
                  <a:pt x="193425" y="152076"/>
                </a:cubicBezTo>
                <a:cubicBezTo>
                  <a:pt x="199900" y="152076"/>
                  <a:pt x="205081" y="157271"/>
                  <a:pt x="205081" y="162466"/>
                </a:cubicBezTo>
                <a:cubicBezTo>
                  <a:pt x="205081" y="162466"/>
                  <a:pt x="205081" y="162466"/>
                  <a:pt x="205081" y="224812"/>
                </a:cubicBezTo>
                <a:cubicBezTo>
                  <a:pt x="205081" y="224812"/>
                  <a:pt x="205081" y="224812"/>
                  <a:pt x="229687" y="224812"/>
                </a:cubicBezTo>
                <a:cubicBezTo>
                  <a:pt x="236162" y="224812"/>
                  <a:pt x="241342" y="230007"/>
                  <a:pt x="241342" y="236502"/>
                </a:cubicBezTo>
                <a:cubicBezTo>
                  <a:pt x="241342" y="236502"/>
                  <a:pt x="241342" y="236502"/>
                  <a:pt x="241342" y="309238"/>
                </a:cubicBezTo>
                <a:cubicBezTo>
                  <a:pt x="241342" y="309238"/>
                  <a:pt x="241342" y="309238"/>
                  <a:pt x="255588" y="309238"/>
                </a:cubicBezTo>
                <a:lnTo>
                  <a:pt x="255588" y="137788"/>
                </a:lnTo>
                <a:cubicBezTo>
                  <a:pt x="255588" y="137788"/>
                  <a:pt x="255588" y="137788"/>
                  <a:pt x="58738" y="137788"/>
                </a:cubicBezTo>
                <a:close/>
                <a:moveTo>
                  <a:pt x="157163" y="23488"/>
                </a:moveTo>
                <a:cubicBezTo>
                  <a:pt x="157163" y="23488"/>
                  <a:pt x="157163" y="23488"/>
                  <a:pt x="22225" y="90723"/>
                </a:cubicBezTo>
                <a:cubicBezTo>
                  <a:pt x="22225" y="90723"/>
                  <a:pt x="22225" y="90723"/>
                  <a:pt x="22225" y="309238"/>
                </a:cubicBezTo>
                <a:cubicBezTo>
                  <a:pt x="22225" y="309238"/>
                  <a:pt x="22225" y="309238"/>
                  <a:pt x="36497" y="309238"/>
                </a:cubicBezTo>
                <a:cubicBezTo>
                  <a:pt x="36497" y="309238"/>
                  <a:pt x="36497" y="309238"/>
                  <a:pt x="36497" y="126927"/>
                </a:cubicBezTo>
                <a:cubicBezTo>
                  <a:pt x="36497" y="120462"/>
                  <a:pt x="41687" y="116583"/>
                  <a:pt x="48175" y="116583"/>
                </a:cubicBezTo>
                <a:cubicBezTo>
                  <a:pt x="48175" y="116583"/>
                  <a:pt x="48175" y="116583"/>
                  <a:pt x="266151" y="116583"/>
                </a:cubicBezTo>
                <a:cubicBezTo>
                  <a:pt x="272638" y="116583"/>
                  <a:pt x="277828" y="120462"/>
                  <a:pt x="277828" y="126927"/>
                </a:cubicBezTo>
                <a:cubicBezTo>
                  <a:pt x="277828" y="126927"/>
                  <a:pt x="277828" y="126927"/>
                  <a:pt x="277828" y="309238"/>
                </a:cubicBezTo>
                <a:cubicBezTo>
                  <a:pt x="277828" y="309238"/>
                  <a:pt x="277828" y="309238"/>
                  <a:pt x="292100" y="309238"/>
                </a:cubicBezTo>
                <a:lnTo>
                  <a:pt x="292100" y="90723"/>
                </a:lnTo>
                <a:cubicBezTo>
                  <a:pt x="292100" y="90723"/>
                  <a:pt x="292100" y="90723"/>
                  <a:pt x="157163" y="23488"/>
                </a:cubicBezTo>
                <a:close/>
                <a:moveTo>
                  <a:pt x="151967" y="972"/>
                </a:moveTo>
                <a:cubicBezTo>
                  <a:pt x="155864" y="-324"/>
                  <a:pt x="158461" y="-324"/>
                  <a:pt x="162358" y="972"/>
                </a:cubicBezTo>
                <a:cubicBezTo>
                  <a:pt x="162358" y="972"/>
                  <a:pt x="162358" y="972"/>
                  <a:pt x="307831" y="73551"/>
                </a:cubicBezTo>
                <a:cubicBezTo>
                  <a:pt x="311727" y="76143"/>
                  <a:pt x="314325" y="80031"/>
                  <a:pt x="314325" y="83919"/>
                </a:cubicBezTo>
                <a:cubicBezTo>
                  <a:pt x="314325" y="83919"/>
                  <a:pt x="314325" y="83919"/>
                  <a:pt x="314325" y="319800"/>
                </a:cubicBezTo>
                <a:cubicBezTo>
                  <a:pt x="314325" y="326280"/>
                  <a:pt x="309130" y="331464"/>
                  <a:pt x="302635" y="331464"/>
                </a:cubicBezTo>
                <a:cubicBezTo>
                  <a:pt x="302635" y="331464"/>
                  <a:pt x="302635" y="331464"/>
                  <a:pt x="11690" y="331464"/>
                </a:cubicBezTo>
                <a:cubicBezTo>
                  <a:pt x="5195" y="331464"/>
                  <a:pt x="0" y="326280"/>
                  <a:pt x="0" y="319800"/>
                </a:cubicBezTo>
                <a:cubicBezTo>
                  <a:pt x="0" y="319800"/>
                  <a:pt x="0" y="319800"/>
                  <a:pt x="0" y="83919"/>
                </a:cubicBezTo>
                <a:cubicBezTo>
                  <a:pt x="0" y="80031"/>
                  <a:pt x="2598" y="76143"/>
                  <a:pt x="6494" y="73551"/>
                </a:cubicBezTo>
                <a:cubicBezTo>
                  <a:pt x="6494" y="73551"/>
                  <a:pt x="6494" y="73551"/>
                  <a:pt x="151967" y="972"/>
                </a:cubicBezTo>
                <a:close/>
              </a:path>
            </a:pathLst>
          </a:custGeom>
          <a:solidFill>
            <a:schemeClr val="accent1"/>
          </a:solidFill>
          <a:ln>
            <a:noFill/>
          </a:ln>
        </p:spPr>
      </p:sp>
      <p:sp>
        <p:nvSpPr>
          <p:cNvPr id="41" name="ship_115118"/>
          <p:cNvSpPr>
            <a:spLocks noChangeAspect="1"/>
          </p:cNvSpPr>
          <p:nvPr/>
        </p:nvSpPr>
        <p:spPr bwMode="auto">
          <a:xfrm>
            <a:off x="4229192" y="3004358"/>
            <a:ext cx="786689" cy="587822"/>
          </a:xfrm>
          <a:custGeom>
            <a:avLst/>
            <a:gdLst>
              <a:gd name="connsiteX0" fmla="*/ 26656 w 337807"/>
              <a:gd name="connsiteY0" fmla="*/ 168275 h 252413"/>
              <a:gd name="connsiteX1" fmla="*/ 41168 w 337807"/>
              <a:gd name="connsiteY1" fmla="*/ 206640 h 252413"/>
              <a:gd name="connsiteX2" fmla="*/ 42488 w 337807"/>
              <a:gd name="connsiteY2" fmla="*/ 214577 h 252413"/>
              <a:gd name="connsiteX3" fmla="*/ 35891 w 337807"/>
              <a:gd name="connsiteY3" fmla="*/ 231775 h 252413"/>
              <a:gd name="connsiteX4" fmla="*/ 243020 w 337807"/>
              <a:gd name="connsiteY4" fmla="*/ 231775 h 252413"/>
              <a:gd name="connsiteX5" fmla="*/ 315581 w 337807"/>
              <a:gd name="connsiteY5" fmla="*/ 168275 h 252413"/>
              <a:gd name="connsiteX6" fmla="*/ 26656 w 337807"/>
              <a:gd name="connsiteY6" fmla="*/ 168275 h 252413"/>
              <a:gd name="connsiteX7" fmla="*/ 167944 w 337807"/>
              <a:gd name="connsiteY7" fmla="*/ 95250 h 252413"/>
              <a:gd name="connsiteX8" fmla="*/ 167944 w 337807"/>
              <a:gd name="connsiteY8" fmla="*/ 147638 h 252413"/>
              <a:gd name="connsiteX9" fmla="*/ 190169 w 337807"/>
              <a:gd name="connsiteY9" fmla="*/ 147638 h 252413"/>
              <a:gd name="connsiteX10" fmla="*/ 190169 w 337807"/>
              <a:gd name="connsiteY10" fmla="*/ 104775 h 252413"/>
              <a:gd name="connsiteX11" fmla="*/ 209219 w 337807"/>
              <a:gd name="connsiteY11" fmla="*/ 104775 h 252413"/>
              <a:gd name="connsiteX12" fmla="*/ 209219 w 337807"/>
              <a:gd name="connsiteY12" fmla="*/ 115888 h 252413"/>
              <a:gd name="connsiteX13" fmla="*/ 201282 w 337807"/>
              <a:gd name="connsiteY13" fmla="*/ 115888 h 252413"/>
              <a:gd name="connsiteX14" fmla="*/ 201282 w 337807"/>
              <a:gd name="connsiteY14" fmla="*/ 147638 h 252413"/>
              <a:gd name="connsiteX15" fmla="*/ 220332 w 337807"/>
              <a:gd name="connsiteY15" fmla="*/ 147638 h 252413"/>
              <a:gd name="connsiteX16" fmla="*/ 220332 w 337807"/>
              <a:gd name="connsiteY16" fmla="*/ 104775 h 252413"/>
              <a:gd name="connsiteX17" fmla="*/ 242557 w 337807"/>
              <a:gd name="connsiteY17" fmla="*/ 104775 h 252413"/>
              <a:gd name="connsiteX18" fmla="*/ 242557 w 337807"/>
              <a:gd name="connsiteY18" fmla="*/ 115888 h 252413"/>
              <a:gd name="connsiteX19" fmla="*/ 231444 w 337807"/>
              <a:gd name="connsiteY19" fmla="*/ 115888 h 252413"/>
              <a:gd name="connsiteX20" fmla="*/ 231444 w 337807"/>
              <a:gd name="connsiteY20" fmla="*/ 147638 h 252413"/>
              <a:gd name="connsiteX21" fmla="*/ 253669 w 337807"/>
              <a:gd name="connsiteY21" fmla="*/ 147638 h 252413"/>
              <a:gd name="connsiteX22" fmla="*/ 253669 w 337807"/>
              <a:gd name="connsiteY22" fmla="*/ 104775 h 252413"/>
              <a:gd name="connsiteX23" fmla="*/ 272719 w 337807"/>
              <a:gd name="connsiteY23" fmla="*/ 104775 h 252413"/>
              <a:gd name="connsiteX24" fmla="*/ 272719 w 337807"/>
              <a:gd name="connsiteY24" fmla="*/ 115888 h 252413"/>
              <a:gd name="connsiteX25" fmla="*/ 263194 w 337807"/>
              <a:gd name="connsiteY25" fmla="*/ 115888 h 252413"/>
              <a:gd name="connsiteX26" fmla="*/ 263194 w 337807"/>
              <a:gd name="connsiteY26" fmla="*/ 147638 h 252413"/>
              <a:gd name="connsiteX27" fmla="*/ 294944 w 337807"/>
              <a:gd name="connsiteY27" fmla="*/ 147638 h 252413"/>
              <a:gd name="connsiteX28" fmla="*/ 294944 w 337807"/>
              <a:gd name="connsiteY28" fmla="*/ 95250 h 252413"/>
              <a:gd name="connsiteX29" fmla="*/ 74146 w 337807"/>
              <a:gd name="connsiteY29" fmla="*/ 63500 h 252413"/>
              <a:gd name="connsiteX30" fmla="*/ 74146 w 337807"/>
              <a:gd name="connsiteY30" fmla="*/ 95052 h 252413"/>
              <a:gd name="connsiteX31" fmla="*/ 63608 w 337807"/>
              <a:gd name="connsiteY31" fmla="*/ 105569 h 252413"/>
              <a:gd name="connsiteX32" fmla="*/ 42531 w 337807"/>
              <a:gd name="connsiteY32" fmla="*/ 105569 h 252413"/>
              <a:gd name="connsiteX33" fmla="*/ 42531 w 337807"/>
              <a:gd name="connsiteY33" fmla="*/ 147638 h 252413"/>
              <a:gd name="connsiteX34" fmla="*/ 104444 w 337807"/>
              <a:gd name="connsiteY34" fmla="*/ 147638 h 252413"/>
              <a:gd name="connsiteX35" fmla="*/ 104444 w 337807"/>
              <a:gd name="connsiteY35" fmla="*/ 63500 h 252413"/>
              <a:gd name="connsiteX36" fmla="*/ 74146 w 337807"/>
              <a:gd name="connsiteY36" fmla="*/ 63500 h 252413"/>
              <a:gd name="connsiteX37" fmla="*/ 84204 w 337807"/>
              <a:gd name="connsiteY37" fmla="*/ 0 h 252413"/>
              <a:gd name="connsiteX38" fmla="*/ 94771 w 337807"/>
              <a:gd name="connsiteY38" fmla="*/ 10517 h 252413"/>
              <a:gd name="connsiteX39" fmla="*/ 94771 w 337807"/>
              <a:gd name="connsiteY39" fmla="*/ 42069 h 252413"/>
              <a:gd name="connsiteX40" fmla="*/ 115904 w 337807"/>
              <a:gd name="connsiteY40" fmla="*/ 42069 h 252413"/>
              <a:gd name="connsiteX41" fmla="*/ 126471 w 337807"/>
              <a:gd name="connsiteY41" fmla="*/ 52586 h 252413"/>
              <a:gd name="connsiteX42" fmla="*/ 126471 w 337807"/>
              <a:gd name="connsiteY42" fmla="*/ 147241 h 252413"/>
              <a:gd name="connsiteX43" fmla="*/ 147605 w 337807"/>
              <a:gd name="connsiteY43" fmla="*/ 147241 h 252413"/>
              <a:gd name="connsiteX44" fmla="*/ 147605 w 337807"/>
              <a:gd name="connsiteY44" fmla="*/ 84138 h 252413"/>
              <a:gd name="connsiteX45" fmla="*/ 158171 w 337807"/>
              <a:gd name="connsiteY45" fmla="*/ 73620 h 252413"/>
              <a:gd name="connsiteX46" fmla="*/ 306107 w 337807"/>
              <a:gd name="connsiteY46" fmla="*/ 73620 h 252413"/>
              <a:gd name="connsiteX47" fmla="*/ 315353 w 337807"/>
              <a:gd name="connsiteY47" fmla="*/ 84138 h 252413"/>
              <a:gd name="connsiteX48" fmla="*/ 315353 w 337807"/>
              <a:gd name="connsiteY48" fmla="*/ 147241 h 252413"/>
              <a:gd name="connsiteX49" fmla="*/ 327240 w 337807"/>
              <a:gd name="connsiteY49" fmla="*/ 147241 h 252413"/>
              <a:gd name="connsiteX50" fmla="*/ 337807 w 337807"/>
              <a:gd name="connsiteY50" fmla="*/ 157758 h 252413"/>
              <a:gd name="connsiteX51" fmla="*/ 242706 w 337807"/>
              <a:gd name="connsiteY51" fmla="*/ 252413 h 252413"/>
              <a:gd name="connsiteX52" fmla="*/ 20802 w 337807"/>
              <a:gd name="connsiteY52" fmla="*/ 252413 h 252413"/>
              <a:gd name="connsiteX53" fmla="*/ 12877 w 337807"/>
              <a:gd name="connsiteY53" fmla="*/ 248469 h 252413"/>
              <a:gd name="connsiteX54" fmla="*/ 10236 w 337807"/>
              <a:gd name="connsiteY54" fmla="*/ 237952 h 252413"/>
              <a:gd name="connsiteX55" fmla="*/ 19482 w 337807"/>
              <a:gd name="connsiteY55" fmla="*/ 210344 h 252413"/>
              <a:gd name="connsiteX56" fmla="*/ 990 w 337807"/>
              <a:gd name="connsiteY56" fmla="*/ 161702 h 252413"/>
              <a:gd name="connsiteX57" fmla="*/ 990 w 337807"/>
              <a:gd name="connsiteY57" fmla="*/ 152499 h 252413"/>
              <a:gd name="connsiteX58" fmla="*/ 10236 w 337807"/>
              <a:gd name="connsiteY58" fmla="*/ 147241 h 252413"/>
              <a:gd name="connsiteX59" fmla="*/ 20802 w 337807"/>
              <a:gd name="connsiteY59" fmla="*/ 147241 h 252413"/>
              <a:gd name="connsiteX60" fmla="*/ 20802 w 337807"/>
              <a:gd name="connsiteY60" fmla="*/ 94655 h 252413"/>
              <a:gd name="connsiteX61" fmla="*/ 31370 w 337807"/>
              <a:gd name="connsiteY61" fmla="*/ 84138 h 252413"/>
              <a:gd name="connsiteX62" fmla="*/ 51182 w 337807"/>
              <a:gd name="connsiteY62" fmla="*/ 84138 h 252413"/>
              <a:gd name="connsiteX63" fmla="*/ 51182 w 337807"/>
              <a:gd name="connsiteY63" fmla="*/ 52586 h 252413"/>
              <a:gd name="connsiteX64" fmla="*/ 63070 w 337807"/>
              <a:gd name="connsiteY64" fmla="*/ 42069 h 252413"/>
              <a:gd name="connsiteX65" fmla="*/ 73637 w 337807"/>
              <a:gd name="connsiteY65" fmla="*/ 42069 h 252413"/>
              <a:gd name="connsiteX66" fmla="*/ 73637 w 337807"/>
              <a:gd name="connsiteY66" fmla="*/ 10517 h 252413"/>
              <a:gd name="connsiteX67" fmla="*/ 84204 w 337807"/>
              <a:gd name="connsiteY67" fmla="*/ 0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7807" h="252413">
                <a:moveTo>
                  <a:pt x="26656" y="168275"/>
                </a:moveTo>
                <a:cubicBezTo>
                  <a:pt x="26656" y="168275"/>
                  <a:pt x="26656" y="168275"/>
                  <a:pt x="41168" y="206640"/>
                </a:cubicBezTo>
                <a:cubicBezTo>
                  <a:pt x="42488" y="209286"/>
                  <a:pt x="42488" y="211931"/>
                  <a:pt x="42488" y="214577"/>
                </a:cubicBezTo>
                <a:cubicBezTo>
                  <a:pt x="42488" y="214577"/>
                  <a:pt x="42488" y="214577"/>
                  <a:pt x="35891" y="231775"/>
                </a:cubicBezTo>
                <a:cubicBezTo>
                  <a:pt x="35891" y="231775"/>
                  <a:pt x="35891" y="231775"/>
                  <a:pt x="243020" y="231775"/>
                </a:cubicBezTo>
                <a:cubicBezTo>
                  <a:pt x="279960" y="231775"/>
                  <a:pt x="311623" y="203994"/>
                  <a:pt x="315581" y="168275"/>
                </a:cubicBezTo>
                <a:cubicBezTo>
                  <a:pt x="315581" y="168275"/>
                  <a:pt x="315581" y="168275"/>
                  <a:pt x="26656" y="168275"/>
                </a:cubicBezTo>
                <a:close/>
                <a:moveTo>
                  <a:pt x="167944" y="95250"/>
                </a:moveTo>
                <a:lnTo>
                  <a:pt x="167944" y="147638"/>
                </a:lnTo>
                <a:lnTo>
                  <a:pt x="190169" y="147638"/>
                </a:lnTo>
                <a:lnTo>
                  <a:pt x="190169" y="104775"/>
                </a:lnTo>
                <a:lnTo>
                  <a:pt x="209219" y="104775"/>
                </a:lnTo>
                <a:lnTo>
                  <a:pt x="209219" y="115888"/>
                </a:lnTo>
                <a:lnTo>
                  <a:pt x="201282" y="115888"/>
                </a:lnTo>
                <a:lnTo>
                  <a:pt x="201282" y="147638"/>
                </a:lnTo>
                <a:lnTo>
                  <a:pt x="220332" y="147638"/>
                </a:lnTo>
                <a:lnTo>
                  <a:pt x="220332" y="104775"/>
                </a:lnTo>
                <a:lnTo>
                  <a:pt x="242557" y="104775"/>
                </a:lnTo>
                <a:lnTo>
                  <a:pt x="242557" y="115888"/>
                </a:lnTo>
                <a:lnTo>
                  <a:pt x="231444" y="115888"/>
                </a:lnTo>
                <a:lnTo>
                  <a:pt x="231444" y="147638"/>
                </a:lnTo>
                <a:lnTo>
                  <a:pt x="253669" y="147638"/>
                </a:lnTo>
                <a:lnTo>
                  <a:pt x="253669" y="104775"/>
                </a:lnTo>
                <a:lnTo>
                  <a:pt x="272719" y="104775"/>
                </a:lnTo>
                <a:lnTo>
                  <a:pt x="272719" y="115888"/>
                </a:lnTo>
                <a:lnTo>
                  <a:pt x="263194" y="115888"/>
                </a:lnTo>
                <a:lnTo>
                  <a:pt x="263194" y="147638"/>
                </a:lnTo>
                <a:lnTo>
                  <a:pt x="294944" y="147638"/>
                </a:lnTo>
                <a:lnTo>
                  <a:pt x="294944" y="95250"/>
                </a:lnTo>
                <a:close/>
                <a:moveTo>
                  <a:pt x="74146" y="63500"/>
                </a:moveTo>
                <a:cubicBezTo>
                  <a:pt x="74146" y="63500"/>
                  <a:pt x="74146" y="63500"/>
                  <a:pt x="74146" y="95052"/>
                </a:cubicBezTo>
                <a:cubicBezTo>
                  <a:pt x="74146" y="100310"/>
                  <a:pt x="68877" y="105569"/>
                  <a:pt x="63608" y="105569"/>
                </a:cubicBezTo>
                <a:cubicBezTo>
                  <a:pt x="63608" y="105569"/>
                  <a:pt x="63608" y="105569"/>
                  <a:pt x="42531" y="105569"/>
                </a:cubicBezTo>
                <a:lnTo>
                  <a:pt x="42531" y="147638"/>
                </a:lnTo>
                <a:cubicBezTo>
                  <a:pt x="42531" y="147638"/>
                  <a:pt x="42531" y="147638"/>
                  <a:pt x="104444" y="147638"/>
                </a:cubicBezTo>
                <a:cubicBezTo>
                  <a:pt x="104444" y="147638"/>
                  <a:pt x="104444" y="147638"/>
                  <a:pt x="104444" y="63500"/>
                </a:cubicBezTo>
                <a:cubicBezTo>
                  <a:pt x="104444" y="63500"/>
                  <a:pt x="104444" y="63500"/>
                  <a:pt x="74146" y="63500"/>
                </a:cubicBezTo>
                <a:close/>
                <a:moveTo>
                  <a:pt x="84204" y="0"/>
                </a:moveTo>
                <a:cubicBezTo>
                  <a:pt x="89487" y="0"/>
                  <a:pt x="94771" y="5258"/>
                  <a:pt x="94771" y="10517"/>
                </a:cubicBezTo>
                <a:cubicBezTo>
                  <a:pt x="94771" y="10517"/>
                  <a:pt x="94771" y="10517"/>
                  <a:pt x="94771" y="42069"/>
                </a:cubicBezTo>
                <a:cubicBezTo>
                  <a:pt x="94771" y="42069"/>
                  <a:pt x="94771" y="42069"/>
                  <a:pt x="115904" y="42069"/>
                </a:cubicBezTo>
                <a:cubicBezTo>
                  <a:pt x="121188" y="42069"/>
                  <a:pt x="126471" y="47327"/>
                  <a:pt x="126471" y="52586"/>
                </a:cubicBezTo>
                <a:cubicBezTo>
                  <a:pt x="126471" y="52586"/>
                  <a:pt x="126471" y="52586"/>
                  <a:pt x="126471" y="147241"/>
                </a:cubicBezTo>
                <a:cubicBezTo>
                  <a:pt x="126471" y="147241"/>
                  <a:pt x="126471" y="147241"/>
                  <a:pt x="147605" y="147241"/>
                </a:cubicBezTo>
                <a:cubicBezTo>
                  <a:pt x="147605" y="147241"/>
                  <a:pt x="147605" y="147241"/>
                  <a:pt x="147605" y="84138"/>
                </a:cubicBezTo>
                <a:cubicBezTo>
                  <a:pt x="147605" y="78879"/>
                  <a:pt x="152888" y="73620"/>
                  <a:pt x="158171" y="73620"/>
                </a:cubicBezTo>
                <a:cubicBezTo>
                  <a:pt x="158171" y="73620"/>
                  <a:pt x="158171" y="73620"/>
                  <a:pt x="306107" y="73620"/>
                </a:cubicBezTo>
                <a:cubicBezTo>
                  <a:pt x="311390" y="73620"/>
                  <a:pt x="315353" y="78879"/>
                  <a:pt x="315353" y="84138"/>
                </a:cubicBezTo>
                <a:cubicBezTo>
                  <a:pt x="315353" y="84138"/>
                  <a:pt x="315353" y="84138"/>
                  <a:pt x="315353" y="147241"/>
                </a:cubicBezTo>
                <a:cubicBezTo>
                  <a:pt x="315353" y="147241"/>
                  <a:pt x="315353" y="147241"/>
                  <a:pt x="327240" y="147241"/>
                </a:cubicBezTo>
                <a:cubicBezTo>
                  <a:pt x="332524" y="147241"/>
                  <a:pt x="337807" y="152499"/>
                  <a:pt x="337807" y="157758"/>
                </a:cubicBezTo>
                <a:cubicBezTo>
                  <a:pt x="337807" y="210344"/>
                  <a:pt x="295540" y="252413"/>
                  <a:pt x="242706" y="252413"/>
                </a:cubicBezTo>
                <a:cubicBezTo>
                  <a:pt x="242706" y="252413"/>
                  <a:pt x="242706" y="252413"/>
                  <a:pt x="20802" y="252413"/>
                </a:cubicBezTo>
                <a:cubicBezTo>
                  <a:pt x="16840" y="252413"/>
                  <a:pt x="14198" y="251098"/>
                  <a:pt x="12877" y="248469"/>
                </a:cubicBezTo>
                <a:cubicBezTo>
                  <a:pt x="10236" y="245840"/>
                  <a:pt x="10236" y="241896"/>
                  <a:pt x="10236" y="237952"/>
                </a:cubicBezTo>
                <a:cubicBezTo>
                  <a:pt x="10236" y="237952"/>
                  <a:pt x="10236" y="237952"/>
                  <a:pt x="19482" y="210344"/>
                </a:cubicBezTo>
                <a:cubicBezTo>
                  <a:pt x="19482" y="210344"/>
                  <a:pt x="19482" y="210344"/>
                  <a:pt x="990" y="161702"/>
                </a:cubicBezTo>
                <a:cubicBezTo>
                  <a:pt x="-331" y="159073"/>
                  <a:pt x="-331" y="155129"/>
                  <a:pt x="990" y="152499"/>
                </a:cubicBezTo>
                <a:cubicBezTo>
                  <a:pt x="3631" y="148555"/>
                  <a:pt x="6273" y="147241"/>
                  <a:pt x="10236" y="147241"/>
                </a:cubicBezTo>
                <a:cubicBezTo>
                  <a:pt x="10236" y="147241"/>
                  <a:pt x="10236" y="147241"/>
                  <a:pt x="20802" y="147241"/>
                </a:cubicBezTo>
                <a:cubicBezTo>
                  <a:pt x="20802" y="147241"/>
                  <a:pt x="20802" y="147241"/>
                  <a:pt x="20802" y="94655"/>
                </a:cubicBezTo>
                <a:cubicBezTo>
                  <a:pt x="20802" y="89396"/>
                  <a:pt x="26086" y="84138"/>
                  <a:pt x="31370" y="84138"/>
                </a:cubicBezTo>
                <a:cubicBezTo>
                  <a:pt x="31370" y="84138"/>
                  <a:pt x="31370" y="84138"/>
                  <a:pt x="51182" y="84138"/>
                </a:cubicBezTo>
                <a:cubicBezTo>
                  <a:pt x="51182" y="84138"/>
                  <a:pt x="51182" y="84138"/>
                  <a:pt x="51182" y="52586"/>
                </a:cubicBezTo>
                <a:cubicBezTo>
                  <a:pt x="51182" y="47327"/>
                  <a:pt x="57787" y="42069"/>
                  <a:pt x="63070" y="42069"/>
                </a:cubicBezTo>
                <a:cubicBezTo>
                  <a:pt x="63070" y="42069"/>
                  <a:pt x="63070" y="42069"/>
                  <a:pt x="73637" y="42069"/>
                </a:cubicBezTo>
                <a:cubicBezTo>
                  <a:pt x="73637" y="42069"/>
                  <a:pt x="73637" y="42069"/>
                  <a:pt x="73637" y="10517"/>
                </a:cubicBezTo>
                <a:cubicBezTo>
                  <a:pt x="73637" y="5258"/>
                  <a:pt x="77599" y="0"/>
                  <a:pt x="84204" y="0"/>
                </a:cubicBezTo>
                <a:close/>
              </a:path>
            </a:pathLst>
          </a:custGeom>
          <a:solidFill>
            <a:schemeClr val="accent1"/>
          </a:solidFill>
          <a:ln>
            <a:noFill/>
          </a:ln>
        </p:spPr>
      </p:sp>
      <p:cxnSp>
        <p:nvCxnSpPr>
          <p:cNvPr id="42" name="直接箭头连接符 41"/>
          <p:cNvCxnSpPr/>
          <p:nvPr/>
        </p:nvCxnSpPr>
        <p:spPr>
          <a:xfrm>
            <a:off x="3287688" y="3736196"/>
            <a:ext cx="648072" cy="0"/>
          </a:xfrm>
          <a:prstGeom prst="straightConnector1">
            <a:avLst/>
          </a:prstGeom>
          <a:ln w="76200">
            <a:solidFill>
              <a:srgbClr val="7030A0"/>
            </a:solidFill>
            <a:tailEnd type="triangle"/>
          </a:ln>
        </p:spPr>
        <p:style>
          <a:lnRef idx="1">
            <a:schemeClr val="accent6"/>
          </a:lnRef>
          <a:fillRef idx="0">
            <a:schemeClr val="accent6"/>
          </a:fillRef>
          <a:effectRef idx="0">
            <a:schemeClr val="accent6"/>
          </a:effectRef>
          <a:fontRef idx="minor">
            <a:schemeClr val="tx1"/>
          </a:fontRef>
        </p:style>
      </p:cxnSp>
      <p:cxnSp>
        <p:nvCxnSpPr>
          <p:cNvPr id="43" name="直接箭头连接符 42"/>
          <p:cNvCxnSpPr/>
          <p:nvPr/>
        </p:nvCxnSpPr>
        <p:spPr>
          <a:xfrm>
            <a:off x="5303912" y="3736196"/>
            <a:ext cx="648072" cy="0"/>
          </a:xfrm>
          <a:prstGeom prst="straightConnector1">
            <a:avLst/>
          </a:prstGeom>
          <a:ln w="76200">
            <a:solidFill>
              <a:srgbClr val="7030A0"/>
            </a:solidFill>
            <a:tailEnd type="triangle"/>
          </a:ln>
        </p:spPr>
        <p:style>
          <a:lnRef idx="1">
            <a:schemeClr val="accent6"/>
          </a:lnRef>
          <a:fillRef idx="0">
            <a:schemeClr val="accent6"/>
          </a:fillRef>
          <a:effectRef idx="0">
            <a:schemeClr val="accent6"/>
          </a:effectRef>
          <a:fontRef idx="minor">
            <a:schemeClr val="tx1"/>
          </a:fontRef>
        </p:style>
      </p:cxnSp>
      <p:sp>
        <p:nvSpPr>
          <p:cNvPr id="44" name="文本框 43"/>
          <p:cNvSpPr txBox="1"/>
          <p:nvPr/>
        </p:nvSpPr>
        <p:spPr>
          <a:xfrm>
            <a:off x="1775520" y="2728085"/>
            <a:ext cx="2016224" cy="492443"/>
          </a:xfrm>
          <a:prstGeom prst="rect">
            <a:avLst/>
          </a:prstGeom>
          <a:noFill/>
        </p:spPr>
        <p:txBody>
          <a:bodyPr wrap="square" rtlCol="0">
            <a:spAutoFit/>
          </a:bodyPr>
          <a:lstStyle/>
          <a:p>
            <a:r>
              <a:rPr lang="en-GB" altLang="zh-CN" sz="2600" b="1" dirty="0"/>
              <a:t>Warehouse</a:t>
            </a:r>
            <a:endParaRPr lang="zh-CN" altLang="en-US" sz="2600" b="1" dirty="0"/>
          </a:p>
        </p:txBody>
      </p:sp>
      <p:sp>
        <p:nvSpPr>
          <p:cNvPr id="46" name="harbor-crane_86816"/>
          <p:cNvSpPr>
            <a:spLocks noChangeAspect="1"/>
          </p:cNvSpPr>
          <p:nvPr/>
        </p:nvSpPr>
        <p:spPr bwMode="auto">
          <a:xfrm>
            <a:off x="6312024" y="3283576"/>
            <a:ext cx="936104" cy="1009520"/>
          </a:xfrm>
          <a:custGeom>
            <a:avLst/>
            <a:gdLst>
              <a:gd name="connsiteX0" fmla="*/ 136525 w 327025"/>
              <a:gd name="connsiteY0" fmla="*/ 263525 h 336550"/>
              <a:gd name="connsiteX1" fmla="*/ 136525 w 327025"/>
              <a:gd name="connsiteY1" fmla="*/ 325438 h 336550"/>
              <a:gd name="connsiteX2" fmla="*/ 152400 w 327025"/>
              <a:gd name="connsiteY2" fmla="*/ 325438 h 336550"/>
              <a:gd name="connsiteX3" fmla="*/ 152400 w 327025"/>
              <a:gd name="connsiteY3" fmla="*/ 316409 h 336550"/>
              <a:gd name="connsiteX4" fmla="*/ 148431 w 327025"/>
              <a:gd name="connsiteY4" fmla="*/ 307380 h 336550"/>
              <a:gd name="connsiteX5" fmla="*/ 147109 w 327025"/>
              <a:gd name="connsiteY5" fmla="*/ 304801 h 336550"/>
              <a:gd name="connsiteX6" fmla="*/ 147109 w 327025"/>
              <a:gd name="connsiteY6" fmla="*/ 263525 h 336550"/>
              <a:gd name="connsiteX7" fmla="*/ 136525 w 327025"/>
              <a:gd name="connsiteY7" fmla="*/ 263525 h 336550"/>
              <a:gd name="connsiteX8" fmla="*/ 25928 w 327025"/>
              <a:gd name="connsiteY8" fmla="*/ 263525 h 336550"/>
              <a:gd name="connsiteX9" fmla="*/ 25928 w 327025"/>
              <a:gd name="connsiteY9" fmla="*/ 304801 h 336550"/>
              <a:gd name="connsiteX10" fmla="*/ 24606 w 327025"/>
              <a:gd name="connsiteY10" fmla="*/ 307380 h 336550"/>
              <a:gd name="connsiteX11" fmla="*/ 20637 w 327025"/>
              <a:gd name="connsiteY11" fmla="*/ 316409 h 336550"/>
              <a:gd name="connsiteX12" fmla="*/ 20637 w 327025"/>
              <a:gd name="connsiteY12" fmla="*/ 325438 h 336550"/>
              <a:gd name="connsiteX13" fmla="*/ 36512 w 327025"/>
              <a:gd name="connsiteY13" fmla="*/ 325438 h 336550"/>
              <a:gd name="connsiteX14" fmla="*/ 36512 w 327025"/>
              <a:gd name="connsiteY14" fmla="*/ 263525 h 336550"/>
              <a:gd name="connsiteX15" fmla="*/ 25928 w 327025"/>
              <a:gd name="connsiteY15" fmla="*/ 263525 h 336550"/>
              <a:gd name="connsiteX16" fmla="*/ 30714 w 327025"/>
              <a:gd name="connsiteY16" fmla="*/ 231775 h 336550"/>
              <a:gd name="connsiteX17" fmla="*/ 25400 w 327025"/>
              <a:gd name="connsiteY17" fmla="*/ 236935 h 336550"/>
              <a:gd name="connsiteX18" fmla="*/ 25400 w 327025"/>
              <a:gd name="connsiteY18" fmla="*/ 252413 h 336550"/>
              <a:gd name="connsiteX19" fmla="*/ 147638 w 327025"/>
              <a:gd name="connsiteY19" fmla="*/ 252413 h 336550"/>
              <a:gd name="connsiteX20" fmla="*/ 147638 w 327025"/>
              <a:gd name="connsiteY20" fmla="*/ 236935 h 336550"/>
              <a:gd name="connsiteX21" fmla="*/ 142324 w 327025"/>
              <a:gd name="connsiteY21" fmla="*/ 231775 h 336550"/>
              <a:gd name="connsiteX22" fmla="*/ 30714 w 327025"/>
              <a:gd name="connsiteY22" fmla="*/ 231775 h 336550"/>
              <a:gd name="connsiteX23" fmla="*/ 73025 w 327025"/>
              <a:gd name="connsiteY23" fmla="*/ 209550 h 336550"/>
              <a:gd name="connsiteX24" fmla="*/ 73025 w 327025"/>
              <a:gd name="connsiteY24" fmla="*/ 220663 h 336550"/>
              <a:gd name="connsiteX25" fmla="*/ 100013 w 327025"/>
              <a:gd name="connsiteY25" fmla="*/ 220663 h 336550"/>
              <a:gd name="connsiteX26" fmla="*/ 100013 w 327025"/>
              <a:gd name="connsiteY26" fmla="*/ 209550 h 336550"/>
              <a:gd name="connsiteX27" fmla="*/ 9525 w 327025"/>
              <a:gd name="connsiteY27" fmla="*/ 188913 h 336550"/>
              <a:gd name="connsiteX28" fmla="*/ 9525 w 327025"/>
              <a:gd name="connsiteY28" fmla="*/ 200026 h 336550"/>
              <a:gd name="connsiteX29" fmla="*/ 115888 w 327025"/>
              <a:gd name="connsiteY29" fmla="*/ 200026 h 336550"/>
              <a:gd name="connsiteX30" fmla="*/ 115888 w 327025"/>
              <a:gd name="connsiteY30" fmla="*/ 188913 h 336550"/>
              <a:gd name="connsiteX31" fmla="*/ 105252 w 327025"/>
              <a:gd name="connsiteY31" fmla="*/ 188913 h 336550"/>
              <a:gd name="connsiteX32" fmla="*/ 9525 w 327025"/>
              <a:gd name="connsiteY32" fmla="*/ 188913 h 336550"/>
              <a:gd name="connsiteX33" fmla="*/ 273050 w 327025"/>
              <a:gd name="connsiteY33" fmla="*/ 184150 h 336550"/>
              <a:gd name="connsiteX34" fmla="*/ 273050 w 327025"/>
              <a:gd name="connsiteY34" fmla="*/ 204788 h 336550"/>
              <a:gd name="connsiteX35" fmla="*/ 315913 w 327025"/>
              <a:gd name="connsiteY35" fmla="*/ 204788 h 336550"/>
              <a:gd name="connsiteX36" fmla="*/ 315913 w 327025"/>
              <a:gd name="connsiteY36" fmla="*/ 184150 h 336550"/>
              <a:gd name="connsiteX37" fmla="*/ 68660 w 327025"/>
              <a:gd name="connsiteY37" fmla="*/ 152400 h 336550"/>
              <a:gd name="connsiteX38" fmla="*/ 78979 w 327025"/>
              <a:gd name="connsiteY38" fmla="*/ 152400 h 336550"/>
              <a:gd name="connsiteX39" fmla="*/ 84138 w 327025"/>
              <a:gd name="connsiteY39" fmla="*/ 157957 h 336550"/>
              <a:gd name="connsiteX40" fmla="*/ 78979 w 327025"/>
              <a:gd name="connsiteY40" fmla="*/ 163513 h 336550"/>
              <a:gd name="connsiteX41" fmla="*/ 68660 w 327025"/>
              <a:gd name="connsiteY41" fmla="*/ 163513 h 336550"/>
              <a:gd name="connsiteX42" fmla="*/ 63500 w 327025"/>
              <a:gd name="connsiteY42" fmla="*/ 157957 h 336550"/>
              <a:gd name="connsiteX43" fmla="*/ 68660 w 327025"/>
              <a:gd name="connsiteY43" fmla="*/ 152400 h 336550"/>
              <a:gd name="connsiteX44" fmla="*/ 52388 w 327025"/>
              <a:gd name="connsiteY44" fmla="*/ 152400 h 336550"/>
              <a:gd name="connsiteX45" fmla="*/ 55960 w 327025"/>
              <a:gd name="connsiteY45" fmla="*/ 153789 h 336550"/>
              <a:gd name="connsiteX46" fmla="*/ 57150 w 327025"/>
              <a:gd name="connsiteY46" fmla="*/ 157957 h 336550"/>
              <a:gd name="connsiteX47" fmla="*/ 55960 w 327025"/>
              <a:gd name="connsiteY47" fmla="*/ 162124 h 336550"/>
              <a:gd name="connsiteX48" fmla="*/ 52388 w 327025"/>
              <a:gd name="connsiteY48" fmla="*/ 163513 h 336550"/>
              <a:gd name="connsiteX49" fmla="*/ 48816 w 327025"/>
              <a:gd name="connsiteY49" fmla="*/ 162124 h 336550"/>
              <a:gd name="connsiteX50" fmla="*/ 47625 w 327025"/>
              <a:gd name="connsiteY50" fmla="*/ 157957 h 336550"/>
              <a:gd name="connsiteX51" fmla="*/ 48816 w 327025"/>
              <a:gd name="connsiteY51" fmla="*/ 153789 h 336550"/>
              <a:gd name="connsiteX52" fmla="*/ 52388 w 327025"/>
              <a:gd name="connsiteY52" fmla="*/ 152400 h 336550"/>
              <a:gd name="connsiteX53" fmla="*/ 25796 w 327025"/>
              <a:gd name="connsiteY53" fmla="*/ 152400 h 336550"/>
              <a:gd name="connsiteX54" fmla="*/ 36115 w 327025"/>
              <a:gd name="connsiteY54" fmla="*/ 152400 h 336550"/>
              <a:gd name="connsiteX55" fmla="*/ 41275 w 327025"/>
              <a:gd name="connsiteY55" fmla="*/ 157957 h 336550"/>
              <a:gd name="connsiteX56" fmla="*/ 36115 w 327025"/>
              <a:gd name="connsiteY56" fmla="*/ 163513 h 336550"/>
              <a:gd name="connsiteX57" fmla="*/ 25796 w 327025"/>
              <a:gd name="connsiteY57" fmla="*/ 163513 h 336550"/>
              <a:gd name="connsiteX58" fmla="*/ 20637 w 327025"/>
              <a:gd name="connsiteY58" fmla="*/ 157957 h 336550"/>
              <a:gd name="connsiteX59" fmla="*/ 25796 w 327025"/>
              <a:gd name="connsiteY59" fmla="*/ 152400 h 336550"/>
              <a:gd name="connsiteX60" fmla="*/ 291245 w 327025"/>
              <a:gd name="connsiteY60" fmla="*/ 150813 h 336550"/>
              <a:gd name="connsiteX61" fmla="*/ 277812 w 327025"/>
              <a:gd name="connsiteY61" fmla="*/ 173038 h 336550"/>
              <a:gd name="connsiteX62" fmla="*/ 312737 w 327025"/>
              <a:gd name="connsiteY62" fmla="*/ 173038 h 336550"/>
              <a:gd name="connsiteX63" fmla="*/ 299305 w 327025"/>
              <a:gd name="connsiteY63" fmla="*/ 150813 h 336550"/>
              <a:gd name="connsiteX64" fmla="*/ 295275 w 327025"/>
              <a:gd name="connsiteY64" fmla="*/ 152120 h 336550"/>
              <a:gd name="connsiteX65" fmla="*/ 291245 w 327025"/>
              <a:gd name="connsiteY65" fmla="*/ 150813 h 336550"/>
              <a:gd name="connsiteX66" fmla="*/ 14783 w 327025"/>
              <a:gd name="connsiteY66" fmla="*/ 141288 h 336550"/>
              <a:gd name="connsiteX67" fmla="*/ 9525 w 327025"/>
              <a:gd name="connsiteY67" fmla="*/ 146504 h 336550"/>
              <a:gd name="connsiteX68" fmla="*/ 9525 w 327025"/>
              <a:gd name="connsiteY68" fmla="*/ 177801 h 336550"/>
              <a:gd name="connsiteX69" fmla="*/ 93663 w 327025"/>
              <a:gd name="connsiteY69" fmla="*/ 177801 h 336550"/>
              <a:gd name="connsiteX70" fmla="*/ 93663 w 327025"/>
              <a:gd name="connsiteY70" fmla="*/ 141288 h 336550"/>
              <a:gd name="connsiteX71" fmla="*/ 14783 w 327025"/>
              <a:gd name="connsiteY71" fmla="*/ 141288 h 336550"/>
              <a:gd name="connsiteX72" fmla="*/ 294482 w 327025"/>
              <a:gd name="connsiteY72" fmla="*/ 131763 h 336550"/>
              <a:gd name="connsiteX73" fmla="*/ 288925 w 327025"/>
              <a:gd name="connsiteY73" fmla="*/ 136526 h 336550"/>
              <a:gd name="connsiteX74" fmla="*/ 294482 w 327025"/>
              <a:gd name="connsiteY74" fmla="*/ 141290 h 336550"/>
              <a:gd name="connsiteX75" fmla="*/ 300038 w 327025"/>
              <a:gd name="connsiteY75" fmla="*/ 136526 h 336550"/>
              <a:gd name="connsiteX76" fmla="*/ 294482 w 327025"/>
              <a:gd name="connsiteY76" fmla="*/ 131763 h 336550"/>
              <a:gd name="connsiteX77" fmla="*/ 104775 w 327025"/>
              <a:gd name="connsiteY77" fmla="*/ 115888 h 336550"/>
              <a:gd name="connsiteX78" fmla="*/ 104775 w 327025"/>
              <a:gd name="connsiteY78" fmla="*/ 171451 h 336550"/>
              <a:gd name="connsiteX79" fmla="*/ 161925 w 327025"/>
              <a:gd name="connsiteY79" fmla="*/ 115888 h 336550"/>
              <a:gd name="connsiteX80" fmla="*/ 86143 w 327025"/>
              <a:gd name="connsiteY80" fmla="*/ 84138 h 336550"/>
              <a:gd name="connsiteX81" fmla="*/ 81130 w 327025"/>
              <a:gd name="connsiteY81" fmla="*/ 88107 h 336550"/>
              <a:gd name="connsiteX82" fmla="*/ 69850 w 327025"/>
              <a:gd name="connsiteY82" fmla="*/ 131763 h 336550"/>
              <a:gd name="connsiteX83" fmla="*/ 93663 w 327025"/>
              <a:gd name="connsiteY83" fmla="*/ 131763 h 336550"/>
              <a:gd name="connsiteX84" fmla="*/ 93663 w 327025"/>
              <a:gd name="connsiteY84" fmla="*/ 89429 h 336550"/>
              <a:gd name="connsiteX85" fmla="*/ 88650 w 327025"/>
              <a:gd name="connsiteY85" fmla="*/ 84138 h 336550"/>
              <a:gd name="connsiteX86" fmla="*/ 86143 w 327025"/>
              <a:gd name="connsiteY86" fmla="*/ 84138 h 336550"/>
              <a:gd name="connsiteX87" fmla="*/ 281124 w 327025"/>
              <a:gd name="connsiteY87" fmla="*/ 9525 h 336550"/>
              <a:gd name="connsiteX88" fmla="*/ 120650 w 327025"/>
              <a:gd name="connsiteY88" fmla="*/ 169863 h 336550"/>
              <a:gd name="connsiteX89" fmla="*/ 160111 w 327025"/>
              <a:gd name="connsiteY89" fmla="*/ 148661 h 336550"/>
              <a:gd name="connsiteX90" fmla="*/ 285070 w 327025"/>
              <a:gd name="connsiteY90" fmla="*/ 21451 h 336550"/>
              <a:gd name="connsiteX91" fmla="*/ 289016 w 327025"/>
              <a:gd name="connsiteY91" fmla="*/ 20126 h 336550"/>
              <a:gd name="connsiteX92" fmla="*/ 299539 w 327025"/>
              <a:gd name="connsiteY92" fmla="*/ 20126 h 336550"/>
              <a:gd name="connsiteX93" fmla="*/ 304800 w 327025"/>
              <a:gd name="connsiteY93" fmla="*/ 14825 h 336550"/>
              <a:gd name="connsiteX94" fmla="*/ 304800 w 327025"/>
              <a:gd name="connsiteY94" fmla="*/ 9525 h 336550"/>
              <a:gd name="connsiteX95" fmla="*/ 281124 w 327025"/>
              <a:gd name="connsiteY95" fmla="*/ 9525 h 336550"/>
              <a:gd name="connsiteX96" fmla="*/ 266700 w 327025"/>
              <a:gd name="connsiteY96" fmla="*/ 9525 h 336550"/>
              <a:gd name="connsiteX97" fmla="*/ 258801 w 327025"/>
              <a:gd name="connsiteY97" fmla="*/ 12171 h 336550"/>
              <a:gd name="connsiteX98" fmla="*/ 104775 w 327025"/>
              <a:gd name="connsiteY98" fmla="*/ 86254 h 336550"/>
              <a:gd name="connsiteX99" fmla="*/ 104775 w 327025"/>
              <a:gd name="connsiteY99" fmla="*/ 88900 h 336550"/>
              <a:gd name="connsiteX100" fmla="*/ 104775 w 327025"/>
              <a:gd name="connsiteY100" fmla="*/ 104775 h 336550"/>
              <a:gd name="connsiteX101" fmla="*/ 170598 w 327025"/>
              <a:gd name="connsiteY101" fmla="*/ 104775 h 336550"/>
              <a:gd name="connsiteX102" fmla="*/ 266700 w 327025"/>
              <a:gd name="connsiteY102" fmla="*/ 9525 h 336550"/>
              <a:gd name="connsiteX103" fmla="*/ 271642 w 327025"/>
              <a:gd name="connsiteY103" fmla="*/ 0 h 336550"/>
              <a:gd name="connsiteX104" fmla="*/ 311201 w 327025"/>
              <a:gd name="connsiteY104" fmla="*/ 0 h 336550"/>
              <a:gd name="connsiteX105" fmla="*/ 316476 w 327025"/>
              <a:gd name="connsiteY105" fmla="*/ 5258 h 336550"/>
              <a:gd name="connsiteX106" fmla="*/ 316476 w 327025"/>
              <a:gd name="connsiteY106" fmla="*/ 15776 h 336550"/>
              <a:gd name="connsiteX107" fmla="*/ 300652 w 327025"/>
              <a:gd name="connsiteY107" fmla="*/ 31551 h 336550"/>
              <a:gd name="connsiteX108" fmla="*/ 300652 w 327025"/>
              <a:gd name="connsiteY108" fmla="*/ 122262 h 336550"/>
              <a:gd name="connsiteX109" fmla="*/ 311201 w 327025"/>
              <a:gd name="connsiteY109" fmla="*/ 136723 h 336550"/>
              <a:gd name="connsiteX110" fmla="*/ 307245 w 327025"/>
              <a:gd name="connsiteY110" fmla="*/ 145926 h 336550"/>
              <a:gd name="connsiteX111" fmla="*/ 325707 w 327025"/>
              <a:gd name="connsiteY111" fmla="*/ 176163 h 336550"/>
              <a:gd name="connsiteX112" fmla="*/ 327025 w 327025"/>
              <a:gd name="connsiteY112" fmla="*/ 176163 h 336550"/>
              <a:gd name="connsiteX113" fmla="*/ 327025 w 327025"/>
              <a:gd name="connsiteY113" fmla="*/ 177478 h 336550"/>
              <a:gd name="connsiteX114" fmla="*/ 327025 w 327025"/>
              <a:gd name="connsiteY114" fmla="*/ 178792 h 336550"/>
              <a:gd name="connsiteX115" fmla="*/ 327025 w 327025"/>
              <a:gd name="connsiteY115" fmla="*/ 210344 h 336550"/>
              <a:gd name="connsiteX116" fmla="*/ 321751 w 327025"/>
              <a:gd name="connsiteY116" fmla="*/ 215603 h 336550"/>
              <a:gd name="connsiteX117" fmla="*/ 269005 w 327025"/>
              <a:gd name="connsiteY117" fmla="*/ 215603 h 336550"/>
              <a:gd name="connsiteX118" fmla="*/ 263730 w 327025"/>
              <a:gd name="connsiteY118" fmla="*/ 210344 h 336550"/>
              <a:gd name="connsiteX119" fmla="*/ 263730 w 327025"/>
              <a:gd name="connsiteY119" fmla="*/ 178792 h 336550"/>
              <a:gd name="connsiteX120" fmla="*/ 263730 w 327025"/>
              <a:gd name="connsiteY120" fmla="*/ 177478 h 336550"/>
              <a:gd name="connsiteX121" fmla="*/ 265049 w 327025"/>
              <a:gd name="connsiteY121" fmla="*/ 177478 h 336550"/>
              <a:gd name="connsiteX122" fmla="*/ 265049 w 327025"/>
              <a:gd name="connsiteY122" fmla="*/ 176163 h 336550"/>
              <a:gd name="connsiteX123" fmla="*/ 283510 w 327025"/>
              <a:gd name="connsiteY123" fmla="*/ 145926 h 336550"/>
              <a:gd name="connsiteX124" fmla="*/ 279554 w 327025"/>
              <a:gd name="connsiteY124" fmla="*/ 136723 h 336550"/>
              <a:gd name="connsiteX125" fmla="*/ 290103 w 327025"/>
              <a:gd name="connsiteY125" fmla="*/ 122262 h 336550"/>
              <a:gd name="connsiteX126" fmla="*/ 290103 w 327025"/>
              <a:gd name="connsiteY126" fmla="*/ 32866 h 336550"/>
              <a:gd name="connsiteX127" fmla="*/ 167469 w 327025"/>
              <a:gd name="connsiteY127" fmla="*/ 156443 h 336550"/>
              <a:gd name="connsiteX128" fmla="*/ 166150 w 327025"/>
              <a:gd name="connsiteY128" fmla="*/ 156443 h 336550"/>
              <a:gd name="connsiteX129" fmla="*/ 123953 w 327025"/>
              <a:gd name="connsiteY129" fmla="*/ 180107 h 336550"/>
              <a:gd name="connsiteX130" fmla="*/ 126591 w 327025"/>
              <a:gd name="connsiteY130" fmla="*/ 184051 h 336550"/>
              <a:gd name="connsiteX131" fmla="*/ 126591 w 327025"/>
              <a:gd name="connsiteY131" fmla="*/ 205085 h 336550"/>
              <a:gd name="connsiteX132" fmla="*/ 121316 w 327025"/>
              <a:gd name="connsiteY132" fmla="*/ 210344 h 336550"/>
              <a:gd name="connsiteX133" fmla="*/ 110767 w 327025"/>
              <a:gd name="connsiteY133" fmla="*/ 210344 h 336550"/>
              <a:gd name="connsiteX134" fmla="*/ 110767 w 327025"/>
              <a:gd name="connsiteY134" fmla="*/ 220861 h 336550"/>
              <a:gd name="connsiteX135" fmla="*/ 142414 w 327025"/>
              <a:gd name="connsiteY135" fmla="*/ 220861 h 336550"/>
              <a:gd name="connsiteX136" fmla="*/ 158238 w 327025"/>
              <a:gd name="connsiteY136" fmla="*/ 236637 h 336550"/>
              <a:gd name="connsiteX137" fmla="*/ 158238 w 327025"/>
              <a:gd name="connsiteY137" fmla="*/ 303684 h 336550"/>
              <a:gd name="connsiteX138" fmla="*/ 162194 w 327025"/>
              <a:gd name="connsiteY138" fmla="*/ 312887 h 336550"/>
              <a:gd name="connsiteX139" fmla="*/ 163513 w 327025"/>
              <a:gd name="connsiteY139" fmla="*/ 315516 h 336550"/>
              <a:gd name="connsiteX140" fmla="*/ 163513 w 327025"/>
              <a:gd name="connsiteY140" fmla="*/ 326033 h 336550"/>
              <a:gd name="connsiteX141" fmla="*/ 168787 w 327025"/>
              <a:gd name="connsiteY141" fmla="*/ 331292 h 336550"/>
              <a:gd name="connsiteX142" fmla="*/ 163513 w 327025"/>
              <a:gd name="connsiteY142" fmla="*/ 336550 h 336550"/>
              <a:gd name="connsiteX143" fmla="*/ 126591 w 327025"/>
              <a:gd name="connsiteY143" fmla="*/ 336550 h 336550"/>
              <a:gd name="connsiteX144" fmla="*/ 121316 w 327025"/>
              <a:gd name="connsiteY144" fmla="*/ 331292 h 336550"/>
              <a:gd name="connsiteX145" fmla="*/ 126591 w 327025"/>
              <a:gd name="connsiteY145" fmla="*/ 326033 h 336550"/>
              <a:gd name="connsiteX146" fmla="*/ 126591 w 327025"/>
              <a:gd name="connsiteY146" fmla="*/ 262930 h 336550"/>
              <a:gd name="connsiteX147" fmla="*/ 47471 w 327025"/>
              <a:gd name="connsiteY147" fmla="*/ 262930 h 336550"/>
              <a:gd name="connsiteX148" fmla="*/ 47471 w 327025"/>
              <a:gd name="connsiteY148" fmla="*/ 326033 h 336550"/>
              <a:gd name="connsiteX149" fmla="*/ 52746 w 327025"/>
              <a:gd name="connsiteY149" fmla="*/ 331292 h 336550"/>
              <a:gd name="connsiteX150" fmla="*/ 47471 w 327025"/>
              <a:gd name="connsiteY150" fmla="*/ 336550 h 336550"/>
              <a:gd name="connsiteX151" fmla="*/ 10549 w 327025"/>
              <a:gd name="connsiteY151" fmla="*/ 336550 h 336550"/>
              <a:gd name="connsiteX152" fmla="*/ 5274 w 327025"/>
              <a:gd name="connsiteY152" fmla="*/ 331292 h 336550"/>
              <a:gd name="connsiteX153" fmla="*/ 10549 w 327025"/>
              <a:gd name="connsiteY153" fmla="*/ 326033 h 336550"/>
              <a:gd name="connsiteX154" fmla="*/ 10549 w 327025"/>
              <a:gd name="connsiteY154" fmla="*/ 315516 h 336550"/>
              <a:gd name="connsiteX155" fmla="*/ 10549 w 327025"/>
              <a:gd name="connsiteY155" fmla="*/ 312887 h 336550"/>
              <a:gd name="connsiteX156" fmla="*/ 15824 w 327025"/>
              <a:gd name="connsiteY156" fmla="*/ 303684 h 336550"/>
              <a:gd name="connsiteX157" fmla="*/ 15824 w 327025"/>
              <a:gd name="connsiteY157" fmla="*/ 236637 h 336550"/>
              <a:gd name="connsiteX158" fmla="*/ 31647 w 327025"/>
              <a:gd name="connsiteY158" fmla="*/ 220861 h 336550"/>
              <a:gd name="connsiteX159" fmla="*/ 63295 w 327025"/>
              <a:gd name="connsiteY159" fmla="*/ 220861 h 336550"/>
              <a:gd name="connsiteX160" fmla="*/ 63295 w 327025"/>
              <a:gd name="connsiteY160" fmla="*/ 210344 h 336550"/>
              <a:gd name="connsiteX161" fmla="*/ 5274 w 327025"/>
              <a:gd name="connsiteY161" fmla="*/ 210344 h 336550"/>
              <a:gd name="connsiteX162" fmla="*/ 0 w 327025"/>
              <a:gd name="connsiteY162" fmla="*/ 205085 h 336550"/>
              <a:gd name="connsiteX163" fmla="*/ 0 w 327025"/>
              <a:gd name="connsiteY163" fmla="*/ 147240 h 336550"/>
              <a:gd name="connsiteX164" fmla="*/ 15824 w 327025"/>
              <a:gd name="connsiteY164" fmla="*/ 131465 h 336550"/>
              <a:gd name="connsiteX165" fmla="*/ 59339 w 327025"/>
              <a:gd name="connsiteY165" fmla="*/ 131465 h 336550"/>
              <a:gd name="connsiteX166" fmla="*/ 63295 w 327025"/>
              <a:gd name="connsiteY166" fmla="*/ 115689 h 336550"/>
              <a:gd name="connsiteX167" fmla="*/ 52746 w 327025"/>
              <a:gd name="connsiteY167" fmla="*/ 115689 h 336550"/>
              <a:gd name="connsiteX168" fmla="*/ 47471 w 327025"/>
              <a:gd name="connsiteY168" fmla="*/ 110430 h 336550"/>
              <a:gd name="connsiteX169" fmla="*/ 52746 w 327025"/>
              <a:gd name="connsiteY169" fmla="*/ 105172 h 336550"/>
              <a:gd name="connsiteX170" fmla="*/ 65933 w 327025"/>
              <a:gd name="connsiteY170" fmla="*/ 105172 h 336550"/>
              <a:gd name="connsiteX171" fmla="*/ 72526 w 327025"/>
              <a:gd name="connsiteY171" fmla="*/ 85452 h 336550"/>
              <a:gd name="connsiteX172" fmla="*/ 87031 w 327025"/>
              <a:gd name="connsiteY172" fmla="*/ 73620 h 336550"/>
              <a:gd name="connsiteX173" fmla="*/ 89668 w 327025"/>
              <a:gd name="connsiteY173" fmla="*/ 73620 h 336550"/>
              <a:gd name="connsiteX174" fmla="*/ 100218 w 327025"/>
              <a:gd name="connsiteY174" fmla="*/ 78879 h 336550"/>
              <a:gd name="connsiteX175" fmla="*/ 255818 w 327025"/>
              <a:gd name="connsiteY175" fmla="*/ 3944 h 336550"/>
              <a:gd name="connsiteX176" fmla="*/ 271642 w 327025"/>
              <a:gd name="connsiteY17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327025" h="336550">
                <a:moveTo>
                  <a:pt x="136525" y="263525"/>
                </a:moveTo>
                <a:cubicBezTo>
                  <a:pt x="136525" y="263525"/>
                  <a:pt x="136525" y="263525"/>
                  <a:pt x="136525" y="325438"/>
                </a:cubicBezTo>
                <a:lnTo>
                  <a:pt x="152400" y="325438"/>
                </a:lnTo>
                <a:cubicBezTo>
                  <a:pt x="152400" y="325438"/>
                  <a:pt x="152400" y="325438"/>
                  <a:pt x="152400" y="316409"/>
                </a:cubicBezTo>
                <a:cubicBezTo>
                  <a:pt x="152400" y="316409"/>
                  <a:pt x="152400" y="316409"/>
                  <a:pt x="148431" y="307380"/>
                </a:cubicBezTo>
                <a:cubicBezTo>
                  <a:pt x="147109" y="306090"/>
                  <a:pt x="147109" y="306090"/>
                  <a:pt x="147109" y="304801"/>
                </a:cubicBezTo>
                <a:cubicBezTo>
                  <a:pt x="147109" y="304801"/>
                  <a:pt x="147109" y="304801"/>
                  <a:pt x="147109" y="263525"/>
                </a:cubicBezTo>
                <a:cubicBezTo>
                  <a:pt x="147109" y="263525"/>
                  <a:pt x="147109" y="263525"/>
                  <a:pt x="136525" y="263525"/>
                </a:cubicBezTo>
                <a:close/>
                <a:moveTo>
                  <a:pt x="25928" y="263525"/>
                </a:moveTo>
                <a:cubicBezTo>
                  <a:pt x="25928" y="263525"/>
                  <a:pt x="25928" y="263525"/>
                  <a:pt x="25928" y="304801"/>
                </a:cubicBezTo>
                <a:cubicBezTo>
                  <a:pt x="25928" y="306090"/>
                  <a:pt x="24606" y="306090"/>
                  <a:pt x="24606" y="307380"/>
                </a:cubicBezTo>
                <a:cubicBezTo>
                  <a:pt x="24606" y="307380"/>
                  <a:pt x="24606" y="307380"/>
                  <a:pt x="20637" y="316409"/>
                </a:cubicBezTo>
                <a:cubicBezTo>
                  <a:pt x="20637" y="316409"/>
                  <a:pt x="20637" y="316409"/>
                  <a:pt x="20637" y="325438"/>
                </a:cubicBezTo>
                <a:cubicBezTo>
                  <a:pt x="20637" y="325438"/>
                  <a:pt x="20637" y="325438"/>
                  <a:pt x="36512" y="325438"/>
                </a:cubicBezTo>
                <a:lnTo>
                  <a:pt x="36512" y="263525"/>
                </a:lnTo>
                <a:cubicBezTo>
                  <a:pt x="36512" y="263525"/>
                  <a:pt x="36512" y="263525"/>
                  <a:pt x="25928" y="263525"/>
                </a:cubicBezTo>
                <a:close/>
                <a:moveTo>
                  <a:pt x="30714" y="231775"/>
                </a:moveTo>
                <a:cubicBezTo>
                  <a:pt x="28057" y="231775"/>
                  <a:pt x="25400" y="234355"/>
                  <a:pt x="25400" y="236935"/>
                </a:cubicBezTo>
                <a:cubicBezTo>
                  <a:pt x="25400" y="236935"/>
                  <a:pt x="25400" y="236935"/>
                  <a:pt x="25400" y="252413"/>
                </a:cubicBezTo>
                <a:cubicBezTo>
                  <a:pt x="25400" y="252413"/>
                  <a:pt x="25400" y="252413"/>
                  <a:pt x="147638" y="252413"/>
                </a:cubicBezTo>
                <a:cubicBezTo>
                  <a:pt x="147638" y="252413"/>
                  <a:pt x="147638" y="252413"/>
                  <a:pt x="147638" y="236935"/>
                </a:cubicBezTo>
                <a:cubicBezTo>
                  <a:pt x="147638" y="234355"/>
                  <a:pt x="144981" y="231775"/>
                  <a:pt x="142324" y="231775"/>
                </a:cubicBezTo>
                <a:cubicBezTo>
                  <a:pt x="142324" y="231775"/>
                  <a:pt x="142324" y="231775"/>
                  <a:pt x="30714" y="231775"/>
                </a:cubicBezTo>
                <a:close/>
                <a:moveTo>
                  <a:pt x="73025" y="209550"/>
                </a:moveTo>
                <a:lnTo>
                  <a:pt x="73025" y="220663"/>
                </a:lnTo>
                <a:lnTo>
                  <a:pt x="100013" y="220663"/>
                </a:lnTo>
                <a:lnTo>
                  <a:pt x="100013" y="209550"/>
                </a:lnTo>
                <a:close/>
                <a:moveTo>
                  <a:pt x="9525" y="188913"/>
                </a:moveTo>
                <a:cubicBezTo>
                  <a:pt x="9525" y="188913"/>
                  <a:pt x="9525" y="188913"/>
                  <a:pt x="9525" y="200026"/>
                </a:cubicBezTo>
                <a:cubicBezTo>
                  <a:pt x="9525" y="200026"/>
                  <a:pt x="9525" y="200026"/>
                  <a:pt x="115888" y="200026"/>
                </a:cubicBezTo>
                <a:lnTo>
                  <a:pt x="115888" y="188913"/>
                </a:lnTo>
                <a:cubicBezTo>
                  <a:pt x="115888" y="188913"/>
                  <a:pt x="115888" y="188913"/>
                  <a:pt x="105252" y="188913"/>
                </a:cubicBezTo>
                <a:cubicBezTo>
                  <a:pt x="105252" y="188913"/>
                  <a:pt x="105252" y="188913"/>
                  <a:pt x="9525" y="188913"/>
                </a:cubicBezTo>
                <a:close/>
                <a:moveTo>
                  <a:pt x="273050" y="184150"/>
                </a:moveTo>
                <a:lnTo>
                  <a:pt x="273050" y="204788"/>
                </a:lnTo>
                <a:lnTo>
                  <a:pt x="315913" y="204788"/>
                </a:lnTo>
                <a:lnTo>
                  <a:pt x="315913" y="184150"/>
                </a:lnTo>
                <a:close/>
                <a:moveTo>
                  <a:pt x="68660" y="152400"/>
                </a:moveTo>
                <a:cubicBezTo>
                  <a:pt x="68660" y="152400"/>
                  <a:pt x="68660" y="152400"/>
                  <a:pt x="78979" y="152400"/>
                </a:cubicBezTo>
                <a:cubicBezTo>
                  <a:pt x="81558" y="152400"/>
                  <a:pt x="84138" y="155178"/>
                  <a:pt x="84138" y="157957"/>
                </a:cubicBezTo>
                <a:cubicBezTo>
                  <a:pt x="84138" y="160735"/>
                  <a:pt x="81558" y="163513"/>
                  <a:pt x="78979" y="163513"/>
                </a:cubicBezTo>
                <a:cubicBezTo>
                  <a:pt x="78979" y="163513"/>
                  <a:pt x="78979" y="163513"/>
                  <a:pt x="68660" y="163513"/>
                </a:cubicBezTo>
                <a:cubicBezTo>
                  <a:pt x="66080" y="163513"/>
                  <a:pt x="63500" y="160735"/>
                  <a:pt x="63500" y="157957"/>
                </a:cubicBezTo>
                <a:cubicBezTo>
                  <a:pt x="63500" y="155178"/>
                  <a:pt x="66080" y="152400"/>
                  <a:pt x="68660" y="152400"/>
                </a:cubicBezTo>
                <a:close/>
                <a:moveTo>
                  <a:pt x="52388" y="152400"/>
                </a:moveTo>
                <a:cubicBezTo>
                  <a:pt x="53578" y="152400"/>
                  <a:pt x="54769" y="153789"/>
                  <a:pt x="55960" y="153789"/>
                </a:cubicBezTo>
                <a:cubicBezTo>
                  <a:pt x="55960" y="155178"/>
                  <a:pt x="57150" y="156568"/>
                  <a:pt x="57150" y="157957"/>
                </a:cubicBezTo>
                <a:cubicBezTo>
                  <a:pt x="57150" y="159346"/>
                  <a:pt x="55960" y="160735"/>
                  <a:pt x="55960" y="162124"/>
                </a:cubicBezTo>
                <a:cubicBezTo>
                  <a:pt x="54769" y="162124"/>
                  <a:pt x="53578" y="163513"/>
                  <a:pt x="52388" y="163513"/>
                </a:cubicBezTo>
                <a:cubicBezTo>
                  <a:pt x="51197" y="163513"/>
                  <a:pt x="50006" y="162124"/>
                  <a:pt x="48816" y="162124"/>
                </a:cubicBezTo>
                <a:cubicBezTo>
                  <a:pt x="48816" y="160735"/>
                  <a:pt x="47625" y="159346"/>
                  <a:pt x="47625" y="157957"/>
                </a:cubicBezTo>
                <a:cubicBezTo>
                  <a:pt x="47625" y="156568"/>
                  <a:pt x="48816" y="155178"/>
                  <a:pt x="48816" y="153789"/>
                </a:cubicBezTo>
                <a:cubicBezTo>
                  <a:pt x="50006" y="153789"/>
                  <a:pt x="51197" y="152400"/>
                  <a:pt x="52388" y="152400"/>
                </a:cubicBezTo>
                <a:close/>
                <a:moveTo>
                  <a:pt x="25796" y="152400"/>
                </a:moveTo>
                <a:cubicBezTo>
                  <a:pt x="25796" y="152400"/>
                  <a:pt x="25796" y="152400"/>
                  <a:pt x="36115" y="152400"/>
                </a:cubicBezTo>
                <a:cubicBezTo>
                  <a:pt x="38695" y="152400"/>
                  <a:pt x="41275" y="155178"/>
                  <a:pt x="41275" y="157957"/>
                </a:cubicBezTo>
                <a:cubicBezTo>
                  <a:pt x="41275" y="160735"/>
                  <a:pt x="38695" y="163513"/>
                  <a:pt x="36115" y="163513"/>
                </a:cubicBezTo>
                <a:cubicBezTo>
                  <a:pt x="36115" y="163513"/>
                  <a:pt x="36115" y="163513"/>
                  <a:pt x="25796" y="163513"/>
                </a:cubicBezTo>
                <a:cubicBezTo>
                  <a:pt x="23217" y="163513"/>
                  <a:pt x="20637" y="160735"/>
                  <a:pt x="20637" y="157957"/>
                </a:cubicBezTo>
                <a:cubicBezTo>
                  <a:pt x="20637" y="155178"/>
                  <a:pt x="23217" y="152400"/>
                  <a:pt x="25796" y="152400"/>
                </a:cubicBezTo>
                <a:close/>
                <a:moveTo>
                  <a:pt x="291245" y="150813"/>
                </a:moveTo>
                <a:cubicBezTo>
                  <a:pt x="291245" y="150813"/>
                  <a:pt x="291245" y="150813"/>
                  <a:pt x="277812" y="173038"/>
                </a:cubicBezTo>
                <a:cubicBezTo>
                  <a:pt x="277812" y="173038"/>
                  <a:pt x="277812" y="173038"/>
                  <a:pt x="312737" y="173038"/>
                </a:cubicBezTo>
                <a:cubicBezTo>
                  <a:pt x="312737" y="173038"/>
                  <a:pt x="312737" y="173038"/>
                  <a:pt x="299305" y="150813"/>
                </a:cubicBezTo>
                <a:cubicBezTo>
                  <a:pt x="297961" y="152120"/>
                  <a:pt x="296618" y="152120"/>
                  <a:pt x="295275" y="152120"/>
                </a:cubicBezTo>
                <a:cubicBezTo>
                  <a:pt x="293931" y="152120"/>
                  <a:pt x="292588" y="152120"/>
                  <a:pt x="291245" y="150813"/>
                </a:cubicBezTo>
                <a:close/>
                <a:moveTo>
                  <a:pt x="14783" y="141288"/>
                </a:moveTo>
                <a:cubicBezTo>
                  <a:pt x="10839" y="141288"/>
                  <a:pt x="9525" y="143896"/>
                  <a:pt x="9525" y="146504"/>
                </a:cubicBezTo>
                <a:cubicBezTo>
                  <a:pt x="9525" y="146504"/>
                  <a:pt x="9525" y="146504"/>
                  <a:pt x="9525" y="177801"/>
                </a:cubicBezTo>
                <a:cubicBezTo>
                  <a:pt x="9525" y="177801"/>
                  <a:pt x="9525" y="177801"/>
                  <a:pt x="93663" y="177801"/>
                </a:cubicBezTo>
                <a:cubicBezTo>
                  <a:pt x="93663" y="177801"/>
                  <a:pt x="93663" y="177801"/>
                  <a:pt x="93663" y="141288"/>
                </a:cubicBezTo>
                <a:cubicBezTo>
                  <a:pt x="93663" y="141288"/>
                  <a:pt x="93663" y="141288"/>
                  <a:pt x="14783" y="141288"/>
                </a:cubicBezTo>
                <a:close/>
                <a:moveTo>
                  <a:pt x="294482" y="131763"/>
                </a:moveTo>
                <a:cubicBezTo>
                  <a:pt x="291413" y="131763"/>
                  <a:pt x="288925" y="133895"/>
                  <a:pt x="288925" y="136526"/>
                </a:cubicBezTo>
                <a:cubicBezTo>
                  <a:pt x="288925" y="139157"/>
                  <a:pt x="291413" y="141290"/>
                  <a:pt x="294482" y="141290"/>
                </a:cubicBezTo>
                <a:cubicBezTo>
                  <a:pt x="297550" y="141290"/>
                  <a:pt x="300038" y="139157"/>
                  <a:pt x="300038" y="136526"/>
                </a:cubicBezTo>
                <a:cubicBezTo>
                  <a:pt x="300038" y="133895"/>
                  <a:pt x="297550" y="131763"/>
                  <a:pt x="294482" y="131763"/>
                </a:cubicBezTo>
                <a:close/>
                <a:moveTo>
                  <a:pt x="104775" y="115888"/>
                </a:moveTo>
                <a:lnTo>
                  <a:pt x="104775" y="171451"/>
                </a:lnTo>
                <a:lnTo>
                  <a:pt x="161925" y="115888"/>
                </a:lnTo>
                <a:close/>
                <a:moveTo>
                  <a:pt x="86143" y="84138"/>
                </a:moveTo>
                <a:cubicBezTo>
                  <a:pt x="83637" y="84138"/>
                  <a:pt x="81130" y="85461"/>
                  <a:pt x="81130" y="88107"/>
                </a:cubicBezTo>
                <a:lnTo>
                  <a:pt x="69850" y="131763"/>
                </a:lnTo>
                <a:cubicBezTo>
                  <a:pt x="69850" y="131763"/>
                  <a:pt x="69850" y="131763"/>
                  <a:pt x="93663" y="131763"/>
                </a:cubicBezTo>
                <a:cubicBezTo>
                  <a:pt x="93663" y="131763"/>
                  <a:pt x="93663" y="131763"/>
                  <a:pt x="93663" y="89429"/>
                </a:cubicBezTo>
                <a:cubicBezTo>
                  <a:pt x="93663" y="86784"/>
                  <a:pt x="91157" y="84138"/>
                  <a:pt x="88650" y="84138"/>
                </a:cubicBezTo>
                <a:cubicBezTo>
                  <a:pt x="88650" y="84138"/>
                  <a:pt x="88650" y="84138"/>
                  <a:pt x="86143" y="84138"/>
                </a:cubicBezTo>
                <a:close/>
                <a:moveTo>
                  <a:pt x="281124" y="9525"/>
                </a:moveTo>
                <a:cubicBezTo>
                  <a:pt x="281124" y="9525"/>
                  <a:pt x="281124" y="9525"/>
                  <a:pt x="120650" y="169863"/>
                </a:cubicBezTo>
                <a:cubicBezTo>
                  <a:pt x="120650" y="169863"/>
                  <a:pt x="120650" y="169863"/>
                  <a:pt x="160111" y="148661"/>
                </a:cubicBezTo>
                <a:cubicBezTo>
                  <a:pt x="160111" y="148661"/>
                  <a:pt x="160111" y="148661"/>
                  <a:pt x="285070" y="21451"/>
                </a:cubicBezTo>
                <a:cubicBezTo>
                  <a:pt x="286385" y="20126"/>
                  <a:pt x="287701" y="20126"/>
                  <a:pt x="289016" y="20126"/>
                </a:cubicBezTo>
                <a:cubicBezTo>
                  <a:pt x="289016" y="20126"/>
                  <a:pt x="289016" y="20126"/>
                  <a:pt x="299539" y="20126"/>
                </a:cubicBezTo>
                <a:cubicBezTo>
                  <a:pt x="302170" y="20126"/>
                  <a:pt x="304800" y="17475"/>
                  <a:pt x="304800" y="14825"/>
                </a:cubicBezTo>
                <a:cubicBezTo>
                  <a:pt x="304800" y="14825"/>
                  <a:pt x="304800" y="14825"/>
                  <a:pt x="304800" y="9525"/>
                </a:cubicBezTo>
                <a:cubicBezTo>
                  <a:pt x="304800" y="9525"/>
                  <a:pt x="304800" y="9525"/>
                  <a:pt x="281124" y="9525"/>
                </a:cubicBezTo>
                <a:close/>
                <a:moveTo>
                  <a:pt x="266700" y="9525"/>
                </a:moveTo>
                <a:cubicBezTo>
                  <a:pt x="264067" y="9525"/>
                  <a:pt x="261434" y="10848"/>
                  <a:pt x="258801" y="12171"/>
                </a:cubicBezTo>
                <a:lnTo>
                  <a:pt x="104775" y="86254"/>
                </a:lnTo>
                <a:cubicBezTo>
                  <a:pt x="104775" y="87577"/>
                  <a:pt x="104775" y="87577"/>
                  <a:pt x="104775" y="88900"/>
                </a:cubicBezTo>
                <a:cubicBezTo>
                  <a:pt x="104775" y="88900"/>
                  <a:pt x="104775" y="88900"/>
                  <a:pt x="104775" y="104775"/>
                </a:cubicBezTo>
                <a:cubicBezTo>
                  <a:pt x="104775" y="104775"/>
                  <a:pt x="104775" y="104775"/>
                  <a:pt x="170598" y="104775"/>
                </a:cubicBezTo>
                <a:cubicBezTo>
                  <a:pt x="170598" y="104775"/>
                  <a:pt x="170598" y="104775"/>
                  <a:pt x="266700" y="9525"/>
                </a:cubicBezTo>
                <a:close/>
                <a:moveTo>
                  <a:pt x="271642" y="0"/>
                </a:moveTo>
                <a:cubicBezTo>
                  <a:pt x="271642" y="0"/>
                  <a:pt x="271642" y="0"/>
                  <a:pt x="311201" y="0"/>
                </a:cubicBezTo>
                <a:cubicBezTo>
                  <a:pt x="313839" y="0"/>
                  <a:pt x="316476" y="2629"/>
                  <a:pt x="316476" y="5258"/>
                </a:cubicBezTo>
                <a:cubicBezTo>
                  <a:pt x="316476" y="5258"/>
                  <a:pt x="316476" y="5258"/>
                  <a:pt x="316476" y="15776"/>
                </a:cubicBezTo>
                <a:cubicBezTo>
                  <a:pt x="316476" y="23663"/>
                  <a:pt x="309883" y="31551"/>
                  <a:pt x="300652" y="31551"/>
                </a:cubicBezTo>
                <a:cubicBezTo>
                  <a:pt x="300652" y="31551"/>
                  <a:pt x="300652" y="31551"/>
                  <a:pt x="300652" y="122262"/>
                </a:cubicBezTo>
                <a:cubicBezTo>
                  <a:pt x="307245" y="123577"/>
                  <a:pt x="311201" y="130150"/>
                  <a:pt x="311201" y="136723"/>
                </a:cubicBezTo>
                <a:cubicBezTo>
                  <a:pt x="311201" y="140667"/>
                  <a:pt x="309883" y="143296"/>
                  <a:pt x="307245" y="145926"/>
                </a:cubicBezTo>
                <a:cubicBezTo>
                  <a:pt x="307245" y="145926"/>
                  <a:pt x="307245" y="145926"/>
                  <a:pt x="325707" y="176163"/>
                </a:cubicBezTo>
                <a:cubicBezTo>
                  <a:pt x="325707" y="176163"/>
                  <a:pt x="325707" y="176163"/>
                  <a:pt x="327025" y="176163"/>
                </a:cubicBezTo>
                <a:cubicBezTo>
                  <a:pt x="327025" y="176163"/>
                  <a:pt x="327025" y="177478"/>
                  <a:pt x="327025" y="177478"/>
                </a:cubicBezTo>
                <a:cubicBezTo>
                  <a:pt x="327025" y="178792"/>
                  <a:pt x="327025" y="178792"/>
                  <a:pt x="327025" y="178792"/>
                </a:cubicBezTo>
                <a:cubicBezTo>
                  <a:pt x="327025" y="178792"/>
                  <a:pt x="327025" y="178792"/>
                  <a:pt x="327025" y="210344"/>
                </a:cubicBezTo>
                <a:cubicBezTo>
                  <a:pt x="327025" y="212973"/>
                  <a:pt x="324388" y="215603"/>
                  <a:pt x="321751" y="215603"/>
                </a:cubicBezTo>
                <a:cubicBezTo>
                  <a:pt x="321751" y="215603"/>
                  <a:pt x="321751" y="215603"/>
                  <a:pt x="269005" y="215603"/>
                </a:cubicBezTo>
                <a:cubicBezTo>
                  <a:pt x="266367" y="215603"/>
                  <a:pt x="263730" y="212973"/>
                  <a:pt x="263730" y="210344"/>
                </a:cubicBezTo>
                <a:cubicBezTo>
                  <a:pt x="263730" y="210344"/>
                  <a:pt x="263730" y="210344"/>
                  <a:pt x="263730" y="178792"/>
                </a:cubicBezTo>
                <a:cubicBezTo>
                  <a:pt x="263730" y="178792"/>
                  <a:pt x="263730" y="178792"/>
                  <a:pt x="263730" y="177478"/>
                </a:cubicBezTo>
                <a:cubicBezTo>
                  <a:pt x="263730" y="177478"/>
                  <a:pt x="263730" y="177478"/>
                  <a:pt x="265049" y="177478"/>
                </a:cubicBezTo>
                <a:cubicBezTo>
                  <a:pt x="265049" y="177478"/>
                  <a:pt x="265049" y="176163"/>
                  <a:pt x="265049" y="176163"/>
                </a:cubicBezTo>
                <a:cubicBezTo>
                  <a:pt x="265049" y="176163"/>
                  <a:pt x="265049" y="176163"/>
                  <a:pt x="283510" y="145926"/>
                </a:cubicBezTo>
                <a:cubicBezTo>
                  <a:pt x="280873" y="143296"/>
                  <a:pt x="279554" y="140667"/>
                  <a:pt x="279554" y="136723"/>
                </a:cubicBezTo>
                <a:cubicBezTo>
                  <a:pt x="279554" y="130150"/>
                  <a:pt x="284828" y="123577"/>
                  <a:pt x="290103" y="122262"/>
                </a:cubicBezTo>
                <a:cubicBezTo>
                  <a:pt x="290103" y="122262"/>
                  <a:pt x="290103" y="122262"/>
                  <a:pt x="290103" y="32866"/>
                </a:cubicBezTo>
                <a:cubicBezTo>
                  <a:pt x="290103" y="32866"/>
                  <a:pt x="290103" y="32866"/>
                  <a:pt x="167469" y="156443"/>
                </a:cubicBezTo>
                <a:cubicBezTo>
                  <a:pt x="166150" y="156443"/>
                  <a:pt x="166150" y="156443"/>
                  <a:pt x="166150" y="156443"/>
                </a:cubicBezTo>
                <a:cubicBezTo>
                  <a:pt x="166150" y="156443"/>
                  <a:pt x="166150" y="156443"/>
                  <a:pt x="123953" y="180107"/>
                </a:cubicBezTo>
                <a:cubicBezTo>
                  <a:pt x="125272" y="180107"/>
                  <a:pt x="126591" y="182736"/>
                  <a:pt x="126591" y="184051"/>
                </a:cubicBezTo>
                <a:cubicBezTo>
                  <a:pt x="126591" y="184051"/>
                  <a:pt x="126591" y="184051"/>
                  <a:pt x="126591" y="205085"/>
                </a:cubicBezTo>
                <a:cubicBezTo>
                  <a:pt x="126591" y="207715"/>
                  <a:pt x="123953" y="210344"/>
                  <a:pt x="121316" y="210344"/>
                </a:cubicBezTo>
                <a:cubicBezTo>
                  <a:pt x="121316" y="210344"/>
                  <a:pt x="121316" y="210344"/>
                  <a:pt x="110767" y="210344"/>
                </a:cubicBezTo>
                <a:cubicBezTo>
                  <a:pt x="110767" y="210344"/>
                  <a:pt x="110767" y="210344"/>
                  <a:pt x="110767" y="220861"/>
                </a:cubicBezTo>
                <a:cubicBezTo>
                  <a:pt x="110767" y="220861"/>
                  <a:pt x="110767" y="220861"/>
                  <a:pt x="142414" y="220861"/>
                </a:cubicBezTo>
                <a:cubicBezTo>
                  <a:pt x="150326" y="220861"/>
                  <a:pt x="158238" y="228749"/>
                  <a:pt x="158238" y="236637"/>
                </a:cubicBezTo>
                <a:cubicBezTo>
                  <a:pt x="158238" y="236637"/>
                  <a:pt x="158238" y="236637"/>
                  <a:pt x="158238" y="303684"/>
                </a:cubicBezTo>
                <a:cubicBezTo>
                  <a:pt x="158238" y="303684"/>
                  <a:pt x="158238" y="303684"/>
                  <a:pt x="162194" y="312887"/>
                </a:cubicBezTo>
                <a:cubicBezTo>
                  <a:pt x="163513" y="314201"/>
                  <a:pt x="163513" y="315516"/>
                  <a:pt x="163513" y="315516"/>
                </a:cubicBezTo>
                <a:cubicBezTo>
                  <a:pt x="163513" y="315516"/>
                  <a:pt x="163513" y="315516"/>
                  <a:pt x="163513" y="326033"/>
                </a:cubicBezTo>
                <a:cubicBezTo>
                  <a:pt x="166150" y="326033"/>
                  <a:pt x="168787" y="328662"/>
                  <a:pt x="168787" y="331292"/>
                </a:cubicBezTo>
                <a:cubicBezTo>
                  <a:pt x="168787" y="333921"/>
                  <a:pt x="166150" y="336550"/>
                  <a:pt x="163513" y="336550"/>
                </a:cubicBezTo>
                <a:cubicBezTo>
                  <a:pt x="163513" y="336550"/>
                  <a:pt x="163513" y="336550"/>
                  <a:pt x="126591" y="336550"/>
                </a:cubicBezTo>
                <a:cubicBezTo>
                  <a:pt x="123953" y="336550"/>
                  <a:pt x="121316" y="333921"/>
                  <a:pt x="121316" y="331292"/>
                </a:cubicBezTo>
                <a:cubicBezTo>
                  <a:pt x="121316" y="328662"/>
                  <a:pt x="123953" y="326033"/>
                  <a:pt x="126591" y="326033"/>
                </a:cubicBezTo>
                <a:cubicBezTo>
                  <a:pt x="126591" y="326033"/>
                  <a:pt x="126591" y="326033"/>
                  <a:pt x="126591" y="262930"/>
                </a:cubicBezTo>
                <a:cubicBezTo>
                  <a:pt x="126591" y="262930"/>
                  <a:pt x="126591" y="262930"/>
                  <a:pt x="47471" y="262930"/>
                </a:cubicBezTo>
                <a:cubicBezTo>
                  <a:pt x="47471" y="262930"/>
                  <a:pt x="47471" y="262930"/>
                  <a:pt x="47471" y="326033"/>
                </a:cubicBezTo>
                <a:cubicBezTo>
                  <a:pt x="50109" y="326033"/>
                  <a:pt x="52746" y="328662"/>
                  <a:pt x="52746" y="331292"/>
                </a:cubicBezTo>
                <a:cubicBezTo>
                  <a:pt x="52746" y="333921"/>
                  <a:pt x="50109" y="336550"/>
                  <a:pt x="47471" y="336550"/>
                </a:cubicBezTo>
                <a:cubicBezTo>
                  <a:pt x="47471" y="336550"/>
                  <a:pt x="47471" y="336550"/>
                  <a:pt x="10549" y="336550"/>
                </a:cubicBezTo>
                <a:cubicBezTo>
                  <a:pt x="7912" y="336550"/>
                  <a:pt x="5274" y="333921"/>
                  <a:pt x="5274" y="331292"/>
                </a:cubicBezTo>
                <a:cubicBezTo>
                  <a:pt x="5274" y="328662"/>
                  <a:pt x="7912" y="326033"/>
                  <a:pt x="10549" y="326033"/>
                </a:cubicBezTo>
                <a:cubicBezTo>
                  <a:pt x="10549" y="326033"/>
                  <a:pt x="10549" y="326033"/>
                  <a:pt x="10549" y="315516"/>
                </a:cubicBezTo>
                <a:cubicBezTo>
                  <a:pt x="10549" y="315516"/>
                  <a:pt x="10549" y="314201"/>
                  <a:pt x="10549" y="312887"/>
                </a:cubicBezTo>
                <a:cubicBezTo>
                  <a:pt x="10549" y="312887"/>
                  <a:pt x="10549" y="312887"/>
                  <a:pt x="15824" y="303684"/>
                </a:cubicBezTo>
                <a:cubicBezTo>
                  <a:pt x="15824" y="303684"/>
                  <a:pt x="15824" y="303684"/>
                  <a:pt x="15824" y="236637"/>
                </a:cubicBezTo>
                <a:cubicBezTo>
                  <a:pt x="15824" y="228749"/>
                  <a:pt x="22417" y="220861"/>
                  <a:pt x="31647" y="220861"/>
                </a:cubicBezTo>
                <a:cubicBezTo>
                  <a:pt x="31647" y="220861"/>
                  <a:pt x="31647" y="220861"/>
                  <a:pt x="63295" y="220861"/>
                </a:cubicBezTo>
                <a:cubicBezTo>
                  <a:pt x="63295" y="220861"/>
                  <a:pt x="63295" y="220861"/>
                  <a:pt x="63295" y="210344"/>
                </a:cubicBezTo>
                <a:cubicBezTo>
                  <a:pt x="63295" y="210344"/>
                  <a:pt x="63295" y="210344"/>
                  <a:pt x="5274" y="210344"/>
                </a:cubicBezTo>
                <a:cubicBezTo>
                  <a:pt x="2637" y="210344"/>
                  <a:pt x="0" y="207715"/>
                  <a:pt x="0" y="205085"/>
                </a:cubicBezTo>
                <a:cubicBezTo>
                  <a:pt x="0" y="205085"/>
                  <a:pt x="0" y="205085"/>
                  <a:pt x="0" y="147240"/>
                </a:cubicBezTo>
                <a:cubicBezTo>
                  <a:pt x="0" y="138038"/>
                  <a:pt x="6593" y="131465"/>
                  <a:pt x="15824" y="131465"/>
                </a:cubicBezTo>
                <a:cubicBezTo>
                  <a:pt x="15824" y="131465"/>
                  <a:pt x="15824" y="131465"/>
                  <a:pt x="59339" y="131465"/>
                </a:cubicBezTo>
                <a:cubicBezTo>
                  <a:pt x="59339" y="131465"/>
                  <a:pt x="59339" y="131465"/>
                  <a:pt x="63295" y="115689"/>
                </a:cubicBezTo>
                <a:cubicBezTo>
                  <a:pt x="63295" y="115689"/>
                  <a:pt x="63295" y="115689"/>
                  <a:pt x="52746" y="115689"/>
                </a:cubicBezTo>
                <a:cubicBezTo>
                  <a:pt x="50109" y="115689"/>
                  <a:pt x="47471" y="113060"/>
                  <a:pt x="47471" y="110430"/>
                </a:cubicBezTo>
                <a:cubicBezTo>
                  <a:pt x="47471" y="107801"/>
                  <a:pt x="50109" y="105172"/>
                  <a:pt x="52746" y="105172"/>
                </a:cubicBezTo>
                <a:cubicBezTo>
                  <a:pt x="52746" y="105172"/>
                  <a:pt x="52746" y="105172"/>
                  <a:pt x="65933" y="105172"/>
                </a:cubicBezTo>
                <a:cubicBezTo>
                  <a:pt x="65933" y="105172"/>
                  <a:pt x="65933" y="105172"/>
                  <a:pt x="72526" y="85452"/>
                </a:cubicBezTo>
                <a:cubicBezTo>
                  <a:pt x="73845" y="78879"/>
                  <a:pt x="80438" y="73620"/>
                  <a:pt x="87031" y="73620"/>
                </a:cubicBezTo>
                <a:cubicBezTo>
                  <a:pt x="87031" y="73620"/>
                  <a:pt x="87031" y="73620"/>
                  <a:pt x="89668" y="73620"/>
                </a:cubicBezTo>
                <a:cubicBezTo>
                  <a:pt x="93624" y="73620"/>
                  <a:pt x="97580" y="74935"/>
                  <a:pt x="100218" y="78879"/>
                </a:cubicBezTo>
                <a:cubicBezTo>
                  <a:pt x="100218" y="78879"/>
                  <a:pt x="100218" y="78879"/>
                  <a:pt x="255818" y="3944"/>
                </a:cubicBezTo>
                <a:cubicBezTo>
                  <a:pt x="259774" y="1314"/>
                  <a:pt x="265049" y="0"/>
                  <a:pt x="271642"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47" name="文本框 46"/>
          <p:cNvSpPr txBox="1"/>
          <p:nvPr/>
        </p:nvSpPr>
        <p:spPr>
          <a:xfrm>
            <a:off x="6312024" y="2708921"/>
            <a:ext cx="936104" cy="492443"/>
          </a:xfrm>
          <a:prstGeom prst="rect">
            <a:avLst/>
          </a:prstGeom>
          <a:noFill/>
        </p:spPr>
        <p:txBody>
          <a:bodyPr wrap="square" rtlCol="0">
            <a:spAutoFit/>
          </a:bodyPr>
          <a:lstStyle/>
          <a:p>
            <a:r>
              <a:rPr lang="en-GB" altLang="zh-CN" sz="2600" b="1" dirty="0"/>
              <a:t>Port</a:t>
            </a:r>
            <a:endParaRPr lang="zh-CN" altLang="en-US" sz="2600" b="1" dirty="0"/>
          </a:p>
        </p:txBody>
      </p:sp>
      <p:sp>
        <p:nvSpPr>
          <p:cNvPr id="54" name="矩形 53"/>
          <p:cNvSpPr/>
          <p:nvPr/>
        </p:nvSpPr>
        <p:spPr>
          <a:xfrm>
            <a:off x="8688288" y="3993452"/>
            <a:ext cx="1728192" cy="5156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zh-CN" sz="3200" dirty="0"/>
              <a:t>END</a:t>
            </a:r>
            <a:endParaRPr lang="zh-CN" altLang="en-US" sz="3200" dirty="0"/>
          </a:p>
        </p:txBody>
      </p:sp>
      <p:sp>
        <p:nvSpPr>
          <p:cNvPr id="56" name="矩形 55"/>
          <p:cNvSpPr/>
          <p:nvPr/>
        </p:nvSpPr>
        <p:spPr>
          <a:xfrm>
            <a:off x="1798492" y="4024228"/>
            <a:ext cx="1728192" cy="5024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zh-CN" sz="3200" dirty="0"/>
              <a:t>START</a:t>
            </a:r>
            <a:endParaRPr lang="zh-CN" altLang="en-US" sz="3200" dirty="0"/>
          </a:p>
        </p:txBody>
      </p:sp>
      <p:cxnSp>
        <p:nvCxnSpPr>
          <p:cNvPr id="31" name="直接箭头连接符 30"/>
          <p:cNvCxnSpPr/>
          <p:nvPr/>
        </p:nvCxnSpPr>
        <p:spPr>
          <a:xfrm>
            <a:off x="7429129" y="3999704"/>
            <a:ext cx="850775" cy="797448"/>
          </a:xfrm>
          <a:prstGeom prst="straightConnector1">
            <a:avLst/>
          </a:prstGeom>
          <a:ln w="76200">
            <a:solidFill>
              <a:srgbClr val="7030A0"/>
            </a:solidFill>
            <a:tailEnd type="triangle"/>
          </a:ln>
        </p:spPr>
        <p:style>
          <a:lnRef idx="1">
            <a:schemeClr val="accent6"/>
          </a:lnRef>
          <a:fillRef idx="0">
            <a:schemeClr val="accent6"/>
          </a:fillRef>
          <a:effectRef idx="0">
            <a:schemeClr val="accent6"/>
          </a:effectRef>
          <a:fontRef idx="minor">
            <a:schemeClr val="tx1"/>
          </a:fontRef>
        </p:style>
      </p:cxnSp>
      <p:sp>
        <p:nvSpPr>
          <p:cNvPr id="32" name="warehouse_115134"/>
          <p:cNvSpPr>
            <a:spLocks noChangeAspect="1"/>
          </p:cNvSpPr>
          <p:nvPr/>
        </p:nvSpPr>
        <p:spPr bwMode="auto">
          <a:xfrm>
            <a:off x="8077201" y="4782043"/>
            <a:ext cx="749579" cy="698599"/>
          </a:xfrm>
          <a:custGeom>
            <a:avLst/>
            <a:gdLst>
              <a:gd name="connsiteX0" fmla="*/ 196860 w 331807"/>
              <a:gd name="connsiteY0" fmla="*/ 267964 h 309240"/>
              <a:gd name="connsiteX1" fmla="*/ 196860 w 331807"/>
              <a:gd name="connsiteY1" fmla="*/ 288602 h 309240"/>
              <a:gd name="connsiteX2" fmla="*/ 238135 w 331807"/>
              <a:gd name="connsiteY2" fmla="*/ 288602 h 309240"/>
              <a:gd name="connsiteX3" fmla="*/ 238135 w 331807"/>
              <a:gd name="connsiteY3" fmla="*/ 267964 h 309240"/>
              <a:gd name="connsiteX4" fmla="*/ 93672 w 331807"/>
              <a:gd name="connsiteY4" fmla="*/ 267964 h 309240"/>
              <a:gd name="connsiteX5" fmla="*/ 93672 w 331807"/>
              <a:gd name="connsiteY5" fmla="*/ 288602 h 309240"/>
              <a:gd name="connsiteX6" fmla="*/ 134947 w 331807"/>
              <a:gd name="connsiteY6" fmla="*/ 288602 h 309240"/>
              <a:gd name="connsiteX7" fmla="*/ 134947 w 331807"/>
              <a:gd name="connsiteY7" fmla="*/ 267964 h 309240"/>
              <a:gd name="connsiteX8" fmla="*/ 186541 w 331807"/>
              <a:gd name="connsiteY8" fmla="*/ 247327 h 309240"/>
              <a:gd name="connsiteX9" fmla="*/ 248453 w 331807"/>
              <a:gd name="connsiteY9" fmla="*/ 247327 h 309240"/>
              <a:gd name="connsiteX10" fmla="*/ 258772 w 331807"/>
              <a:gd name="connsiteY10" fmla="*/ 257646 h 309240"/>
              <a:gd name="connsiteX11" fmla="*/ 258772 w 331807"/>
              <a:gd name="connsiteY11" fmla="*/ 298921 h 309240"/>
              <a:gd name="connsiteX12" fmla="*/ 248453 w 331807"/>
              <a:gd name="connsiteY12" fmla="*/ 309240 h 309240"/>
              <a:gd name="connsiteX13" fmla="*/ 186541 w 331807"/>
              <a:gd name="connsiteY13" fmla="*/ 309240 h 309240"/>
              <a:gd name="connsiteX14" fmla="*/ 176222 w 331807"/>
              <a:gd name="connsiteY14" fmla="*/ 298921 h 309240"/>
              <a:gd name="connsiteX15" fmla="*/ 176222 w 331807"/>
              <a:gd name="connsiteY15" fmla="*/ 257646 h 309240"/>
              <a:gd name="connsiteX16" fmla="*/ 186541 w 331807"/>
              <a:gd name="connsiteY16" fmla="*/ 247327 h 309240"/>
              <a:gd name="connsiteX17" fmla="*/ 83354 w 331807"/>
              <a:gd name="connsiteY17" fmla="*/ 247327 h 309240"/>
              <a:gd name="connsiteX18" fmla="*/ 145266 w 331807"/>
              <a:gd name="connsiteY18" fmla="*/ 247327 h 309240"/>
              <a:gd name="connsiteX19" fmla="*/ 155585 w 331807"/>
              <a:gd name="connsiteY19" fmla="*/ 257646 h 309240"/>
              <a:gd name="connsiteX20" fmla="*/ 155585 w 331807"/>
              <a:gd name="connsiteY20" fmla="*/ 298921 h 309240"/>
              <a:gd name="connsiteX21" fmla="*/ 145266 w 331807"/>
              <a:gd name="connsiteY21" fmla="*/ 309240 h 309240"/>
              <a:gd name="connsiteX22" fmla="*/ 83354 w 331807"/>
              <a:gd name="connsiteY22" fmla="*/ 309240 h 309240"/>
              <a:gd name="connsiteX23" fmla="*/ 73035 w 331807"/>
              <a:gd name="connsiteY23" fmla="*/ 298921 h 309240"/>
              <a:gd name="connsiteX24" fmla="*/ 73035 w 331807"/>
              <a:gd name="connsiteY24" fmla="*/ 257646 h 309240"/>
              <a:gd name="connsiteX25" fmla="*/ 83354 w 331807"/>
              <a:gd name="connsiteY25" fmla="*/ 247327 h 309240"/>
              <a:gd name="connsiteX26" fmla="*/ 196860 w 331807"/>
              <a:gd name="connsiteY26" fmla="*/ 185414 h 309240"/>
              <a:gd name="connsiteX27" fmla="*/ 196860 w 331807"/>
              <a:gd name="connsiteY27" fmla="*/ 206052 h 309240"/>
              <a:gd name="connsiteX28" fmla="*/ 238135 w 331807"/>
              <a:gd name="connsiteY28" fmla="*/ 206052 h 309240"/>
              <a:gd name="connsiteX29" fmla="*/ 238135 w 331807"/>
              <a:gd name="connsiteY29" fmla="*/ 185414 h 309240"/>
              <a:gd name="connsiteX30" fmla="*/ 93672 w 331807"/>
              <a:gd name="connsiteY30" fmla="*/ 185414 h 309240"/>
              <a:gd name="connsiteX31" fmla="*/ 93672 w 331807"/>
              <a:gd name="connsiteY31" fmla="*/ 206052 h 309240"/>
              <a:gd name="connsiteX32" fmla="*/ 134947 w 331807"/>
              <a:gd name="connsiteY32" fmla="*/ 206052 h 309240"/>
              <a:gd name="connsiteX33" fmla="*/ 134947 w 331807"/>
              <a:gd name="connsiteY33" fmla="*/ 185414 h 309240"/>
              <a:gd name="connsiteX34" fmla="*/ 186541 w 331807"/>
              <a:gd name="connsiteY34" fmla="*/ 164777 h 309240"/>
              <a:gd name="connsiteX35" fmla="*/ 248453 w 331807"/>
              <a:gd name="connsiteY35" fmla="*/ 164777 h 309240"/>
              <a:gd name="connsiteX36" fmla="*/ 258772 w 331807"/>
              <a:gd name="connsiteY36" fmla="*/ 175096 h 309240"/>
              <a:gd name="connsiteX37" fmla="*/ 258772 w 331807"/>
              <a:gd name="connsiteY37" fmla="*/ 216371 h 309240"/>
              <a:gd name="connsiteX38" fmla="*/ 248453 w 331807"/>
              <a:gd name="connsiteY38" fmla="*/ 226690 h 309240"/>
              <a:gd name="connsiteX39" fmla="*/ 186541 w 331807"/>
              <a:gd name="connsiteY39" fmla="*/ 226690 h 309240"/>
              <a:gd name="connsiteX40" fmla="*/ 176222 w 331807"/>
              <a:gd name="connsiteY40" fmla="*/ 216371 h 309240"/>
              <a:gd name="connsiteX41" fmla="*/ 176222 w 331807"/>
              <a:gd name="connsiteY41" fmla="*/ 175096 h 309240"/>
              <a:gd name="connsiteX42" fmla="*/ 186541 w 331807"/>
              <a:gd name="connsiteY42" fmla="*/ 164777 h 309240"/>
              <a:gd name="connsiteX43" fmla="*/ 83354 w 331807"/>
              <a:gd name="connsiteY43" fmla="*/ 164777 h 309240"/>
              <a:gd name="connsiteX44" fmla="*/ 145266 w 331807"/>
              <a:gd name="connsiteY44" fmla="*/ 164777 h 309240"/>
              <a:gd name="connsiteX45" fmla="*/ 155585 w 331807"/>
              <a:gd name="connsiteY45" fmla="*/ 175096 h 309240"/>
              <a:gd name="connsiteX46" fmla="*/ 155585 w 331807"/>
              <a:gd name="connsiteY46" fmla="*/ 216371 h 309240"/>
              <a:gd name="connsiteX47" fmla="*/ 145266 w 331807"/>
              <a:gd name="connsiteY47" fmla="*/ 226690 h 309240"/>
              <a:gd name="connsiteX48" fmla="*/ 83354 w 331807"/>
              <a:gd name="connsiteY48" fmla="*/ 226690 h 309240"/>
              <a:gd name="connsiteX49" fmla="*/ 73035 w 331807"/>
              <a:gd name="connsiteY49" fmla="*/ 216371 h 309240"/>
              <a:gd name="connsiteX50" fmla="*/ 73035 w 331807"/>
              <a:gd name="connsiteY50" fmla="*/ 175096 h 309240"/>
              <a:gd name="connsiteX51" fmla="*/ 83354 w 331807"/>
              <a:gd name="connsiteY51" fmla="*/ 164777 h 309240"/>
              <a:gd name="connsiteX52" fmla="*/ 218291 w 331807"/>
              <a:gd name="connsiteY52" fmla="*/ 71114 h 309240"/>
              <a:gd name="connsiteX53" fmla="*/ 228610 w 331807"/>
              <a:gd name="connsiteY53" fmla="*/ 81433 h 309240"/>
              <a:gd name="connsiteX54" fmla="*/ 218291 w 331807"/>
              <a:gd name="connsiteY54" fmla="*/ 91752 h 309240"/>
              <a:gd name="connsiteX55" fmla="*/ 207972 w 331807"/>
              <a:gd name="connsiteY55" fmla="*/ 81433 h 309240"/>
              <a:gd name="connsiteX56" fmla="*/ 218291 w 331807"/>
              <a:gd name="connsiteY56" fmla="*/ 71114 h 309240"/>
              <a:gd name="connsiteX57" fmla="*/ 156379 w 331807"/>
              <a:gd name="connsiteY57" fmla="*/ 71114 h 309240"/>
              <a:gd name="connsiteX58" fmla="*/ 177016 w 331807"/>
              <a:gd name="connsiteY58" fmla="*/ 71114 h 309240"/>
              <a:gd name="connsiteX59" fmla="*/ 187335 w 331807"/>
              <a:gd name="connsiteY59" fmla="*/ 81433 h 309240"/>
              <a:gd name="connsiteX60" fmla="*/ 177016 w 331807"/>
              <a:gd name="connsiteY60" fmla="*/ 91752 h 309240"/>
              <a:gd name="connsiteX61" fmla="*/ 156379 w 331807"/>
              <a:gd name="connsiteY61" fmla="*/ 91752 h 309240"/>
              <a:gd name="connsiteX62" fmla="*/ 146060 w 331807"/>
              <a:gd name="connsiteY62" fmla="*/ 81433 h 309240"/>
              <a:gd name="connsiteX63" fmla="*/ 156379 w 331807"/>
              <a:gd name="connsiteY63" fmla="*/ 71114 h 309240"/>
              <a:gd name="connsiteX64" fmla="*/ 115104 w 331807"/>
              <a:gd name="connsiteY64" fmla="*/ 71114 h 309240"/>
              <a:gd name="connsiteX65" fmla="*/ 125423 w 331807"/>
              <a:gd name="connsiteY65" fmla="*/ 81433 h 309240"/>
              <a:gd name="connsiteX66" fmla="*/ 115104 w 331807"/>
              <a:gd name="connsiteY66" fmla="*/ 91752 h 309240"/>
              <a:gd name="connsiteX67" fmla="*/ 104785 w 331807"/>
              <a:gd name="connsiteY67" fmla="*/ 81433 h 309240"/>
              <a:gd name="connsiteX68" fmla="*/ 115104 w 331807"/>
              <a:gd name="connsiteY68" fmla="*/ 71114 h 309240"/>
              <a:gd name="connsiteX69" fmla="*/ 165904 w 331807"/>
              <a:gd name="connsiteY69" fmla="*/ 21902 h 309240"/>
              <a:gd name="connsiteX70" fmla="*/ 41285 w 331807"/>
              <a:gd name="connsiteY70" fmla="*/ 79253 h 309240"/>
              <a:gd name="connsiteX71" fmla="*/ 41285 w 331807"/>
              <a:gd name="connsiteY71" fmla="*/ 81802 h 309240"/>
              <a:gd name="connsiteX72" fmla="*/ 41285 w 331807"/>
              <a:gd name="connsiteY72" fmla="*/ 112390 h 309240"/>
              <a:gd name="connsiteX73" fmla="*/ 290523 w 331807"/>
              <a:gd name="connsiteY73" fmla="*/ 112390 h 309240"/>
              <a:gd name="connsiteX74" fmla="*/ 290523 w 331807"/>
              <a:gd name="connsiteY74" fmla="*/ 81802 h 309240"/>
              <a:gd name="connsiteX75" fmla="*/ 290523 w 331807"/>
              <a:gd name="connsiteY75" fmla="*/ 79253 h 309240"/>
              <a:gd name="connsiteX76" fmla="*/ 165904 w 331807"/>
              <a:gd name="connsiteY76" fmla="*/ 21902 h 309240"/>
              <a:gd name="connsiteX77" fmla="*/ 162008 w 331807"/>
              <a:gd name="connsiteY77" fmla="*/ 967 h 309240"/>
              <a:gd name="connsiteX78" fmla="*/ 169798 w 331807"/>
              <a:gd name="connsiteY78" fmla="*/ 967 h 309240"/>
              <a:gd name="connsiteX79" fmla="*/ 325595 w 331807"/>
              <a:gd name="connsiteY79" fmla="*/ 73198 h 309240"/>
              <a:gd name="connsiteX80" fmla="*/ 330789 w 331807"/>
              <a:gd name="connsiteY80" fmla="*/ 86096 h 309240"/>
              <a:gd name="connsiteX81" fmla="*/ 321700 w 331807"/>
              <a:gd name="connsiteY81" fmla="*/ 92546 h 309240"/>
              <a:gd name="connsiteX82" fmla="*/ 316507 w 331807"/>
              <a:gd name="connsiteY82" fmla="*/ 91256 h 309240"/>
              <a:gd name="connsiteX83" fmla="*/ 311314 w 331807"/>
              <a:gd name="connsiteY83" fmla="*/ 88676 h 309240"/>
              <a:gd name="connsiteX84" fmla="*/ 311314 w 331807"/>
              <a:gd name="connsiteY84" fmla="*/ 298921 h 309240"/>
              <a:gd name="connsiteX85" fmla="*/ 300928 w 331807"/>
              <a:gd name="connsiteY85" fmla="*/ 309240 h 309240"/>
              <a:gd name="connsiteX86" fmla="*/ 290541 w 331807"/>
              <a:gd name="connsiteY86" fmla="*/ 298921 h 309240"/>
              <a:gd name="connsiteX87" fmla="*/ 290541 w 331807"/>
              <a:gd name="connsiteY87" fmla="*/ 133821 h 309240"/>
              <a:gd name="connsiteX88" fmla="*/ 41266 w 331807"/>
              <a:gd name="connsiteY88" fmla="*/ 133821 h 309240"/>
              <a:gd name="connsiteX89" fmla="*/ 41266 w 331807"/>
              <a:gd name="connsiteY89" fmla="*/ 298921 h 309240"/>
              <a:gd name="connsiteX90" fmla="*/ 30879 w 331807"/>
              <a:gd name="connsiteY90" fmla="*/ 309240 h 309240"/>
              <a:gd name="connsiteX91" fmla="*/ 20493 w 331807"/>
              <a:gd name="connsiteY91" fmla="*/ 298921 h 309240"/>
              <a:gd name="connsiteX92" fmla="*/ 20493 w 331807"/>
              <a:gd name="connsiteY92" fmla="*/ 88676 h 309240"/>
              <a:gd name="connsiteX93" fmla="*/ 14001 w 331807"/>
              <a:gd name="connsiteY93" fmla="*/ 91256 h 309240"/>
              <a:gd name="connsiteX94" fmla="*/ 1018 w 331807"/>
              <a:gd name="connsiteY94" fmla="*/ 86096 h 309240"/>
              <a:gd name="connsiteX95" fmla="*/ 6212 w 331807"/>
              <a:gd name="connsiteY95" fmla="*/ 73198 h 309240"/>
              <a:gd name="connsiteX96" fmla="*/ 162008 w 331807"/>
              <a:gd name="connsiteY96" fmla="*/ 967 h 30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31807" h="309240">
                <a:moveTo>
                  <a:pt x="196860" y="267964"/>
                </a:moveTo>
                <a:lnTo>
                  <a:pt x="196860" y="288602"/>
                </a:lnTo>
                <a:lnTo>
                  <a:pt x="238135" y="288602"/>
                </a:lnTo>
                <a:lnTo>
                  <a:pt x="238135" y="267964"/>
                </a:lnTo>
                <a:close/>
                <a:moveTo>
                  <a:pt x="93672" y="267964"/>
                </a:moveTo>
                <a:lnTo>
                  <a:pt x="93672" y="288602"/>
                </a:lnTo>
                <a:lnTo>
                  <a:pt x="134947" y="288602"/>
                </a:lnTo>
                <a:lnTo>
                  <a:pt x="134947" y="267964"/>
                </a:lnTo>
                <a:close/>
                <a:moveTo>
                  <a:pt x="186541" y="247327"/>
                </a:moveTo>
                <a:cubicBezTo>
                  <a:pt x="186541" y="247327"/>
                  <a:pt x="186541" y="247327"/>
                  <a:pt x="248453" y="247327"/>
                </a:cubicBezTo>
                <a:cubicBezTo>
                  <a:pt x="253613" y="247327"/>
                  <a:pt x="258772" y="251197"/>
                  <a:pt x="258772" y="257646"/>
                </a:cubicBezTo>
                <a:lnTo>
                  <a:pt x="258772" y="298921"/>
                </a:lnTo>
                <a:cubicBezTo>
                  <a:pt x="258772" y="304081"/>
                  <a:pt x="253613" y="309240"/>
                  <a:pt x="248453" y="309240"/>
                </a:cubicBezTo>
                <a:cubicBezTo>
                  <a:pt x="248453" y="309240"/>
                  <a:pt x="248453" y="309240"/>
                  <a:pt x="186541" y="309240"/>
                </a:cubicBezTo>
                <a:cubicBezTo>
                  <a:pt x="180091" y="309240"/>
                  <a:pt x="176222" y="304081"/>
                  <a:pt x="176222" y="298921"/>
                </a:cubicBezTo>
                <a:cubicBezTo>
                  <a:pt x="176222" y="298921"/>
                  <a:pt x="176222" y="298921"/>
                  <a:pt x="176222" y="257646"/>
                </a:cubicBezTo>
                <a:cubicBezTo>
                  <a:pt x="176222" y="251197"/>
                  <a:pt x="180091" y="247327"/>
                  <a:pt x="186541" y="247327"/>
                </a:cubicBezTo>
                <a:close/>
                <a:moveTo>
                  <a:pt x="83354" y="247327"/>
                </a:moveTo>
                <a:cubicBezTo>
                  <a:pt x="83354" y="247327"/>
                  <a:pt x="83354" y="247327"/>
                  <a:pt x="145266" y="247327"/>
                </a:cubicBezTo>
                <a:cubicBezTo>
                  <a:pt x="150425" y="247327"/>
                  <a:pt x="155585" y="251197"/>
                  <a:pt x="155585" y="257646"/>
                </a:cubicBezTo>
                <a:lnTo>
                  <a:pt x="155585" y="298921"/>
                </a:lnTo>
                <a:cubicBezTo>
                  <a:pt x="155585" y="304081"/>
                  <a:pt x="150425" y="309240"/>
                  <a:pt x="145266" y="309240"/>
                </a:cubicBezTo>
                <a:cubicBezTo>
                  <a:pt x="145266" y="309240"/>
                  <a:pt x="145266" y="309240"/>
                  <a:pt x="83354" y="309240"/>
                </a:cubicBezTo>
                <a:cubicBezTo>
                  <a:pt x="78194" y="309240"/>
                  <a:pt x="73035" y="304081"/>
                  <a:pt x="73035" y="298921"/>
                </a:cubicBezTo>
                <a:cubicBezTo>
                  <a:pt x="73035" y="298921"/>
                  <a:pt x="73035" y="298921"/>
                  <a:pt x="73035" y="257646"/>
                </a:cubicBezTo>
                <a:cubicBezTo>
                  <a:pt x="73035" y="251197"/>
                  <a:pt x="78194" y="247327"/>
                  <a:pt x="83354" y="247327"/>
                </a:cubicBezTo>
                <a:close/>
                <a:moveTo>
                  <a:pt x="196860" y="185414"/>
                </a:moveTo>
                <a:lnTo>
                  <a:pt x="196860" y="206052"/>
                </a:lnTo>
                <a:lnTo>
                  <a:pt x="238135" y="206052"/>
                </a:lnTo>
                <a:lnTo>
                  <a:pt x="238135" y="185414"/>
                </a:lnTo>
                <a:close/>
                <a:moveTo>
                  <a:pt x="93672" y="185414"/>
                </a:moveTo>
                <a:lnTo>
                  <a:pt x="93672" y="206052"/>
                </a:lnTo>
                <a:lnTo>
                  <a:pt x="134947" y="206052"/>
                </a:lnTo>
                <a:lnTo>
                  <a:pt x="134947" y="185414"/>
                </a:lnTo>
                <a:close/>
                <a:moveTo>
                  <a:pt x="186541" y="164777"/>
                </a:moveTo>
                <a:cubicBezTo>
                  <a:pt x="186541" y="164777"/>
                  <a:pt x="186541" y="164777"/>
                  <a:pt x="248453" y="164777"/>
                </a:cubicBezTo>
                <a:cubicBezTo>
                  <a:pt x="253613" y="164777"/>
                  <a:pt x="258772" y="168646"/>
                  <a:pt x="258772" y="175096"/>
                </a:cubicBezTo>
                <a:lnTo>
                  <a:pt x="258772" y="216371"/>
                </a:lnTo>
                <a:cubicBezTo>
                  <a:pt x="258772" y="221531"/>
                  <a:pt x="253613" y="226690"/>
                  <a:pt x="248453" y="226690"/>
                </a:cubicBezTo>
                <a:cubicBezTo>
                  <a:pt x="248453" y="226690"/>
                  <a:pt x="248453" y="226690"/>
                  <a:pt x="186541" y="226690"/>
                </a:cubicBezTo>
                <a:cubicBezTo>
                  <a:pt x="180091" y="226690"/>
                  <a:pt x="176222" y="221531"/>
                  <a:pt x="176222" y="216371"/>
                </a:cubicBezTo>
                <a:cubicBezTo>
                  <a:pt x="176222" y="216371"/>
                  <a:pt x="176222" y="216371"/>
                  <a:pt x="176222" y="175096"/>
                </a:cubicBezTo>
                <a:cubicBezTo>
                  <a:pt x="176222" y="168646"/>
                  <a:pt x="180091" y="164777"/>
                  <a:pt x="186541" y="164777"/>
                </a:cubicBezTo>
                <a:close/>
                <a:moveTo>
                  <a:pt x="83354" y="164777"/>
                </a:moveTo>
                <a:cubicBezTo>
                  <a:pt x="83354" y="164777"/>
                  <a:pt x="83354" y="164777"/>
                  <a:pt x="145266" y="164777"/>
                </a:cubicBezTo>
                <a:cubicBezTo>
                  <a:pt x="150425" y="164777"/>
                  <a:pt x="155585" y="168646"/>
                  <a:pt x="155585" y="175096"/>
                </a:cubicBezTo>
                <a:lnTo>
                  <a:pt x="155585" y="216371"/>
                </a:lnTo>
                <a:cubicBezTo>
                  <a:pt x="155585" y="221531"/>
                  <a:pt x="150425" y="226690"/>
                  <a:pt x="145266" y="226690"/>
                </a:cubicBezTo>
                <a:cubicBezTo>
                  <a:pt x="145266" y="226690"/>
                  <a:pt x="145266" y="226690"/>
                  <a:pt x="83354" y="226690"/>
                </a:cubicBezTo>
                <a:cubicBezTo>
                  <a:pt x="78194" y="226690"/>
                  <a:pt x="73035" y="221531"/>
                  <a:pt x="73035" y="216371"/>
                </a:cubicBezTo>
                <a:cubicBezTo>
                  <a:pt x="73035" y="216371"/>
                  <a:pt x="73035" y="216371"/>
                  <a:pt x="73035" y="175096"/>
                </a:cubicBezTo>
                <a:cubicBezTo>
                  <a:pt x="73035" y="168646"/>
                  <a:pt x="78194" y="164777"/>
                  <a:pt x="83354" y="164777"/>
                </a:cubicBezTo>
                <a:close/>
                <a:moveTo>
                  <a:pt x="218291" y="71114"/>
                </a:moveTo>
                <a:cubicBezTo>
                  <a:pt x="223990" y="71114"/>
                  <a:pt x="228610" y="75734"/>
                  <a:pt x="228610" y="81433"/>
                </a:cubicBezTo>
                <a:cubicBezTo>
                  <a:pt x="228610" y="87132"/>
                  <a:pt x="223990" y="91752"/>
                  <a:pt x="218291" y="91752"/>
                </a:cubicBezTo>
                <a:cubicBezTo>
                  <a:pt x="212592" y="91752"/>
                  <a:pt x="207972" y="87132"/>
                  <a:pt x="207972" y="81433"/>
                </a:cubicBezTo>
                <a:cubicBezTo>
                  <a:pt x="207972" y="75734"/>
                  <a:pt x="212592" y="71114"/>
                  <a:pt x="218291" y="71114"/>
                </a:cubicBezTo>
                <a:close/>
                <a:moveTo>
                  <a:pt x="156379" y="71114"/>
                </a:moveTo>
                <a:cubicBezTo>
                  <a:pt x="156379" y="71114"/>
                  <a:pt x="156379" y="71114"/>
                  <a:pt x="177016" y="71114"/>
                </a:cubicBezTo>
                <a:cubicBezTo>
                  <a:pt x="182175" y="71114"/>
                  <a:pt x="187335" y="74983"/>
                  <a:pt x="187335" y="81433"/>
                </a:cubicBezTo>
                <a:cubicBezTo>
                  <a:pt x="187335" y="86592"/>
                  <a:pt x="182175" y="91752"/>
                  <a:pt x="177016" y="91752"/>
                </a:cubicBezTo>
                <a:cubicBezTo>
                  <a:pt x="177016" y="91752"/>
                  <a:pt x="177016" y="91752"/>
                  <a:pt x="156379" y="91752"/>
                </a:cubicBezTo>
                <a:cubicBezTo>
                  <a:pt x="149929" y="91752"/>
                  <a:pt x="146060" y="86592"/>
                  <a:pt x="146060" y="81433"/>
                </a:cubicBezTo>
                <a:cubicBezTo>
                  <a:pt x="146060" y="74983"/>
                  <a:pt x="149929" y="71114"/>
                  <a:pt x="156379" y="71114"/>
                </a:cubicBezTo>
                <a:close/>
                <a:moveTo>
                  <a:pt x="115104" y="71114"/>
                </a:moveTo>
                <a:cubicBezTo>
                  <a:pt x="120803" y="71114"/>
                  <a:pt x="125423" y="75734"/>
                  <a:pt x="125423" y="81433"/>
                </a:cubicBezTo>
                <a:cubicBezTo>
                  <a:pt x="125423" y="87132"/>
                  <a:pt x="120803" y="91752"/>
                  <a:pt x="115104" y="91752"/>
                </a:cubicBezTo>
                <a:cubicBezTo>
                  <a:pt x="109405" y="91752"/>
                  <a:pt x="104785" y="87132"/>
                  <a:pt x="104785" y="81433"/>
                </a:cubicBezTo>
                <a:cubicBezTo>
                  <a:pt x="104785" y="75734"/>
                  <a:pt x="109405" y="71114"/>
                  <a:pt x="115104" y="71114"/>
                </a:cubicBezTo>
                <a:close/>
                <a:moveTo>
                  <a:pt x="165904" y="21902"/>
                </a:moveTo>
                <a:cubicBezTo>
                  <a:pt x="165904" y="21902"/>
                  <a:pt x="165904" y="21902"/>
                  <a:pt x="41285" y="79253"/>
                </a:cubicBezTo>
                <a:cubicBezTo>
                  <a:pt x="41285" y="79253"/>
                  <a:pt x="41285" y="80528"/>
                  <a:pt x="41285" y="81802"/>
                </a:cubicBezTo>
                <a:cubicBezTo>
                  <a:pt x="41285" y="81802"/>
                  <a:pt x="41285" y="81802"/>
                  <a:pt x="41285" y="112390"/>
                </a:cubicBezTo>
                <a:cubicBezTo>
                  <a:pt x="41285" y="112390"/>
                  <a:pt x="41285" y="112390"/>
                  <a:pt x="290523" y="112390"/>
                </a:cubicBezTo>
                <a:cubicBezTo>
                  <a:pt x="290523" y="112390"/>
                  <a:pt x="290523" y="112390"/>
                  <a:pt x="290523" y="81802"/>
                </a:cubicBezTo>
                <a:cubicBezTo>
                  <a:pt x="290523" y="80528"/>
                  <a:pt x="290523" y="79253"/>
                  <a:pt x="290523" y="79253"/>
                </a:cubicBezTo>
                <a:cubicBezTo>
                  <a:pt x="290523" y="79253"/>
                  <a:pt x="290523" y="79253"/>
                  <a:pt x="165904" y="21902"/>
                </a:cubicBezTo>
                <a:close/>
                <a:moveTo>
                  <a:pt x="162008" y="967"/>
                </a:moveTo>
                <a:cubicBezTo>
                  <a:pt x="164605" y="-323"/>
                  <a:pt x="167202" y="-323"/>
                  <a:pt x="169798" y="967"/>
                </a:cubicBezTo>
                <a:cubicBezTo>
                  <a:pt x="169798" y="967"/>
                  <a:pt x="169798" y="967"/>
                  <a:pt x="325595" y="73198"/>
                </a:cubicBezTo>
                <a:cubicBezTo>
                  <a:pt x="330789" y="74488"/>
                  <a:pt x="333385" y="80937"/>
                  <a:pt x="330789" y="86096"/>
                </a:cubicBezTo>
                <a:cubicBezTo>
                  <a:pt x="329490" y="89966"/>
                  <a:pt x="325595" y="92546"/>
                  <a:pt x="321700" y="92546"/>
                </a:cubicBezTo>
                <a:cubicBezTo>
                  <a:pt x="320402" y="92546"/>
                  <a:pt x="319104" y="91256"/>
                  <a:pt x="316507" y="91256"/>
                </a:cubicBezTo>
                <a:cubicBezTo>
                  <a:pt x="316507" y="91256"/>
                  <a:pt x="316507" y="91256"/>
                  <a:pt x="311314" y="88676"/>
                </a:cubicBezTo>
                <a:cubicBezTo>
                  <a:pt x="311314" y="88676"/>
                  <a:pt x="311314" y="88676"/>
                  <a:pt x="311314" y="298921"/>
                </a:cubicBezTo>
                <a:cubicBezTo>
                  <a:pt x="311314" y="304081"/>
                  <a:pt x="306121" y="309240"/>
                  <a:pt x="300928" y="309240"/>
                </a:cubicBezTo>
                <a:cubicBezTo>
                  <a:pt x="294436" y="309240"/>
                  <a:pt x="290541" y="304081"/>
                  <a:pt x="290541" y="298921"/>
                </a:cubicBezTo>
                <a:cubicBezTo>
                  <a:pt x="290541" y="298921"/>
                  <a:pt x="290541" y="298921"/>
                  <a:pt x="290541" y="133821"/>
                </a:cubicBezTo>
                <a:cubicBezTo>
                  <a:pt x="290541" y="133821"/>
                  <a:pt x="290541" y="133821"/>
                  <a:pt x="41266" y="133821"/>
                </a:cubicBezTo>
                <a:cubicBezTo>
                  <a:pt x="41266" y="133821"/>
                  <a:pt x="41266" y="133821"/>
                  <a:pt x="41266" y="298921"/>
                </a:cubicBezTo>
                <a:cubicBezTo>
                  <a:pt x="41266" y="304081"/>
                  <a:pt x="36073" y="309240"/>
                  <a:pt x="30879" y="309240"/>
                </a:cubicBezTo>
                <a:cubicBezTo>
                  <a:pt x="25686" y="309240"/>
                  <a:pt x="20493" y="304081"/>
                  <a:pt x="20493" y="298921"/>
                </a:cubicBezTo>
                <a:cubicBezTo>
                  <a:pt x="20493" y="298921"/>
                  <a:pt x="20493" y="298921"/>
                  <a:pt x="20493" y="88676"/>
                </a:cubicBezTo>
                <a:cubicBezTo>
                  <a:pt x="20493" y="88676"/>
                  <a:pt x="20493" y="88676"/>
                  <a:pt x="14001" y="91256"/>
                </a:cubicBezTo>
                <a:cubicBezTo>
                  <a:pt x="8808" y="93835"/>
                  <a:pt x="3615" y="91256"/>
                  <a:pt x="1018" y="86096"/>
                </a:cubicBezTo>
                <a:cubicBezTo>
                  <a:pt x="-1578" y="80937"/>
                  <a:pt x="1018" y="74488"/>
                  <a:pt x="6212" y="73198"/>
                </a:cubicBezTo>
                <a:cubicBezTo>
                  <a:pt x="6212" y="73198"/>
                  <a:pt x="6212" y="73198"/>
                  <a:pt x="162008" y="967"/>
                </a:cubicBezTo>
                <a:close/>
              </a:path>
            </a:pathLst>
          </a:custGeom>
          <a:solidFill>
            <a:schemeClr val="accent1"/>
          </a:solidFill>
          <a:ln>
            <a:noFill/>
          </a:ln>
        </p:spPr>
      </p:sp>
      <p:sp>
        <p:nvSpPr>
          <p:cNvPr id="33" name="矩形 32"/>
          <p:cNvSpPr/>
          <p:nvPr/>
        </p:nvSpPr>
        <p:spPr>
          <a:xfrm>
            <a:off x="5700936" y="4299192"/>
            <a:ext cx="1728192" cy="5156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zh-CN" sz="3200" dirty="0"/>
              <a:t>END</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2" grpId="0"/>
      <p:bldP spid="44" grpId="0"/>
      <p:bldP spid="47" grpId="0"/>
      <p:bldP spid="54" grpId="0" animBg="1"/>
      <p:bldP spid="56" grpId="0" animBg="1"/>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3" name="矩形 2"/>
          <p:cNvSpPr/>
          <p:nvPr/>
        </p:nvSpPr>
        <p:spPr>
          <a:xfrm>
            <a:off x="407368" y="579062"/>
            <a:ext cx="7200800" cy="523220"/>
          </a:xfrm>
          <a:prstGeom prst="rect">
            <a:avLst/>
          </a:prstGeom>
        </p:spPr>
        <p:txBody>
          <a:bodyPr wrap="square">
            <a:spAutoFit/>
          </a:bodyPr>
          <a:lstStyle/>
          <a:p>
            <a:pPr eaLnBrk="0" hangingPunct="0"/>
            <a:r>
              <a:rPr lang="en-US" altLang="zh-CN" sz="2800" b="1" dirty="0"/>
              <a:t>General Additional Coverage</a:t>
            </a:r>
            <a:endParaRPr lang="zh-CN" altLang="en-US" sz="2800" dirty="0"/>
          </a:p>
        </p:txBody>
      </p:sp>
      <p:sp>
        <p:nvSpPr>
          <p:cNvPr id="4" name="矩形 3"/>
          <p:cNvSpPr/>
          <p:nvPr/>
        </p:nvSpPr>
        <p:spPr>
          <a:xfrm>
            <a:off x="551384" y="1268761"/>
            <a:ext cx="11233248" cy="4524315"/>
          </a:xfrm>
          <a:prstGeom prst="rect">
            <a:avLst/>
          </a:prstGeom>
        </p:spPr>
        <p:txBody>
          <a:bodyPr wrap="square">
            <a:spAutoFit/>
          </a:bodyPr>
          <a:lstStyle/>
          <a:p>
            <a:r>
              <a:rPr lang="en-GB" altLang="zh-CN" sz="2400" dirty="0"/>
              <a:t>Cover losses </a:t>
            </a:r>
            <a:r>
              <a:rPr lang="en-US" altLang="zh-CN" sz="2400" dirty="0"/>
              <a:t>c</a:t>
            </a:r>
            <a:r>
              <a:rPr lang="en-GB" altLang="zh-CN" sz="2400" dirty="0" err="1"/>
              <a:t>aused</a:t>
            </a:r>
            <a:r>
              <a:rPr lang="en-GB" altLang="zh-CN" sz="2400" dirty="0"/>
              <a:t> by </a:t>
            </a:r>
            <a:r>
              <a:rPr lang="en-GB" altLang="zh-CN" sz="2400" b="1" i="1" dirty="0">
                <a:solidFill>
                  <a:srgbClr val="7030A0"/>
                </a:solidFill>
                <a:effectLst>
                  <a:outerShdw blurRad="38100" dist="38100" dir="2700000" algn="tl">
                    <a:srgbClr val="000000">
                      <a:alpha val="43137"/>
                    </a:srgbClr>
                  </a:outerShdw>
                </a:effectLst>
              </a:rPr>
              <a:t>General Extraneous Risks      </a:t>
            </a:r>
            <a:r>
              <a:rPr lang="en-GB" altLang="zh-CN" sz="2400" b="1" dirty="0">
                <a:solidFill>
                  <a:srgbClr val="0070C0"/>
                </a:solidFill>
              </a:rPr>
              <a:t>Eleven (11) Types</a:t>
            </a:r>
            <a:endParaRPr lang="en-GB" altLang="zh-CN" sz="2400" b="1" dirty="0">
              <a:solidFill>
                <a:srgbClr val="0070C0"/>
              </a:solidFill>
            </a:endParaRPr>
          </a:p>
          <a:p>
            <a:pPr marL="457200" indent="-457200">
              <a:buFont typeface="+mj-lt"/>
              <a:buAutoNum type="arabicPeriod"/>
            </a:pPr>
            <a:r>
              <a:rPr lang="en-GB" altLang="zh-CN" sz="2400" dirty="0"/>
              <a:t>Theft Pilferage and Non-Delivery;</a:t>
            </a:r>
            <a:endParaRPr lang="en-GB" altLang="zh-CN" sz="2400" dirty="0"/>
          </a:p>
          <a:p>
            <a:pPr marL="457200" indent="-457200">
              <a:buFont typeface="+mj-lt"/>
              <a:buAutoNum type="arabicPeriod"/>
            </a:pPr>
            <a:r>
              <a:rPr lang="en-GB" altLang="zh-CN" sz="2400" dirty="0"/>
              <a:t>Rain Fresh Water Damage;</a:t>
            </a:r>
            <a:endParaRPr lang="en-GB" altLang="zh-CN" sz="2400" dirty="0"/>
          </a:p>
          <a:p>
            <a:pPr marL="457200" indent="-457200">
              <a:buFont typeface="+mj-lt"/>
              <a:buAutoNum type="arabicPeriod"/>
            </a:pPr>
            <a:r>
              <a:rPr lang="en-GB" altLang="zh-CN" sz="2400" dirty="0"/>
              <a:t>Risk of Shortage; </a:t>
            </a:r>
            <a:endParaRPr lang="en-GB" altLang="zh-CN" sz="2400" dirty="0"/>
          </a:p>
          <a:p>
            <a:pPr marL="457200" indent="-457200">
              <a:buFont typeface="+mj-lt"/>
              <a:buAutoNum type="arabicPeriod"/>
            </a:pPr>
            <a:r>
              <a:rPr lang="en-GB" altLang="zh-CN" sz="2400" dirty="0"/>
              <a:t>Risk of Intermixture and Contamination;</a:t>
            </a:r>
            <a:endParaRPr lang="en-GB" altLang="zh-CN" sz="2400" dirty="0"/>
          </a:p>
          <a:p>
            <a:pPr marL="457200" indent="-457200">
              <a:buFont typeface="+mj-lt"/>
              <a:buAutoNum type="arabicPeriod"/>
            </a:pPr>
            <a:r>
              <a:rPr lang="en-GB" altLang="zh-CN" sz="2400" dirty="0"/>
              <a:t>Risk of Leakage;</a:t>
            </a:r>
            <a:endParaRPr lang="en-GB" altLang="zh-CN" sz="2400" dirty="0"/>
          </a:p>
          <a:p>
            <a:pPr marL="457200" indent="-457200">
              <a:buFont typeface="+mj-lt"/>
              <a:buAutoNum type="arabicPeriod"/>
            </a:pPr>
            <a:r>
              <a:rPr lang="en-GB" altLang="zh-CN" sz="2400" dirty="0"/>
              <a:t>Risk of Clash and Breakage;</a:t>
            </a:r>
            <a:endParaRPr lang="en-GB" altLang="zh-CN" sz="2400" dirty="0"/>
          </a:p>
          <a:p>
            <a:pPr marL="457200" indent="-457200">
              <a:buFont typeface="+mj-lt"/>
              <a:buAutoNum type="arabicPeriod"/>
            </a:pPr>
            <a:r>
              <a:rPr lang="en-GB" altLang="zh-CN" sz="2400" dirty="0"/>
              <a:t>Risk of Odour;</a:t>
            </a:r>
            <a:endParaRPr lang="en-GB" altLang="zh-CN" sz="2400" dirty="0"/>
          </a:p>
          <a:p>
            <a:pPr marL="457200" indent="-457200">
              <a:buFont typeface="+mj-lt"/>
              <a:buAutoNum type="arabicPeriod"/>
            </a:pPr>
            <a:r>
              <a:rPr lang="en-GB" altLang="zh-CN" sz="2400" dirty="0"/>
              <a:t>Damage Caused by Sweating and Heating;</a:t>
            </a:r>
            <a:endParaRPr lang="en-GB" altLang="zh-CN" sz="2400" dirty="0"/>
          </a:p>
          <a:p>
            <a:pPr marL="457200" indent="-457200">
              <a:buFont typeface="+mj-lt"/>
              <a:buAutoNum type="arabicPeriod"/>
            </a:pPr>
            <a:r>
              <a:rPr lang="en-GB" altLang="zh-CN" sz="2400" dirty="0"/>
              <a:t>Hook Damage; </a:t>
            </a:r>
            <a:endParaRPr lang="en-GB" altLang="zh-CN" sz="2400" dirty="0"/>
          </a:p>
          <a:p>
            <a:pPr marL="457200" indent="-457200">
              <a:buFont typeface="+mj-lt"/>
              <a:buAutoNum type="arabicPeriod"/>
            </a:pPr>
            <a:r>
              <a:rPr lang="en-GB" altLang="zh-CN" sz="2400" dirty="0"/>
              <a:t>Risk of Breakage of Packing; </a:t>
            </a:r>
            <a:endParaRPr lang="en-GB" altLang="zh-CN" sz="2400" dirty="0"/>
          </a:p>
          <a:p>
            <a:pPr marL="457200" indent="-457200">
              <a:buFont typeface="+mj-lt"/>
              <a:buAutoNum type="arabicPeriod"/>
            </a:pPr>
            <a:r>
              <a:rPr lang="en-GB" altLang="zh-CN" sz="2400" dirty="0"/>
              <a:t>Risk of Rust</a:t>
            </a:r>
            <a:r>
              <a:rPr lang="en-US" altLang="zh-CN" sz="2400" dirty="0"/>
              <a:t>.</a:t>
            </a:r>
            <a:endParaRPr lang="en-US" altLang="zh-CN" sz="24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6000" y="3166056"/>
            <a:ext cx="4578052" cy="3124950"/>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3168000"/>
            <a:ext cx="4572000" cy="3123006"/>
          </a:xfrm>
          <a:prstGeom prst="rect">
            <a:avLst/>
          </a:prstGeom>
        </p:spPr>
      </p:pic>
      <p:sp>
        <p:nvSpPr>
          <p:cNvPr id="2" name="标题 1"/>
          <p:cNvSpPr>
            <a:spLocks noGrp="1"/>
          </p:cNvSpPr>
          <p:nvPr>
            <p:ph type="title"/>
          </p:nvPr>
        </p:nvSpPr>
        <p:spPr>
          <a:xfrm>
            <a:off x="1524000" y="516273"/>
            <a:ext cx="9144000" cy="1143000"/>
          </a:xfrm>
        </p:spPr>
        <p:txBody>
          <a:bodyPr>
            <a:normAutofit/>
          </a:bodyPr>
          <a:lstStyle/>
          <a:p>
            <a:r>
              <a:rPr lang="en-US" altLang="zh-CN" sz="3200" dirty="0">
                <a:latin typeface="+mn-lt"/>
                <a:cs typeface="+mn-ea"/>
                <a:sym typeface="+mn-lt"/>
              </a:rPr>
              <a:t>11.1   Introduction</a:t>
            </a:r>
            <a:br>
              <a:rPr lang="en-US" altLang="zh-CN" sz="3200" b="0" dirty="0">
                <a:cs typeface="+mn-ea"/>
                <a:sym typeface="+mn-lt"/>
              </a:rPr>
            </a:br>
            <a:endParaRPr lang="zh-CN" altLang="en-US" sz="3200" dirty="0">
              <a:latin typeface="+mn-lt"/>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文本框 5"/>
          <p:cNvSpPr txBox="1"/>
          <p:nvPr/>
        </p:nvSpPr>
        <p:spPr>
          <a:xfrm>
            <a:off x="767408" y="1124745"/>
            <a:ext cx="10814992" cy="130516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2800" dirty="0"/>
              <a:t>What is marine cargo insurance?</a:t>
            </a:r>
            <a:endParaRPr lang="en-US" altLang="zh-CN" sz="2800" dirty="0"/>
          </a:p>
          <a:p>
            <a:pPr marL="457200" indent="-457200">
              <a:lnSpc>
                <a:spcPct val="150000"/>
              </a:lnSpc>
              <a:buFont typeface="Arial" panose="020B0604020202020204" pitchFamily="34" charset="0"/>
              <a:buChar char="•"/>
            </a:pPr>
            <a:r>
              <a:rPr lang="en-US" altLang="zh-CN" sz="2800" dirty="0"/>
              <a:t>Why we need marine cargo insurance?</a:t>
            </a:r>
            <a:endParaRPr lang="en-US" altLang="zh-CN" sz="2800"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536" y="3171046"/>
            <a:ext cx="4032753" cy="31230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3" name="矩形 2"/>
          <p:cNvSpPr/>
          <p:nvPr/>
        </p:nvSpPr>
        <p:spPr>
          <a:xfrm>
            <a:off x="263352" y="541704"/>
            <a:ext cx="7200800" cy="523220"/>
          </a:xfrm>
          <a:prstGeom prst="rect">
            <a:avLst/>
          </a:prstGeom>
        </p:spPr>
        <p:txBody>
          <a:bodyPr wrap="square">
            <a:spAutoFit/>
          </a:bodyPr>
          <a:lstStyle/>
          <a:p>
            <a:pPr eaLnBrk="0" hangingPunct="0"/>
            <a:r>
              <a:rPr lang="en-US" altLang="zh-CN" sz="2800" b="1" dirty="0"/>
              <a:t>Special Additional Coverage</a:t>
            </a:r>
            <a:endParaRPr lang="zh-CN" altLang="en-US" sz="2800" dirty="0"/>
          </a:p>
        </p:txBody>
      </p:sp>
      <p:sp>
        <p:nvSpPr>
          <p:cNvPr id="4" name="矩形 3"/>
          <p:cNvSpPr/>
          <p:nvPr/>
        </p:nvSpPr>
        <p:spPr>
          <a:xfrm>
            <a:off x="551384" y="1268761"/>
            <a:ext cx="11031016" cy="4154984"/>
          </a:xfrm>
          <a:prstGeom prst="rect">
            <a:avLst/>
          </a:prstGeom>
        </p:spPr>
        <p:txBody>
          <a:bodyPr wrap="square">
            <a:spAutoFit/>
          </a:bodyPr>
          <a:lstStyle/>
          <a:p>
            <a:r>
              <a:rPr lang="en-GB" altLang="zh-CN" sz="2400" dirty="0"/>
              <a:t>Cover losses caused by </a:t>
            </a:r>
            <a:r>
              <a:rPr lang="en-GB" altLang="zh-CN" sz="2400" b="1" i="1" dirty="0">
                <a:solidFill>
                  <a:srgbClr val="7030A0"/>
                </a:solidFill>
                <a:effectLst>
                  <a:outerShdw blurRad="38100" dist="38100" dir="2700000" algn="tl">
                    <a:srgbClr val="000000">
                      <a:alpha val="43137"/>
                    </a:srgbClr>
                  </a:outerShdw>
                </a:effectLst>
              </a:rPr>
              <a:t>Special Extraneous Risks    </a:t>
            </a:r>
            <a:r>
              <a:rPr lang="en-GB" altLang="zh-CN" sz="2400" b="1" dirty="0">
                <a:solidFill>
                  <a:srgbClr val="0070C0"/>
                </a:solidFill>
              </a:rPr>
              <a:t>Eight (8) Types</a:t>
            </a:r>
            <a:endParaRPr lang="en-GB" altLang="zh-CN" sz="2400" b="1" dirty="0">
              <a:solidFill>
                <a:srgbClr val="0070C0"/>
              </a:solidFill>
            </a:endParaRPr>
          </a:p>
          <a:p>
            <a:pPr marL="457200" indent="-457200">
              <a:buFont typeface="+mj-lt"/>
              <a:buAutoNum type="arabicPeriod"/>
            </a:pPr>
            <a:r>
              <a:rPr lang="en-GB" altLang="zh-CN" sz="2400" dirty="0"/>
              <a:t>War Risks; </a:t>
            </a:r>
            <a:endParaRPr lang="en-GB" altLang="zh-CN" sz="2400" dirty="0"/>
          </a:p>
          <a:p>
            <a:pPr marL="457200" indent="-457200">
              <a:buFont typeface="+mj-lt"/>
              <a:buAutoNum type="arabicPeriod"/>
            </a:pPr>
            <a:r>
              <a:rPr lang="en-GB" altLang="zh-CN" sz="2400" dirty="0"/>
              <a:t>Strike Risks;</a:t>
            </a:r>
            <a:endParaRPr lang="en-GB" altLang="zh-CN" sz="2400" dirty="0"/>
          </a:p>
          <a:p>
            <a:pPr marL="457200" indent="-457200">
              <a:buFont typeface="+mj-lt"/>
              <a:buAutoNum type="arabicPeriod"/>
            </a:pPr>
            <a:r>
              <a:rPr lang="en-GB" altLang="zh-CN" sz="2400" dirty="0"/>
              <a:t>Aflatoxin;</a:t>
            </a:r>
            <a:endParaRPr lang="en-GB" altLang="zh-CN" sz="2400" dirty="0"/>
          </a:p>
          <a:p>
            <a:pPr marL="457200" indent="-457200">
              <a:buFont typeface="+mj-lt"/>
              <a:buAutoNum type="arabicPeriod"/>
            </a:pPr>
            <a:r>
              <a:rPr lang="en-GB" altLang="zh-CN" sz="2400" dirty="0"/>
              <a:t>Failure to Deliver;</a:t>
            </a:r>
            <a:endParaRPr lang="en-GB" altLang="zh-CN" sz="2400" dirty="0"/>
          </a:p>
          <a:p>
            <a:pPr marL="457200" indent="-457200">
              <a:buFont typeface="+mj-lt"/>
              <a:buAutoNum type="arabicPeriod"/>
            </a:pPr>
            <a:r>
              <a:rPr lang="en-GB" altLang="zh-CN" sz="2400" dirty="0"/>
              <a:t>On Deck;</a:t>
            </a:r>
            <a:endParaRPr lang="en-GB" altLang="zh-CN" sz="2400" dirty="0"/>
          </a:p>
          <a:p>
            <a:pPr marL="457200" indent="-457200">
              <a:buFont typeface="+mj-lt"/>
              <a:buAutoNum type="arabicPeriod"/>
            </a:pPr>
            <a:r>
              <a:rPr lang="en-GB" altLang="zh-CN" sz="2400" dirty="0"/>
              <a:t>Import Duty;</a:t>
            </a:r>
            <a:endParaRPr lang="en-GB" altLang="zh-CN" sz="2400" dirty="0"/>
          </a:p>
          <a:p>
            <a:pPr marL="457200" indent="-457200">
              <a:buFont typeface="+mj-lt"/>
              <a:buAutoNum type="arabicPeriod"/>
            </a:pPr>
            <a:r>
              <a:rPr lang="en-GB" altLang="zh-CN" sz="2400" dirty="0"/>
              <a:t>Rejection;</a:t>
            </a:r>
            <a:endParaRPr lang="en-GB" altLang="zh-CN" sz="2400" dirty="0"/>
          </a:p>
          <a:p>
            <a:pPr marL="457200" indent="-457200" algn="just">
              <a:buFont typeface="+mj-lt"/>
              <a:buAutoNum type="arabicPeriod"/>
            </a:pPr>
            <a:r>
              <a:rPr lang="en-GB" altLang="zh-CN" sz="2400" dirty="0"/>
              <a:t>Fire Risk Extension Clause - for Storage of Cargo at Destination Hong Kong, Including Kowloon, or Macao </a:t>
            </a:r>
            <a:r>
              <a:rPr lang="zh-CN" altLang="en-US" sz="2400" dirty="0"/>
              <a:t>货物出口到香港</a:t>
            </a:r>
            <a:r>
              <a:rPr lang="en-GB" altLang="zh-CN" sz="2400" dirty="0"/>
              <a:t>(</a:t>
            </a:r>
            <a:r>
              <a:rPr lang="zh-CN" altLang="en-US" sz="2400" dirty="0"/>
              <a:t>含九龙</a:t>
            </a:r>
            <a:r>
              <a:rPr lang="en-GB" altLang="zh-CN" sz="2400" dirty="0"/>
              <a:t>)</a:t>
            </a:r>
            <a:r>
              <a:rPr lang="zh-CN" altLang="en-US" sz="2400" dirty="0"/>
              <a:t>或澳门存仓火险责任扩展条款</a:t>
            </a:r>
            <a:r>
              <a:rPr lang="en-GB" altLang="zh-CN" sz="2400" dirty="0"/>
              <a:t>.</a:t>
            </a:r>
            <a:endParaRPr lang="en-US" altLang="zh-CN" sz="24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3" name="矩形 2"/>
          <p:cNvSpPr/>
          <p:nvPr/>
        </p:nvSpPr>
        <p:spPr>
          <a:xfrm>
            <a:off x="1631504" y="601524"/>
            <a:ext cx="7776864" cy="523220"/>
          </a:xfrm>
          <a:prstGeom prst="rect">
            <a:avLst/>
          </a:prstGeom>
        </p:spPr>
        <p:txBody>
          <a:bodyPr wrap="square">
            <a:spAutoFit/>
          </a:bodyPr>
          <a:lstStyle/>
          <a:p>
            <a:pPr algn="ctr" eaLnBrk="0" hangingPunct="0"/>
            <a:r>
              <a:rPr lang="en-US" altLang="zh-CN" sz="2800" b="1" dirty="0"/>
              <a:t>Summary of Basic and Additional Coverages</a:t>
            </a:r>
            <a:endParaRPr lang="zh-CN" altLang="en-US" sz="2800" b="1" dirty="0"/>
          </a:p>
        </p:txBody>
      </p:sp>
      <p:sp>
        <p:nvSpPr>
          <p:cNvPr id="4" name="矩形 3"/>
          <p:cNvSpPr/>
          <p:nvPr/>
        </p:nvSpPr>
        <p:spPr>
          <a:xfrm>
            <a:off x="911424" y="4149081"/>
            <a:ext cx="10670976" cy="1692771"/>
          </a:xfrm>
          <a:prstGeom prst="rect">
            <a:avLst/>
          </a:prstGeom>
        </p:spPr>
        <p:txBody>
          <a:bodyPr wrap="square">
            <a:spAutoFit/>
          </a:bodyPr>
          <a:lstStyle/>
          <a:p>
            <a:pPr marL="457200" indent="-457200">
              <a:buFont typeface="Arial" panose="020B0604020202020204" pitchFamily="34" charset="0"/>
              <a:buChar char="•"/>
            </a:pPr>
            <a:r>
              <a:rPr lang="en-GB" altLang="zh-CN" sz="2600" b="1" dirty="0"/>
              <a:t>Scope of Coverage: AR</a:t>
            </a:r>
            <a:r>
              <a:rPr lang="en-GB" altLang="zh-CN" sz="2600" dirty="0">
                <a:solidFill>
                  <a:srgbClr val="9B0353"/>
                </a:solidFill>
              </a:rPr>
              <a:t>&gt;</a:t>
            </a:r>
            <a:r>
              <a:rPr lang="en-GB" altLang="zh-CN" sz="2600" b="1" dirty="0"/>
              <a:t>WPA</a:t>
            </a:r>
            <a:r>
              <a:rPr lang="en-GB" altLang="zh-CN" sz="2600" dirty="0">
                <a:solidFill>
                  <a:srgbClr val="9B0353"/>
                </a:solidFill>
              </a:rPr>
              <a:t>&gt;</a:t>
            </a:r>
            <a:r>
              <a:rPr lang="en-GB" altLang="zh-CN" sz="2600" b="1" dirty="0"/>
              <a:t>FPA</a:t>
            </a:r>
            <a:endParaRPr lang="en-GB" altLang="zh-CN" sz="2600" b="1" dirty="0"/>
          </a:p>
          <a:p>
            <a:pPr marL="457200" indent="-457200">
              <a:buFont typeface="Arial" panose="020B0604020202020204" pitchFamily="34" charset="0"/>
              <a:buChar char="•"/>
            </a:pPr>
            <a:r>
              <a:rPr lang="en-GB" altLang="zh-CN" sz="2600" b="1" dirty="0"/>
              <a:t>AR = WPA+</a:t>
            </a:r>
            <a:r>
              <a:rPr lang="en-US" altLang="zh-CN" sz="2600" b="1" dirty="0"/>
              <a:t> General Additional Coverage </a:t>
            </a:r>
            <a:endParaRPr lang="en-US" altLang="zh-CN" sz="2600" b="1" dirty="0"/>
          </a:p>
          <a:p>
            <a:pPr marL="457200" indent="-457200">
              <a:buFont typeface="Arial" panose="020B0604020202020204" pitchFamily="34" charset="0"/>
              <a:buChar char="•"/>
            </a:pPr>
            <a:r>
              <a:rPr lang="en-US" altLang="zh-CN" sz="2600" b="1" dirty="0"/>
              <a:t>FPA</a:t>
            </a:r>
            <a:r>
              <a:rPr lang="en-US" altLang="zh-CN" sz="2600" dirty="0"/>
              <a:t>, </a:t>
            </a:r>
            <a:r>
              <a:rPr lang="en-US" altLang="zh-CN" sz="2600" b="1" dirty="0"/>
              <a:t>WPA</a:t>
            </a:r>
            <a:r>
              <a:rPr lang="en-US" altLang="zh-CN" sz="2600" dirty="0"/>
              <a:t> or </a:t>
            </a:r>
            <a:r>
              <a:rPr lang="en-US" altLang="zh-CN" sz="2600" b="1" dirty="0"/>
              <a:t>AR</a:t>
            </a:r>
            <a:r>
              <a:rPr lang="en-US" altLang="zh-CN" sz="2600" dirty="0"/>
              <a:t> can be insured </a:t>
            </a:r>
            <a:r>
              <a:rPr lang="en-US" altLang="zh-CN" sz="2600" b="1" dirty="0"/>
              <a:t>independently</a:t>
            </a:r>
            <a:endParaRPr lang="en-US" altLang="zh-CN" sz="2600" b="1" dirty="0"/>
          </a:p>
          <a:p>
            <a:pPr marL="457200" indent="-457200">
              <a:buFont typeface="Arial" panose="020B0604020202020204" pitchFamily="34" charset="0"/>
              <a:buChar char="•"/>
            </a:pPr>
            <a:r>
              <a:rPr lang="en-GB" altLang="zh-CN" sz="2600" b="1" dirty="0"/>
              <a:t>Additional Coverages</a:t>
            </a:r>
            <a:r>
              <a:rPr lang="en-GB" altLang="zh-CN" sz="2600" dirty="0"/>
              <a:t> have to be taken with </a:t>
            </a:r>
            <a:r>
              <a:rPr lang="en-GB" altLang="zh-CN" sz="2600" b="1" dirty="0"/>
              <a:t>Basic Coverages</a:t>
            </a:r>
            <a:endParaRPr lang="en-US" altLang="zh-CN" sz="2600" b="1" dirty="0"/>
          </a:p>
        </p:txBody>
      </p:sp>
      <p:sp>
        <p:nvSpPr>
          <p:cNvPr id="11" name="矩形 10"/>
          <p:cNvSpPr/>
          <p:nvPr/>
        </p:nvSpPr>
        <p:spPr>
          <a:xfrm>
            <a:off x="1991544" y="1412776"/>
            <a:ext cx="7200800" cy="2520281"/>
          </a:xfrm>
          <a:prstGeom prst="rect">
            <a:avLst/>
          </a:prstGeom>
          <a:solidFill>
            <a:srgbClr val="0070C0"/>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3200" dirty="0"/>
          </a:p>
        </p:txBody>
      </p:sp>
      <p:sp>
        <p:nvSpPr>
          <p:cNvPr id="12" name="矩形 11"/>
          <p:cNvSpPr/>
          <p:nvPr/>
        </p:nvSpPr>
        <p:spPr>
          <a:xfrm>
            <a:off x="2207568" y="2377337"/>
            <a:ext cx="6696744" cy="1393121"/>
          </a:xfrm>
          <a:prstGeom prst="rect">
            <a:avLst/>
          </a:prstGeom>
          <a:solidFill>
            <a:srgbClr val="00B050"/>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3200" dirty="0"/>
          </a:p>
        </p:txBody>
      </p:sp>
      <p:sp>
        <p:nvSpPr>
          <p:cNvPr id="13" name="矩形 12"/>
          <p:cNvSpPr/>
          <p:nvPr/>
        </p:nvSpPr>
        <p:spPr>
          <a:xfrm>
            <a:off x="2408188" y="3068960"/>
            <a:ext cx="6136084" cy="552198"/>
          </a:xfrm>
          <a:prstGeom prst="rect">
            <a:avLst/>
          </a:prstGeom>
          <a:solidFill>
            <a:schemeClr val="accent6"/>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3200" dirty="0"/>
          </a:p>
        </p:txBody>
      </p:sp>
      <p:sp>
        <p:nvSpPr>
          <p:cNvPr id="14" name="文本框 13"/>
          <p:cNvSpPr txBox="1"/>
          <p:nvPr/>
        </p:nvSpPr>
        <p:spPr>
          <a:xfrm>
            <a:off x="2855640" y="3068960"/>
            <a:ext cx="1224136" cy="523220"/>
          </a:xfrm>
          <a:prstGeom prst="rect">
            <a:avLst/>
          </a:prstGeom>
          <a:noFill/>
        </p:spPr>
        <p:txBody>
          <a:bodyPr wrap="square" rtlCol="0">
            <a:spAutoFit/>
          </a:bodyPr>
          <a:lstStyle/>
          <a:p>
            <a:r>
              <a:rPr lang="en-GB" altLang="zh-CN" sz="2800" b="1" dirty="0">
                <a:solidFill>
                  <a:schemeClr val="bg1"/>
                </a:solidFill>
                <a:effectLst>
                  <a:outerShdw blurRad="38100" dist="38100" dir="2700000" algn="tl">
                    <a:srgbClr val="000000">
                      <a:alpha val="43137"/>
                    </a:srgbClr>
                  </a:outerShdw>
                </a:effectLst>
              </a:rPr>
              <a:t>FPA</a:t>
            </a:r>
            <a:endParaRPr lang="zh-CN" altLang="en-US" sz="2800" b="1" dirty="0">
              <a:solidFill>
                <a:schemeClr val="bg1"/>
              </a:solidFill>
              <a:effectLst>
                <a:outerShdw blurRad="38100" dist="38100" dir="2700000" algn="tl">
                  <a:srgbClr val="000000">
                    <a:alpha val="43137"/>
                  </a:srgbClr>
                </a:outerShdw>
              </a:effectLst>
            </a:endParaRPr>
          </a:p>
        </p:txBody>
      </p:sp>
      <p:sp>
        <p:nvSpPr>
          <p:cNvPr id="15" name="文本框 14"/>
          <p:cNvSpPr txBox="1"/>
          <p:nvPr/>
        </p:nvSpPr>
        <p:spPr>
          <a:xfrm>
            <a:off x="2135560" y="2473732"/>
            <a:ext cx="7056784" cy="523220"/>
          </a:xfrm>
          <a:prstGeom prst="rect">
            <a:avLst/>
          </a:prstGeom>
          <a:noFill/>
        </p:spPr>
        <p:txBody>
          <a:bodyPr wrap="square" rtlCol="0">
            <a:spAutoFit/>
          </a:bodyPr>
          <a:lstStyle/>
          <a:p>
            <a:r>
              <a:rPr lang="en-GB" altLang="zh-CN" sz="2800" b="1" dirty="0">
                <a:solidFill>
                  <a:schemeClr val="bg1"/>
                </a:solidFill>
                <a:effectLst>
                  <a:outerShdw blurRad="38100" dist="38100" dir="2700000" algn="tl">
                    <a:srgbClr val="000000">
                      <a:alpha val="43137"/>
                    </a:srgbClr>
                  </a:outerShdw>
                </a:effectLst>
              </a:rPr>
              <a:t>   WPA</a:t>
            </a:r>
            <a:r>
              <a:rPr lang="en-GB" altLang="zh-CN" sz="2400" b="1" dirty="0">
                <a:solidFill>
                  <a:srgbClr val="002060"/>
                </a:solidFill>
                <a:effectLst>
                  <a:outerShdw blurRad="38100" dist="38100" dir="2700000" algn="tl">
                    <a:srgbClr val="000000">
                      <a:alpha val="43137"/>
                    </a:srgbClr>
                  </a:outerShdw>
                </a:effectLst>
              </a:rPr>
              <a:t>        </a:t>
            </a:r>
            <a:r>
              <a:rPr lang="en-GB" altLang="zh-CN" sz="2400" dirty="0">
                <a:solidFill>
                  <a:schemeClr val="bg1"/>
                </a:solidFill>
                <a:effectLst>
                  <a:outerShdw blurRad="38100" dist="38100" dir="2700000" algn="tl">
                    <a:srgbClr val="000000">
                      <a:alpha val="43137"/>
                    </a:srgbClr>
                  </a:outerShdw>
                </a:effectLst>
              </a:rPr>
              <a:t>Partial Loss </a:t>
            </a:r>
            <a:r>
              <a:rPr lang="en-US" altLang="zh-CN" sz="2400" dirty="0">
                <a:solidFill>
                  <a:schemeClr val="bg1"/>
                </a:solidFill>
                <a:effectLst>
                  <a:outerShdw blurRad="38100" dist="38100" dir="2700000" algn="tl">
                    <a:srgbClr val="000000">
                      <a:alpha val="43137"/>
                    </a:srgbClr>
                  </a:outerShdw>
                </a:effectLst>
              </a:rPr>
              <a:t>by </a:t>
            </a:r>
            <a:r>
              <a:rPr lang="en-GB" altLang="zh-CN" sz="2400" dirty="0">
                <a:solidFill>
                  <a:schemeClr val="bg1"/>
                </a:solidFill>
                <a:effectLst>
                  <a:outerShdw blurRad="38100" dist="38100" dir="2700000" algn="tl">
                    <a:srgbClr val="000000">
                      <a:alpha val="43137"/>
                    </a:srgbClr>
                  </a:outerShdw>
                </a:effectLst>
              </a:rPr>
              <a:t>Natural Calamities</a:t>
            </a:r>
            <a:endParaRPr lang="zh-CN" altLang="en-US" sz="2400" dirty="0">
              <a:solidFill>
                <a:schemeClr val="bg1"/>
              </a:solidFill>
              <a:effectLst>
                <a:outerShdw blurRad="38100" dist="38100" dir="2700000" algn="tl">
                  <a:srgbClr val="000000">
                    <a:alpha val="43137"/>
                  </a:srgbClr>
                </a:outerShdw>
              </a:effectLst>
            </a:endParaRPr>
          </a:p>
        </p:txBody>
      </p:sp>
      <p:sp>
        <p:nvSpPr>
          <p:cNvPr id="16" name="文本框 15"/>
          <p:cNvSpPr txBox="1"/>
          <p:nvPr/>
        </p:nvSpPr>
        <p:spPr>
          <a:xfrm>
            <a:off x="2207568" y="1484784"/>
            <a:ext cx="7272808" cy="892552"/>
          </a:xfrm>
          <a:prstGeom prst="rect">
            <a:avLst/>
          </a:prstGeom>
          <a:noFill/>
        </p:spPr>
        <p:txBody>
          <a:bodyPr wrap="square" rtlCol="0">
            <a:spAutoFit/>
          </a:bodyPr>
          <a:lstStyle/>
          <a:p>
            <a:r>
              <a:rPr lang="en-GB" altLang="zh-CN" sz="2800" b="1" dirty="0">
                <a:solidFill>
                  <a:schemeClr val="bg1"/>
                </a:solidFill>
                <a:effectLst>
                  <a:outerShdw blurRad="38100" dist="38100" dir="2700000" algn="tl">
                    <a:srgbClr val="000000">
                      <a:alpha val="43137"/>
                    </a:srgbClr>
                  </a:outerShdw>
                </a:effectLst>
              </a:rPr>
              <a:t>AR</a:t>
            </a:r>
            <a:r>
              <a:rPr lang="en-GB" altLang="zh-CN" sz="2400" b="1" dirty="0">
                <a:solidFill>
                  <a:schemeClr val="bg1"/>
                </a:solidFill>
                <a:effectLst>
                  <a:outerShdw blurRad="38100" dist="38100" dir="2700000" algn="tl">
                    <a:srgbClr val="000000">
                      <a:alpha val="43137"/>
                    </a:srgbClr>
                  </a:outerShdw>
                </a:effectLst>
              </a:rPr>
              <a:t>  </a:t>
            </a:r>
            <a:r>
              <a:rPr lang="en-GB" altLang="zh-CN" sz="2400" dirty="0">
                <a:solidFill>
                  <a:schemeClr val="bg1"/>
                </a:solidFill>
                <a:effectLst>
                  <a:outerShdw blurRad="38100" dist="38100" dir="2700000" algn="tl">
                    <a:srgbClr val="000000">
                      <a:alpha val="43137"/>
                    </a:srgbClr>
                  </a:outerShdw>
                </a:effectLst>
              </a:rPr>
              <a:t>       Total Loss and Partial Loss by General  </a:t>
            </a:r>
            <a:endParaRPr lang="en-GB" altLang="zh-CN" sz="2400" dirty="0">
              <a:solidFill>
                <a:schemeClr val="bg1"/>
              </a:solidFill>
              <a:effectLst>
                <a:outerShdw blurRad="38100" dist="38100" dir="2700000" algn="tl">
                  <a:srgbClr val="000000">
                    <a:alpha val="43137"/>
                  </a:srgbClr>
                </a:outerShdw>
              </a:effectLst>
            </a:endParaRPr>
          </a:p>
          <a:p>
            <a:r>
              <a:rPr lang="en-GB" altLang="zh-CN" sz="2400" dirty="0">
                <a:solidFill>
                  <a:schemeClr val="bg1"/>
                </a:solidFill>
                <a:effectLst>
                  <a:outerShdw blurRad="38100" dist="38100" dir="2700000" algn="tl">
                    <a:srgbClr val="000000">
                      <a:alpha val="43137"/>
                    </a:srgbClr>
                  </a:outerShdw>
                </a:effectLst>
              </a:rPr>
              <a:t>               Extraneous Risks</a:t>
            </a:r>
            <a:endParaRPr lang="zh-CN" altLang="en-US" sz="24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274638"/>
            <a:ext cx="8229600" cy="1066130"/>
          </a:xfrm>
        </p:spPr>
        <p:txBody>
          <a:bodyPr>
            <a:normAutofit/>
          </a:bodyPr>
          <a:lstStyle/>
          <a:p>
            <a:r>
              <a:rPr lang="en-GB" altLang="zh-CN" sz="3200" dirty="0">
                <a:latin typeface="+mn-lt"/>
              </a:rPr>
              <a:t>Case Study</a:t>
            </a:r>
            <a:endParaRPr lang="zh-CN" altLang="en-US" sz="3200" dirty="0">
              <a:latin typeface="+mn-lt"/>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文本框 4"/>
          <p:cNvSpPr txBox="1"/>
          <p:nvPr/>
        </p:nvSpPr>
        <p:spPr>
          <a:xfrm>
            <a:off x="695400" y="1337646"/>
            <a:ext cx="10887000" cy="2893100"/>
          </a:xfrm>
          <a:prstGeom prst="rect">
            <a:avLst/>
          </a:prstGeom>
          <a:noFill/>
        </p:spPr>
        <p:txBody>
          <a:bodyPr wrap="square" rtlCol="0">
            <a:spAutoFit/>
          </a:bodyPr>
          <a:lstStyle/>
          <a:p>
            <a:pPr algn="just"/>
            <a:r>
              <a:rPr lang="en-US" altLang="zh-CN" sz="2600" dirty="0"/>
              <a:t>A cargo ship bound from Shanghai, China to Busan, Korea caught fire on the voyage. Because fire spread to the cargo hold, the captain, for the sake of the common safety ordered water being pumped into the cargo hold, then the fire was quickly put out. However, as the main engine was damaged by fire, the ship was unable to continue sailing. The captain</a:t>
            </a:r>
            <a:r>
              <a:rPr lang="en-GB" altLang="zh-CN" sz="2600" dirty="0"/>
              <a:t> hired a tug boat to tow the cargo ship to a nearby port for repair and headed to the final destination – Busan, Korea.</a:t>
            </a:r>
            <a:r>
              <a:rPr lang="en-US" altLang="zh-CN" sz="2600" dirty="0"/>
              <a:t>   </a:t>
            </a:r>
            <a:endParaRPr lang="en-US" altLang="zh-CN" sz="2600" dirty="0"/>
          </a:p>
        </p:txBody>
      </p:sp>
      <p:sp>
        <p:nvSpPr>
          <p:cNvPr id="7" name="intelligence_66143"/>
          <p:cNvSpPr>
            <a:spLocks noChangeAspect="1"/>
          </p:cNvSpPr>
          <p:nvPr/>
        </p:nvSpPr>
        <p:spPr bwMode="auto">
          <a:xfrm>
            <a:off x="690896" y="388237"/>
            <a:ext cx="920817" cy="838932"/>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1"/>
          </a:solidFill>
          <a:ln>
            <a:noFill/>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文本框 4"/>
          <p:cNvSpPr txBox="1"/>
          <p:nvPr/>
        </p:nvSpPr>
        <p:spPr>
          <a:xfrm>
            <a:off x="767408" y="764704"/>
            <a:ext cx="10814992" cy="3693319"/>
          </a:xfrm>
          <a:prstGeom prst="rect">
            <a:avLst/>
          </a:prstGeom>
          <a:noFill/>
        </p:spPr>
        <p:txBody>
          <a:bodyPr wrap="square" rtlCol="0">
            <a:spAutoFit/>
          </a:bodyPr>
          <a:lstStyle/>
          <a:p>
            <a:r>
              <a:rPr lang="en-GB" altLang="zh-CN" sz="2600" dirty="0"/>
              <a:t>The losses and expenses of the accident are</a:t>
            </a:r>
            <a:endParaRPr lang="en-GB" altLang="zh-CN" sz="2600" dirty="0"/>
          </a:p>
          <a:p>
            <a:pPr marL="514350" indent="-514350">
              <a:buFont typeface="+mj-lt"/>
              <a:buAutoNum type="arabicPeriod"/>
            </a:pPr>
            <a:r>
              <a:rPr lang="en-GB" altLang="zh-CN" sz="2600" dirty="0"/>
              <a:t>500 out of 1,000 boxes of kitchenware were destroyed by fire</a:t>
            </a:r>
            <a:endParaRPr lang="en-GB" altLang="zh-CN" sz="2600" dirty="0"/>
          </a:p>
          <a:p>
            <a:pPr marL="514350" indent="-514350">
              <a:buFont typeface="+mj-lt"/>
              <a:buAutoNum type="arabicPeriod"/>
            </a:pPr>
            <a:r>
              <a:rPr lang="en-GB" altLang="zh-CN" sz="2600" dirty="0"/>
              <a:t>400 out of 600 cases of T-shirt were water-soaked</a:t>
            </a:r>
            <a:endParaRPr lang="en-GB" altLang="zh-CN" sz="2600" dirty="0"/>
          </a:p>
          <a:p>
            <a:pPr marL="514350" indent="-514350">
              <a:buFont typeface="+mj-lt"/>
              <a:buAutoNum type="arabicPeriod"/>
            </a:pPr>
            <a:r>
              <a:rPr lang="en-GB" altLang="zh-CN" sz="2600" dirty="0"/>
              <a:t>200 out of 500 boxes of laptop computers were burned by fire and also water-soaked</a:t>
            </a:r>
            <a:endParaRPr lang="en-GB" altLang="zh-CN" sz="2600" dirty="0"/>
          </a:p>
          <a:p>
            <a:pPr marL="514350" indent="-514350">
              <a:buFont typeface="+mj-lt"/>
              <a:buAutoNum type="arabicPeriod"/>
            </a:pPr>
            <a:r>
              <a:rPr lang="en-US" altLang="zh-CN" sz="2600" dirty="0"/>
              <a:t>Damaged main engine</a:t>
            </a:r>
            <a:endParaRPr lang="en-US" altLang="zh-CN" sz="2600" dirty="0"/>
          </a:p>
          <a:p>
            <a:pPr marL="514350" indent="-514350">
              <a:buFont typeface="+mj-lt"/>
              <a:buAutoNum type="arabicPeriod"/>
            </a:pPr>
            <a:r>
              <a:rPr lang="en-US" altLang="zh-CN" sz="2600" dirty="0"/>
              <a:t>Towing costs</a:t>
            </a:r>
            <a:endParaRPr lang="en-US" altLang="zh-CN" sz="2600" dirty="0"/>
          </a:p>
          <a:p>
            <a:pPr marL="514350" indent="-514350">
              <a:buFont typeface="+mj-lt"/>
              <a:buAutoNum type="arabicPeriod"/>
            </a:pPr>
            <a:r>
              <a:rPr lang="en-US" altLang="zh-CN" sz="2600" dirty="0"/>
              <a:t>Extra fuel costs and crew wages</a:t>
            </a:r>
            <a:endParaRPr lang="en-US" altLang="zh-CN" sz="2600" dirty="0"/>
          </a:p>
          <a:p>
            <a:endParaRPr lang="en-US" altLang="zh-CN" sz="2600" dirty="0"/>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75247" y="4666485"/>
            <a:ext cx="1558125" cy="1558125"/>
          </a:xfrm>
          <a:prstGeom prst="rect">
            <a:avLst/>
          </a:prstGeom>
          <a:effectLst>
            <a:glow rad="127000">
              <a:schemeClr val="tx2">
                <a:alpha val="65000"/>
              </a:schemeClr>
            </a:glow>
          </a:effectLst>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516" y="4666485"/>
            <a:ext cx="1558573" cy="1558573"/>
          </a:xfrm>
          <a:prstGeom prst="rect">
            <a:avLst/>
          </a:prstGeom>
          <a:effectLst>
            <a:glow rad="127000">
              <a:schemeClr val="accent1">
                <a:alpha val="65000"/>
              </a:schemeClr>
            </a:glow>
          </a:effectLst>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4233" y="4666485"/>
            <a:ext cx="1558125" cy="1558125"/>
          </a:xfrm>
          <a:prstGeom prst="rect">
            <a:avLst/>
          </a:prstGeom>
          <a:effectLst>
            <a:glow rad="127000">
              <a:schemeClr val="tx2">
                <a:alpha val="65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intelligence_66143"/>
          <p:cNvSpPr>
            <a:spLocks noChangeAspect="1"/>
          </p:cNvSpPr>
          <p:nvPr/>
        </p:nvSpPr>
        <p:spPr bwMode="auto">
          <a:xfrm>
            <a:off x="695400" y="404664"/>
            <a:ext cx="920817" cy="838932"/>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1"/>
          </a:solidFill>
          <a:ln>
            <a:noFill/>
          </a:ln>
        </p:spPr>
        <p:txBody>
          <a:bodyPr/>
          <a:lstStyle/>
          <a:p>
            <a:endParaRPr lang="zh-CN" altLang="en-US"/>
          </a:p>
        </p:txBody>
      </p:sp>
      <p:sp>
        <p:nvSpPr>
          <p:cNvPr id="8" name="矩形: 圆角 7"/>
          <p:cNvSpPr/>
          <p:nvPr/>
        </p:nvSpPr>
        <p:spPr>
          <a:xfrm>
            <a:off x="1966392" y="2564904"/>
            <a:ext cx="3553545" cy="864096"/>
          </a:xfrm>
          <a:prstGeom prst="roundRect">
            <a:avLst/>
          </a:prstGeom>
          <a:solidFill>
            <a:srgbClr val="2E6868"/>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800" dirty="0"/>
              <a:t>Partial Loss</a:t>
            </a:r>
            <a:endParaRPr lang="en-US" altLang="zh-CN" sz="2800" dirty="0"/>
          </a:p>
          <a:p>
            <a:pPr algn="ctr"/>
            <a:r>
              <a:rPr lang="en-US" altLang="zh-CN" sz="2800" dirty="0"/>
              <a:t>- General Average</a:t>
            </a:r>
            <a:endParaRPr lang="zh-CN" altLang="en-US" sz="2800" dirty="0"/>
          </a:p>
        </p:txBody>
      </p:sp>
      <p:sp>
        <p:nvSpPr>
          <p:cNvPr id="6" name="文本框 5"/>
          <p:cNvSpPr txBox="1"/>
          <p:nvPr/>
        </p:nvSpPr>
        <p:spPr>
          <a:xfrm>
            <a:off x="5827927" y="2642430"/>
            <a:ext cx="4824536" cy="1200329"/>
          </a:xfrm>
          <a:prstGeom prst="rect">
            <a:avLst/>
          </a:prstGeom>
          <a:noFill/>
        </p:spPr>
        <p:txBody>
          <a:bodyPr wrap="square" rtlCol="0">
            <a:spAutoFit/>
          </a:bodyPr>
          <a:lstStyle/>
          <a:p>
            <a:r>
              <a:rPr lang="en-US" altLang="zh-CN" sz="2400" dirty="0"/>
              <a:t>2.    5.     6.</a:t>
            </a:r>
            <a:endParaRPr lang="en-US" altLang="zh-CN" sz="2400" dirty="0"/>
          </a:p>
          <a:p>
            <a:r>
              <a:rPr lang="en-US" altLang="zh-CN" sz="2400" dirty="0"/>
              <a:t>cause by action for common interests      </a:t>
            </a:r>
            <a:endParaRPr lang="zh-CN" altLang="en-US" sz="2400" dirty="0"/>
          </a:p>
        </p:txBody>
      </p:sp>
      <p:sp>
        <p:nvSpPr>
          <p:cNvPr id="9" name="矩形: 圆角 8"/>
          <p:cNvSpPr/>
          <p:nvPr/>
        </p:nvSpPr>
        <p:spPr>
          <a:xfrm>
            <a:off x="1966390" y="3933056"/>
            <a:ext cx="3553546" cy="864096"/>
          </a:xfrm>
          <a:prstGeom prst="roundRect">
            <a:avLst/>
          </a:prstGeom>
          <a:solidFill>
            <a:srgbClr val="2E6868"/>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800" dirty="0"/>
              <a:t>Partial Loss</a:t>
            </a:r>
            <a:endParaRPr lang="en-US" altLang="zh-CN" sz="2800" dirty="0"/>
          </a:p>
          <a:p>
            <a:pPr algn="ctr"/>
            <a:r>
              <a:rPr lang="en-US" altLang="zh-CN" sz="2800" dirty="0"/>
              <a:t>- Particular Average</a:t>
            </a:r>
            <a:endParaRPr lang="zh-CN" altLang="en-US" sz="2800" dirty="0"/>
          </a:p>
        </p:txBody>
      </p:sp>
      <p:sp>
        <p:nvSpPr>
          <p:cNvPr id="10" name="文本框 9"/>
          <p:cNvSpPr txBox="1"/>
          <p:nvPr/>
        </p:nvSpPr>
        <p:spPr>
          <a:xfrm>
            <a:off x="5827927" y="4154598"/>
            <a:ext cx="4824536" cy="461665"/>
          </a:xfrm>
          <a:prstGeom prst="rect">
            <a:avLst/>
          </a:prstGeom>
          <a:noFill/>
        </p:spPr>
        <p:txBody>
          <a:bodyPr wrap="square" rtlCol="0">
            <a:spAutoFit/>
          </a:bodyPr>
          <a:lstStyle/>
          <a:p>
            <a:r>
              <a:rPr lang="en-US" altLang="zh-CN" sz="2400" dirty="0"/>
              <a:t>1.    3.     4.      </a:t>
            </a:r>
            <a:endParaRPr lang="zh-CN" altLang="en-US" sz="2400" dirty="0"/>
          </a:p>
        </p:txBody>
      </p:sp>
      <p:sp>
        <p:nvSpPr>
          <p:cNvPr id="11" name="矩形 10"/>
          <p:cNvSpPr/>
          <p:nvPr/>
        </p:nvSpPr>
        <p:spPr>
          <a:xfrm>
            <a:off x="695400" y="1649995"/>
            <a:ext cx="9515400" cy="523220"/>
          </a:xfrm>
          <a:prstGeom prst="rect">
            <a:avLst/>
          </a:prstGeom>
        </p:spPr>
        <p:txBody>
          <a:bodyPr wrap="square">
            <a:spAutoFit/>
          </a:bodyPr>
          <a:lstStyle/>
          <a:p>
            <a:r>
              <a:rPr lang="en-US" altLang="zh-CN" sz="2800" dirty="0"/>
              <a:t>What are the nature of the losses and expenses?  </a:t>
            </a:r>
            <a:endParaRPr lang="en-US" altLang="zh-C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9" grpId="0" animBg="1"/>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文本框 4"/>
          <p:cNvSpPr txBox="1"/>
          <p:nvPr/>
        </p:nvSpPr>
        <p:spPr>
          <a:xfrm>
            <a:off x="623392" y="1337646"/>
            <a:ext cx="10959008" cy="4739759"/>
          </a:xfrm>
          <a:prstGeom prst="rect">
            <a:avLst/>
          </a:prstGeom>
          <a:noFill/>
        </p:spPr>
        <p:txBody>
          <a:bodyPr wrap="square" rtlCol="0">
            <a:spAutoFit/>
          </a:bodyPr>
          <a:lstStyle/>
          <a:p>
            <a:pPr algn="just"/>
            <a:r>
              <a:rPr lang="en-US" altLang="zh-CN" sz="2600" dirty="0"/>
              <a:t>What kind of CIC insurance should be taken to cover these losses and expenses?</a:t>
            </a:r>
            <a:endParaRPr lang="en-US" altLang="zh-CN" sz="2600" dirty="0"/>
          </a:p>
          <a:p>
            <a:endParaRPr lang="en-US" altLang="zh-CN" sz="2600" dirty="0"/>
          </a:p>
          <a:p>
            <a:pPr algn="just"/>
            <a:r>
              <a:rPr lang="en-US" altLang="zh-CN" sz="2600" dirty="0"/>
              <a:t>FPA of CIC is sufficient to cover the losses and expenses in the example because</a:t>
            </a:r>
            <a:endParaRPr lang="en-US" altLang="zh-CN" sz="2600" dirty="0"/>
          </a:p>
          <a:p>
            <a:endParaRPr lang="en-US" altLang="zh-CN" sz="2600" dirty="0"/>
          </a:p>
          <a:p>
            <a:pPr marL="514350" indent="-514350">
              <a:buFont typeface="+mj-lt"/>
              <a:buAutoNum type="arabicPeriod"/>
            </a:pPr>
            <a:r>
              <a:rPr lang="en-US" altLang="zh-CN" sz="2800" dirty="0"/>
              <a:t>Fire is </a:t>
            </a:r>
            <a:r>
              <a:rPr lang="en-US" altLang="zh-CN" sz="2800" b="1" i="1" dirty="0">
                <a:solidFill>
                  <a:srgbClr val="0070C0"/>
                </a:solidFill>
                <a:effectLst>
                  <a:outerShdw blurRad="38100" dist="38100" dir="2700000" algn="tl">
                    <a:srgbClr val="000000">
                      <a:alpha val="43137"/>
                    </a:srgbClr>
                  </a:outerShdw>
                </a:effectLst>
              </a:rPr>
              <a:t>Fortuitous Accidents</a:t>
            </a:r>
            <a:endParaRPr lang="en-US" altLang="zh-CN" sz="2800" b="1" i="1" dirty="0">
              <a:solidFill>
                <a:srgbClr val="0070C0"/>
              </a:solidFill>
              <a:effectLst>
                <a:outerShdw blurRad="38100" dist="38100" dir="2700000" algn="tl">
                  <a:srgbClr val="000000">
                    <a:alpha val="43137"/>
                  </a:srgbClr>
                </a:outerShdw>
              </a:effectLst>
            </a:endParaRPr>
          </a:p>
          <a:p>
            <a:pPr marL="514350" indent="-514350">
              <a:buFont typeface="+mj-lt"/>
              <a:buAutoNum type="arabicPeriod"/>
            </a:pPr>
            <a:endParaRPr lang="en-US" altLang="zh-CN" sz="1000" b="1" i="1" dirty="0">
              <a:solidFill>
                <a:srgbClr val="0070C0"/>
              </a:solidFill>
              <a:effectLst>
                <a:outerShdw blurRad="38100" dist="38100" dir="2700000" algn="tl">
                  <a:srgbClr val="000000">
                    <a:alpha val="43137"/>
                  </a:srgbClr>
                </a:outerShdw>
              </a:effectLst>
            </a:endParaRPr>
          </a:p>
          <a:p>
            <a:pPr marL="514350" indent="-514350" algn="just">
              <a:buFont typeface="+mj-lt"/>
              <a:buAutoNum type="arabicPeriod"/>
            </a:pPr>
            <a:r>
              <a:rPr lang="en-US" altLang="zh-CN" sz="2600" dirty="0"/>
              <a:t>FPA covers </a:t>
            </a:r>
            <a:r>
              <a:rPr lang="en-US" altLang="zh-CN" sz="2800" b="1" dirty="0">
                <a:solidFill>
                  <a:srgbClr val="336600"/>
                </a:solidFill>
                <a:effectLst>
                  <a:outerShdw blurRad="38100" dist="38100" dir="2700000" algn="tl">
                    <a:srgbClr val="000000">
                      <a:alpha val="43137"/>
                    </a:srgbClr>
                  </a:outerShdw>
                </a:effectLst>
              </a:rPr>
              <a:t>Total Loss </a:t>
            </a:r>
            <a:r>
              <a:rPr lang="en-US" altLang="zh-CN" sz="2800" dirty="0"/>
              <a:t>and </a:t>
            </a:r>
            <a:r>
              <a:rPr lang="en-US" altLang="zh-CN" sz="2800" b="1" dirty="0">
                <a:solidFill>
                  <a:srgbClr val="2E6868"/>
                </a:solidFill>
                <a:effectLst>
                  <a:outerShdw blurRad="38100" dist="38100" dir="2700000" algn="tl">
                    <a:srgbClr val="000000">
                      <a:alpha val="43137"/>
                    </a:srgbClr>
                  </a:outerShdw>
                </a:effectLst>
              </a:rPr>
              <a:t>Partial Loss </a:t>
            </a:r>
            <a:r>
              <a:rPr lang="en-US" altLang="zh-CN" sz="2800" dirty="0"/>
              <a:t>caused by </a:t>
            </a:r>
            <a:r>
              <a:rPr lang="en-US" altLang="zh-CN" sz="2800" b="1" i="1" dirty="0">
                <a:solidFill>
                  <a:srgbClr val="0070C0"/>
                </a:solidFill>
                <a:effectLst>
                  <a:outerShdw blurRad="38100" dist="38100" dir="2700000" algn="tl">
                    <a:srgbClr val="000000">
                      <a:alpha val="43137"/>
                    </a:srgbClr>
                  </a:outerShdw>
                </a:effectLst>
              </a:rPr>
              <a:t>Fortuitous Accidents</a:t>
            </a:r>
            <a:endParaRPr lang="en-US" altLang="zh-CN" sz="2800" b="1" i="1" dirty="0">
              <a:solidFill>
                <a:srgbClr val="0070C0"/>
              </a:solidFill>
              <a:effectLst>
                <a:outerShdw blurRad="38100" dist="38100" dir="2700000" algn="tl">
                  <a:srgbClr val="000000">
                    <a:alpha val="43137"/>
                  </a:srgbClr>
                </a:outerShdw>
              </a:effectLst>
            </a:endParaRPr>
          </a:p>
          <a:p>
            <a:pPr marL="514350" indent="-514350">
              <a:buFont typeface="+mj-lt"/>
              <a:buAutoNum type="arabicPeriod"/>
            </a:pPr>
            <a:endParaRPr lang="en-US" altLang="zh-CN" sz="2600" dirty="0"/>
          </a:p>
          <a:p>
            <a:endParaRPr lang="en-US" altLang="zh-CN" sz="2600" dirty="0"/>
          </a:p>
        </p:txBody>
      </p:sp>
      <p:sp>
        <p:nvSpPr>
          <p:cNvPr id="7" name="intelligence_66143"/>
          <p:cNvSpPr>
            <a:spLocks noChangeAspect="1"/>
          </p:cNvSpPr>
          <p:nvPr/>
        </p:nvSpPr>
        <p:spPr bwMode="auto">
          <a:xfrm>
            <a:off x="623392" y="493034"/>
            <a:ext cx="920817" cy="838932"/>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1"/>
          </a:solidFill>
          <a:ln>
            <a:noFill/>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4"/>
          <p:cNvSpPr/>
          <p:nvPr/>
        </p:nvSpPr>
        <p:spPr>
          <a:xfrm>
            <a:off x="119336" y="620688"/>
            <a:ext cx="4968552" cy="523220"/>
          </a:xfrm>
          <a:prstGeom prst="rect">
            <a:avLst/>
          </a:prstGeom>
        </p:spPr>
        <p:txBody>
          <a:bodyPr wrap="square">
            <a:spAutoFit/>
          </a:bodyPr>
          <a:lstStyle/>
          <a:p>
            <a:pPr algn="ctr" eaLnBrk="0" hangingPunct="0"/>
            <a:r>
              <a:rPr lang="en-US" altLang="zh-CN" sz="2800" b="1" dirty="0"/>
              <a:t>Duties of the Insured</a:t>
            </a:r>
            <a:endParaRPr lang="zh-CN" altLang="en-US" sz="2800" b="1" dirty="0"/>
          </a:p>
        </p:txBody>
      </p:sp>
      <p:sp>
        <p:nvSpPr>
          <p:cNvPr id="6" name="文本框 5"/>
          <p:cNvSpPr txBox="1"/>
          <p:nvPr/>
        </p:nvSpPr>
        <p:spPr>
          <a:xfrm>
            <a:off x="1055440" y="1340769"/>
            <a:ext cx="10526960" cy="4154984"/>
          </a:xfrm>
          <a:prstGeom prst="rect">
            <a:avLst/>
          </a:prstGeom>
          <a:noFill/>
        </p:spPr>
        <p:txBody>
          <a:bodyPr wrap="square" rtlCol="0">
            <a:spAutoFit/>
          </a:bodyPr>
          <a:lstStyle/>
          <a:p>
            <a:pPr algn="just"/>
            <a:r>
              <a:rPr lang="en-GB" altLang="zh-CN" sz="2400" dirty="0"/>
              <a:t>According to </a:t>
            </a:r>
            <a:r>
              <a:rPr lang="en-US" altLang="zh-CN" sz="2400" b="1" dirty="0"/>
              <a:t>Ocean Marine Cargo Clauses</a:t>
            </a:r>
            <a:r>
              <a:rPr lang="en-US" altLang="zh-CN" sz="2400" dirty="0"/>
              <a:t>, the insured shall:</a:t>
            </a:r>
            <a:endParaRPr lang="en-US" altLang="zh-CN" sz="2400" dirty="0"/>
          </a:p>
          <a:p>
            <a:pPr marL="342900" indent="-342900" algn="just">
              <a:buFont typeface="Arial" panose="020B0604020202020204" pitchFamily="34" charset="0"/>
              <a:buChar char="•"/>
            </a:pPr>
            <a:r>
              <a:rPr lang="en-US" altLang="zh-CN" sz="2400" dirty="0"/>
              <a:t>Take delivery of the insured goods timely.</a:t>
            </a:r>
            <a:endParaRPr lang="en-US" altLang="zh-CN" sz="2400" dirty="0"/>
          </a:p>
          <a:p>
            <a:pPr marL="342900" indent="-342900" algn="just">
              <a:buFont typeface="Arial" panose="020B0604020202020204" pitchFamily="34" charset="0"/>
              <a:buChar char="•"/>
            </a:pPr>
            <a:r>
              <a:rPr lang="en-US" altLang="zh-CN" sz="2400" dirty="0"/>
              <a:t>Take reasonable measures in salvaging the goods.</a:t>
            </a:r>
            <a:endParaRPr lang="en-US" altLang="zh-CN" sz="2400" dirty="0"/>
          </a:p>
          <a:p>
            <a:pPr marL="342900" indent="-342900" algn="just">
              <a:buFont typeface="Arial" panose="020B0604020202020204" pitchFamily="34" charset="0"/>
              <a:buChar char="•"/>
            </a:pPr>
            <a:r>
              <a:rPr lang="en-US" altLang="zh-CN" sz="2400" dirty="0"/>
              <a:t>Notice the insurer about the change of voyage and omission or error in the description of the interest.</a:t>
            </a:r>
            <a:endParaRPr lang="en-US" altLang="zh-CN" sz="2400" dirty="0"/>
          </a:p>
          <a:p>
            <a:pPr marL="342900" indent="-342900" algn="just">
              <a:buFont typeface="Arial" panose="020B0604020202020204" pitchFamily="34" charset="0"/>
              <a:buChar char="•"/>
            </a:pPr>
            <a:r>
              <a:rPr lang="en-US" altLang="zh-CN" sz="2400" dirty="0"/>
              <a:t>Provide relevant documents to accompany any claim.</a:t>
            </a:r>
            <a:endParaRPr lang="en-US" altLang="zh-CN" sz="2400" dirty="0"/>
          </a:p>
          <a:p>
            <a:pPr marL="342900" indent="-342900" algn="just">
              <a:buFont typeface="Arial" panose="020B0604020202020204" pitchFamily="34" charset="0"/>
              <a:buChar char="•"/>
            </a:pPr>
            <a:r>
              <a:rPr lang="en-US" altLang="zh-CN" sz="2400" dirty="0"/>
              <a:t>Promptly notice the insurer about cargo owner’s responsibility under “Both to Blame Collision” clause.</a:t>
            </a:r>
            <a:endParaRPr lang="en-US" altLang="zh-CN" sz="2400" dirty="0"/>
          </a:p>
          <a:p>
            <a:pPr algn="just"/>
            <a:endParaRPr lang="en-US" altLang="zh-CN" sz="2400" dirty="0"/>
          </a:p>
          <a:p>
            <a:pPr algn="just"/>
            <a:r>
              <a:rPr lang="en-US" altLang="zh-CN" sz="2400" dirty="0"/>
              <a:t>The insurer reserves the right to reject insured’s claim for any loss if the insured fails to fulfil the duties.</a:t>
            </a:r>
            <a:endParaRPr lang="en-US" altLang="zh-C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p:cNvSpPr/>
          <p:nvPr/>
        </p:nvSpPr>
        <p:spPr>
          <a:xfrm>
            <a:off x="6744072" y="3739121"/>
            <a:ext cx="3485034" cy="1174059"/>
          </a:xfrm>
          <a:prstGeom prst="roundRect">
            <a:avLst/>
          </a:prstGeom>
          <a:solidFill>
            <a:srgbClr val="33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400" dirty="0"/>
              <a:t>Overland Transport Cargo War Risks</a:t>
            </a:r>
            <a:endParaRPr lang="zh-CN" altLang="en-US" sz="2400" dirty="0"/>
          </a:p>
        </p:txBody>
      </p:sp>
      <p:sp>
        <p:nvSpPr>
          <p:cNvPr id="20" name="矩形: 圆角 19"/>
          <p:cNvSpPr/>
          <p:nvPr/>
        </p:nvSpPr>
        <p:spPr>
          <a:xfrm>
            <a:off x="6725766" y="1556792"/>
            <a:ext cx="3485034" cy="936104"/>
          </a:xfrm>
          <a:prstGeom prst="roundRect">
            <a:avLst/>
          </a:prstGeom>
          <a:solidFill>
            <a:srgbClr val="33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400" dirty="0"/>
              <a:t>Overland Transport Risks</a:t>
            </a:r>
            <a:endParaRPr lang="zh-CN" altLang="en-US" sz="2400" dirty="0"/>
          </a:p>
        </p:txBody>
      </p:sp>
      <p:sp>
        <p:nvSpPr>
          <p:cNvPr id="21" name="矩形: 圆角 20"/>
          <p:cNvSpPr/>
          <p:nvPr/>
        </p:nvSpPr>
        <p:spPr>
          <a:xfrm>
            <a:off x="6725766" y="2641782"/>
            <a:ext cx="3485034" cy="936104"/>
          </a:xfrm>
          <a:prstGeom prst="roundRect">
            <a:avLst/>
          </a:prstGeom>
          <a:solidFill>
            <a:srgbClr val="33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400" dirty="0"/>
              <a:t>Overland Transport All Risks</a:t>
            </a:r>
            <a:endParaRPr lang="zh-CN" altLang="en-US" sz="2400" dirty="0"/>
          </a:p>
        </p:txBody>
      </p:sp>
      <p:sp>
        <p:nvSpPr>
          <p:cNvPr id="54" name="矩形 53"/>
          <p:cNvSpPr/>
          <p:nvPr/>
        </p:nvSpPr>
        <p:spPr>
          <a:xfrm>
            <a:off x="9645823" y="3936067"/>
            <a:ext cx="2549425" cy="89994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400" dirty="0">
                <a:solidFill>
                  <a:schemeClr val="bg1"/>
                </a:solidFill>
              </a:rPr>
              <a:t>To be taken with above insurance</a:t>
            </a:r>
            <a:endParaRPr lang="zh-CN" altLang="en-US" sz="2400" dirty="0">
              <a:solidFill>
                <a:schemeClr val="bg1"/>
              </a:solidFill>
            </a:endParaRPr>
          </a:p>
        </p:txBody>
      </p:sp>
      <p:sp>
        <p:nvSpPr>
          <p:cNvPr id="53" name="矩形 52"/>
          <p:cNvSpPr/>
          <p:nvPr/>
        </p:nvSpPr>
        <p:spPr>
          <a:xfrm>
            <a:off x="9840416" y="2018670"/>
            <a:ext cx="2351584" cy="108499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400" dirty="0">
                <a:solidFill>
                  <a:schemeClr val="bg1"/>
                </a:solidFill>
              </a:rPr>
              <a:t>Can be insured independently</a:t>
            </a:r>
            <a:endParaRPr lang="zh-CN" altLang="en-US" sz="2400" dirty="0">
              <a:solidFill>
                <a:schemeClr val="bg1"/>
              </a:solidFill>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3" name="矩形 2"/>
          <p:cNvSpPr/>
          <p:nvPr/>
        </p:nvSpPr>
        <p:spPr>
          <a:xfrm>
            <a:off x="1631504" y="601524"/>
            <a:ext cx="8597602" cy="523220"/>
          </a:xfrm>
          <a:prstGeom prst="rect">
            <a:avLst/>
          </a:prstGeom>
        </p:spPr>
        <p:txBody>
          <a:bodyPr wrap="square">
            <a:spAutoFit/>
          </a:bodyPr>
          <a:lstStyle/>
          <a:p>
            <a:pPr algn="ctr" eaLnBrk="0" hangingPunct="0"/>
            <a:r>
              <a:rPr lang="en-US" altLang="zh-CN" sz="2800" b="1" dirty="0"/>
              <a:t>Insurance of Land, Air and Parcel Post Transport</a:t>
            </a:r>
            <a:endParaRPr lang="zh-CN" altLang="en-US" sz="2800" b="1" dirty="0"/>
          </a:p>
        </p:txBody>
      </p:sp>
      <p:sp>
        <p:nvSpPr>
          <p:cNvPr id="18" name="矩形: 圆角 17"/>
          <p:cNvSpPr/>
          <p:nvPr/>
        </p:nvSpPr>
        <p:spPr>
          <a:xfrm>
            <a:off x="1919536" y="2561165"/>
            <a:ext cx="4176464" cy="1097338"/>
          </a:xfrm>
          <a:prstGeom prst="roundRect">
            <a:avLst/>
          </a:prstGeom>
          <a:solidFill>
            <a:srgbClr val="3366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2400" dirty="0">
                <a:solidFill>
                  <a:schemeClr val="bg1"/>
                </a:solidFill>
              </a:rPr>
              <a:t>Overland Transport Cargo Insurance</a:t>
            </a:r>
            <a:endParaRPr lang="zh-CN" altLang="en-US" sz="2400" dirty="0">
              <a:solidFill>
                <a:schemeClr val="bg1"/>
              </a:solidFill>
            </a:endParaRPr>
          </a:p>
        </p:txBody>
      </p:sp>
      <p:cxnSp>
        <p:nvCxnSpPr>
          <p:cNvPr id="26" name="直接连接符 25"/>
          <p:cNvCxnSpPr>
            <a:stCxn id="18" idx="3"/>
            <a:endCxn id="20" idx="1"/>
          </p:cNvCxnSpPr>
          <p:nvPr/>
        </p:nvCxnSpPr>
        <p:spPr>
          <a:xfrm flipV="1">
            <a:off x="6096000" y="2024844"/>
            <a:ext cx="629766" cy="10849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8" idx="3"/>
            <a:endCxn id="21" idx="1"/>
          </p:cNvCxnSpPr>
          <p:nvPr/>
        </p:nvCxnSpPr>
        <p:spPr>
          <a:xfrm>
            <a:off x="6096000" y="3109834"/>
            <a:ext cx="6297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18" idx="3"/>
            <a:endCxn id="35" idx="1"/>
          </p:cNvCxnSpPr>
          <p:nvPr/>
        </p:nvCxnSpPr>
        <p:spPr>
          <a:xfrm>
            <a:off x="6096000" y="3109834"/>
            <a:ext cx="648072" cy="1216316"/>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2" name="图片 5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19536" y="3845549"/>
            <a:ext cx="2963510" cy="2441932"/>
          </a:xfrm>
          <a:prstGeom prst="rect">
            <a:avLst/>
          </a:prstGeom>
        </p:spPr>
      </p:pic>
      <p:sp>
        <p:nvSpPr>
          <p:cNvPr id="15" name="truck_102671"/>
          <p:cNvSpPr>
            <a:spLocks noChangeAspect="1"/>
          </p:cNvSpPr>
          <p:nvPr/>
        </p:nvSpPr>
        <p:spPr bwMode="auto">
          <a:xfrm>
            <a:off x="4330885" y="1465788"/>
            <a:ext cx="1104322" cy="855460"/>
          </a:xfrm>
          <a:custGeom>
            <a:avLst/>
            <a:gdLst>
              <a:gd name="connsiteX0" fmla="*/ 215900 w 338138"/>
              <a:gd name="connsiteY0" fmla="*/ 185738 h 261938"/>
              <a:gd name="connsiteX1" fmla="*/ 209323 w 338138"/>
              <a:gd name="connsiteY1" fmla="*/ 188336 h 261938"/>
              <a:gd name="connsiteX2" fmla="*/ 123825 w 338138"/>
              <a:gd name="connsiteY2" fmla="*/ 188336 h 261938"/>
              <a:gd name="connsiteX3" fmla="*/ 127771 w 338138"/>
              <a:gd name="connsiteY3" fmla="*/ 200026 h 261938"/>
              <a:gd name="connsiteX4" fmla="*/ 210639 w 338138"/>
              <a:gd name="connsiteY4" fmla="*/ 200026 h 261938"/>
              <a:gd name="connsiteX5" fmla="*/ 215900 w 338138"/>
              <a:gd name="connsiteY5" fmla="*/ 185738 h 261938"/>
              <a:gd name="connsiteX6" fmla="*/ 261937 w 338138"/>
              <a:gd name="connsiteY6" fmla="*/ 177800 h 261938"/>
              <a:gd name="connsiteX7" fmla="*/ 230187 w 338138"/>
              <a:gd name="connsiteY7" fmla="*/ 209550 h 261938"/>
              <a:gd name="connsiteX8" fmla="*/ 261937 w 338138"/>
              <a:gd name="connsiteY8" fmla="*/ 241300 h 261938"/>
              <a:gd name="connsiteX9" fmla="*/ 293687 w 338138"/>
              <a:gd name="connsiteY9" fmla="*/ 209550 h 261938"/>
              <a:gd name="connsiteX10" fmla="*/ 261937 w 338138"/>
              <a:gd name="connsiteY10" fmla="*/ 177800 h 261938"/>
              <a:gd name="connsiteX11" fmla="*/ 76994 w 338138"/>
              <a:gd name="connsiteY11" fmla="*/ 177800 h 261938"/>
              <a:gd name="connsiteX12" fmla="*/ 44450 w 338138"/>
              <a:gd name="connsiteY12" fmla="*/ 209550 h 261938"/>
              <a:gd name="connsiteX13" fmla="*/ 76994 w 338138"/>
              <a:gd name="connsiteY13" fmla="*/ 241300 h 261938"/>
              <a:gd name="connsiteX14" fmla="*/ 109538 w 338138"/>
              <a:gd name="connsiteY14" fmla="*/ 209550 h 261938"/>
              <a:gd name="connsiteX15" fmla="*/ 76994 w 338138"/>
              <a:gd name="connsiteY15" fmla="*/ 177800 h 261938"/>
              <a:gd name="connsiteX16" fmla="*/ 247650 w 338138"/>
              <a:gd name="connsiteY16" fmla="*/ 107950 h 261938"/>
              <a:gd name="connsiteX17" fmla="*/ 247650 w 338138"/>
              <a:gd name="connsiteY17" fmla="*/ 115888 h 261938"/>
              <a:gd name="connsiteX18" fmla="*/ 277813 w 338138"/>
              <a:gd name="connsiteY18" fmla="*/ 115888 h 261938"/>
              <a:gd name="connsiteX19" fmla="*/ 274638 w 338138"/>
              <a:gd name="connsiteY19" fmla="*/ 107950 h 261938"/>
              <a:gd name="connsiteX20" fmla="*/ 239072 w 338138"/>
              <a:gd name="connsiteY20" fmla="*/ 88900 h 261938"/>
              <a:gd name="connsiteX21" fmla="*/ 280960 w 338138"/>
              <a:gd name="connsiteY21" fmla="*/ 88900 h 261938"/>
              <a:gd name="connsiteX22" fmla="*/ 288814 w 338138"/>
              <a:gd name="connsiteY22" fmla="*/ 94191 h 261938"/>
              <a:gd name="connsiteX23" fmla="*/ 301904 w 338138"/>
              <a:gd name="connsiteY23" fmla="*/ 121973 h 261938"/>
              <a:gd name="connsiteX24" fmla="*/ 303213 w 338138"/>
              <a:gd name="connsiteY24" fmla="*/ 127265 h 261938"/>
              <a:gd name="connsiteX25" fmla="*/ 294050 w 338138"/>
              <a:gd name="connsiteY25" fmla="*/ 136525 h 261938"/>
              <a:gd name="connsiteX26" fmla="*/ 239072 w 338138"/>
              <a:gd name="connsiteY26" fmla="*/ 136525 h 261938"/>
              <a:gd name="connsiteX27" fmla="*/ 228600 w 338138"/>
              <a:gd name="connsiteY27" fmla="*/ 127265 h 261938"/>
              <a:gd name="connsiteX28" fmla="*/ 228600 w 338138"/>
              <a:gd name="connsiteY28" fmla="*/ 99483 h 261938"/>
              <a:gd name="connsiteX29" fmla="*/ 239072 w 338138"/>
              <a:gd name="connsiteY29" fmla="*/ 88900 h 261938"/>
              <a:gd name="connsiteX30" fmla="*/ 219075 w 338138"/>
              <a:gd name="connsiteY30" fmla="*/ 79375 h 261938"/>
              <a:gd name="connsiteX31" fmla="*/ 219075 w 338138"/>
              <a:gd name="connsiteY31" fmla="*/ 178812 h 261938"/>
              <a:gd name="connsiteX32" fmla="*/ 219075 w 338138"/>
              <a:gd name="connsiteY32" fmla="*/ 181464 h 261938"/>
              <a:gd name="connsiteX33" fmla="*/ 262382 w 338138"/>
              <a:gd name="connsiteY33" fmla="*/ 157599 h 261938"/>
              <a:gd name="connsiteX34" fmla="*/ 312251 w 338138"/>
              <a:gd name="connsiteY34" fmla="*/ 200025 h 261938"/>
              <a:gd name="connsiteX35" fmla="*/ 317500 w 338138"/>
              <a:gd name="connsiteY35" fmla="*/ 200025 h 261938"/>
              <a:gd name="connsiteX36" fmla="*/ 317500 w 338138"/>
              <a:gd name="connsiteY36" fmla="*/ 128431 h 261938"/>
              <a:gd name="connsiteX37" fmla="*/ 295190 w 338138"/>
              <a:gd name="connsiteY37" fmla="*/ 79375 h 261938"/>
              <a:gd name="connsiteX38" fmla="*/ 219075 w 338138"/>
              <a:gd name="connsiteY38" fmla="*/ 79375 h 261938"/>
              <a:gd name="connsiteX39" fmla="*/ 20637 w 338138"/>
              <a:gd name="connsiteY39" fmla="*/ 20638 h 261938"/>
              <a:gd name="connsiteX40" fmla="*/ 20637 w 338138"/>
              <a:gd name="connsiteY40" fmla="*/ 168276 h 261938"/>
              <a:gd name="connsiteX41" fmla="*/ 45699 w 338138"/>
              <a:gd name="connsiteY41" fmla="*/ 168276 h 261938"/>
              <a:gd name="connsiteX42" fmla="*/ 77355 w 338138"/>
              <a:gd name="connsiteY42" fmla="*/ 157731 h 261938"/>
              <a:gd name="connsiteX43" fmla="*/ 109012 w 338138"/>
              <a:gd name="connsiteY43" fmla="*/ 168276 h 261938"/>
              <a:gd name="connsiteX44" fmla="*/ 200025 w 338138"/>
              <a:gd name="connsiteY44" fmla="*/ 168276 h 261938"/>
              <a:gd name="connsiteX45" fmla="*/ 200025 w 338138"/>
              <a:gd name="connsiteY45" fmla="*/ 20638 h 261938"/>
              <a:gd name="connsiteX46" fmla="*/ 20637 w 338138"/>
              <a:gd name="connsiteY46" fmla="*/ 20638 h 261938"/>
              <a:gd name="connsiteX47" fmla="*/ 10567 w 338138"/>
              <a:gd name="connsiteY47" fmla="*/ 0 h 261938"/>
              <a:gd name="connsiteX48" fmla="*/ 210015 w 338138"/>
              <a:gd name="connsiteY48" fmla="*/ 0 h 261938"/>
              <a:gd name="connsiteX49" fmla="*/ 219261 w 338138"/>
              <a:gd name="connsiteY49" fmla="*/ 10583 h 261938"/>
              <a:gd name="connsiteX50" fmla="*/ 219261 w 338138"/>
              <a:gd name="connsiteY50" fmla="*/ 59531 h 261938"/>
              <a:gd name="connsiteX51" fmla="*/ 302475 w 338138"/>
              <a:gd name="connsiteY51" fmla="*/ 59531 h 261938"/>
              <a:gd name="connsiteX52" fmla="*/ 310400 w 338138"/>
              <a:gd name="connsiteY52" fmla="*/ 64823 h 261938"/>
              <a:gd name="connsiteX53" fmla="*/ 336817 w 338138"/>
              <a:gd name="connsiteY53" fmla="*/ 121709 h 261938"/>
              <a:gd name="connsiteX54" fmla="*/ 338138 w 338138"/>
              <a:gd name="connsiteY54" fmla="*/ 125678 h 261938"/>
              <a:gd name="connsiteX55" fmla="*/ 338138 w 338138"/>
              <a:gd name="connsiteY55" fmla="*/ 210344 h 261938"/>
              <a:gd name="connsiteX56" fmla="*/ 327571 w 338138"/>
              <a:gd name="connsiteY56" fmla="*/ 219605 h 261938"/>
              <a:gd name="connsiteX57" fmla="*/ 313042 w 338138"/>
              <a:gd name="connsiteY57" fmla="*/ 219605 h 261938"/>
              <a:gd name="connsiteX58" fmla="*/ 262850 w 338138"/>
              <a:gd name="connsiteY58" fmla="*/ 261938 h 261938"/>
              <a:gd name="connsiteX59" fmla="*/ 211336 w 338138"/>
              <a:gd name="connsiteY59" fmla="*/ 219605 h 261938"/>
              <a:gd name="connsiteX60" fmla="*/ 128123 w 338138"/>
              <a:gd name="connsiteY60" fmla="*/ 219605 h 261938"/>
              <a:gd name="connsiteX61" fmla="*/ 76609 w 338138"/>
              <a:gd name="connsiteY61" fmla="*/ 261938 h 261938"/>
              <a:gd name="connsiteX62" fmla="*/ 26417 w 338138"/>
              <a:gd name="connsiteY62" fmla="*/ 219605 h 261938"/>
              <a:gd name="connsiteX63" fmla="*/ 10567 w 338138"/>
              <a:gd name="connsiteY63" fmla="*/ 219605 h 261938"/>
              <a:gd name="connsiteX64" fmla="*/ 0 w 338138"/>
              <a:gd name="connsiteY64" fmla="*/ 210344 h 261938"/>
              <a:gd name="connsiteX65" fmla="*/ 10567 w 338138"/>
              <a:gd name="connsiteY65" fmla="*/ 199761 h 261938"/>
              <a:gd name="connsiteX66" fmla="*/ 26417 w 338138"/>
              <a:gd name="connsiteY66" fmla="*/ 199761 h 261938"/>
              <a:gd name="connsiteX67" fmla="*/ 29059 w 338138"/>
              <a:gd name="connsiteY67" fmla="*/ 187855 h 261938"/>
              <a:gd name="connsiteX68" fmla="*/ 10567 w 338138"/>
              <a:gd name="connsiteY68" fmla="*/ 187855 h 261938"/>
              <a:gd name="connsiteX69" fmla="*/ 0 w 338138"/>
              <a:gd name="connsiteY69" fmla="*/ 178594 h 261938"/>
              <a:gd name="connsiteX70" fmla="*/ 0 w 338138"/>
              <a:gd name="connsiteY70" fmla="*/ 10583 h 261938"/>
              <a:gd name="connsiteX71" fmla="*/ 10567 w 338138"/>
              <a:gd name="connsiteY71"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38" h="261938">
                <a:moveTo>
                  <a:pt x="215900" y="185738"/>
                </a:moveTo>
                <a:cubicBezTo>
                  <a:pt x="213269" y="187037"/>
                  <a:pt x="211954" y="188336"/>
                  <a:pt x="209323" y="188336"/>
                </a:cubicBezTo>
                <a:cubicBezTo>
                  <a:pt x="209323" y="188336"/>
                  <a:pt x="209323" y="188336"/>
                  <a:pt x="123825" y="188336"/>
                </a:cubicBezTo>
                <a:cubicBezTo>
                  <a:pt x="125140" y="192233"/>
                  <a:pt x="126456" y="196130"/>
                  <a:pt x="127771" y="200026"/>
                </a:cubicBezTo>
                <a:cubicBezTo>
                  <a:pt x="127771" y="200026"/>
                  <a:pt x="127771" y="200026"/>
                  <a:pt x="210639" y="200026"/>
                </a:cubicBezTo>
                <a:cubicBezTo>
                  <a:pt x="211954" y="194831"/>
                  <a:pt x="213269" y="190934"/>
                  <a:pt x="215900" y="185738"/>
                </a:cubicBezTo>
                <a:close/>
                <a:moveTo>
                  <a:pt x="261937" y="177800"/>
                </a:moveTo>
                <a:cubicBezTo>
                  <a:pt x="244402" y="177800"/>
                  <a:pt x="230187" y="192015"/>
                  <a:pt x="230187" y="209550"/>
                </a:cubicBezTo>
                <a:cubicBezTo>
                  <a:pt x="230187" y="227085"/>
                  <a:pt x="244402" y="241300"/>
                  <a:pt x="261937" y="241300"/>
                </a:cubicBezTo>
                <a:cubicBezTo>
                  <a:pt x="279472" y="241300"/>
                  <a:pt x="293687" y="227085"/>
                  <a:pt x="293687" y="209550"/>
                </a:cubicBezTo>
                <a:cubicBezTo>
                  <a:pt x="293687" y="192015"/>
                  <a:pt x="279472" y="177800"/>
                  <a:pt x="261937" y="177800"/>
                </a:cubicBezTo>
                <a:close/>
                <a:moveTo>
                  <a:pt x="76994" y="177800"/>
                </a:moveTo>
                <a:cubicBezTo>
                  <a:pt x="59020" y="177800"/>
                  <a:pt x="44450" y="192015"/>
                  <a:pt x="44450" y="209550"/>
                </a:cubicBezTo>
                <a:cubicBezTo>
                  <a:pt x="44450" y="227085"/>
                  <a:pt x="59020" y="241300"/>
                  <a:pt x="76994" y="241300"/>
                </a:cubicBezTo>
                <a:cubicBezTo>
                  <a:pt x="94968" y="241300"/>
                  <a:pt x="109538" y="227085"/>
                  <a:pt x="109538" y="209550"/>
                </a:cubicBezTo>
                <a:cubicBezTo>
                  <a:pt x="109538" y="192015"/>
                  <a:pt x="94968" y="177800"/>
                  <a:pt x="76994" y="177800"/>
                </a:cubicBezTo>
                <a:close/>
                <a:moveTo>
                  <a:pt x="247650" y="107950"/>
                </a:moveTo>
                <a:lnTo>
                  <a:pt x="247650" y="115888"/>
                </a:lnTo>
                <a:lnTo>
                  <a:pt x="277813" y="115888"/>
                </a:lnTo>
                <a:lnTo>
                  <a:pt x="274638" y="107950"/>
                </a:lnTo>
                <a:close/>
                <a:moveTo>
                  <a:pt x="239072" y="88900"/>
                </a:moveTo>
                <a:cubicBezTo>
                  <a:pt x="239072" y="88900"/>
                  <a:pt x="239072" y="88900"/>
                  <a:pt x="280960" y="88900"/>
                </a:cubicBezTo>
                <a:cubicBezTo>
                  <a:pt x="283578" y="88900"/>
                  <a:pt x="287505" y="91546"/>
                  <a:pt x="288814" y="94191"/>
                </a:cubicBezTo>
                <a:cubicBezTo>
                  <a:pt x="288814" y="94191"/>
                  <a:pt x="288814" y="94191"/>
                  <a:pt x="301904" y="121973"/>
                </a:cubicBezTo>
                <a:cubicBezTo>
                  <a:pt x="303213" y="123296"/>
                  <a:pt x="303213" y="124619"/>
                  <a:pt x="303213" y="127265"/>
                </a:cubicBezTo>
                <a:cubicBezTo>
                  <a:pt x="303213" y="132556"/>
                  <a:pt x="299286" y="136525"/>
                  <a:pt x="294050" y="136525"/>
                </a:cubicBezTo>
                <a:cubicBezTo>
                  <a:pt x="294050" y="136525"/>
                  <a:pt x="294050" y="136525"/>
                  <a:pt x="239072" y="136525"/>
                </a:cubicBezTo>
                <a:cubicBezTo>
                  <a:pt x="233836" y="136525"/>
                  <a:pt x="228600" y="132556"/>
                  <a:pt x="228600" y="127265"/>
                </a:cubicBezTo>
                <a:cubicBezTo>
                  <a:pt x="228600" y="127265"/>
                  <a:pt x="228600" y="127265"/>
                  <a:pt x="228600" y="99483"/>
                </a:cubicBezTo>
                <a:cubicBezTo>
                  <a:pt x="228600" y="92869"/>
                  <a:pt x="233836" y="88900"/>
                  <a:pt x="239072" y="88900"/>
                </a:cubicBezTo>
                <a:close/>
                <a:moveTo>
                  <a:pt x="219075" y="79375"/>
                </a:moveTo>
                <a:cubicBezTo>
                  <a:pt x="219075" y="79375"/>
                  <a:pt x="219075" y="79375"/>
                  <a:pt x="219075" y="178812"/>
                </a:cubicBezTo>
                <a:cubicBezTo>
                  <a:pt x="219075" y="178812"/>
                  <a:pt x="219075" y="180138"/>
                  <a:pt x="219075" y="181464"/>
                </a:cubicBezTo>
                <a:cubicBezTo>
                  <a:pt x="228261" y="166880"/>
                  <a:pt x="244009" y="157599"/>
                  <a:pt x="262382" y="157599"/>
                </a:cubicBezTo>
                <a:cubicBezTo>
                  <a:pt x="287316" y="157599"/>
                  <a:pt x="308314" y="176160"/>
                  <a:pt x="312251" y="200025"/>
                </a:cubicBezTo>
                <a:cubicBezTo>
                  <a:pt x="312251" y="200025"/>
                  <a:pt x="312251" y="200025"/>
                  <a:pt x="317500" y="200025"/>
                </a:cubicBezTo>
                <a:lnTo>
                  <a:pt x="317500" y="128431"/>
                </a:lnTo>
                <a:cubicBezTo>
                  <a:pt x="317500" y="128431"/>
                  <a:pt x="317500" y="128431"/>
                  <a:pt x="295190" y="79375"/>
                </a:cubicBezTo>
                <a:cubicBezTo>
                  <a:pt x="295190" y="79375"/>
                  <a:pt x="295190" y="79375"/>
                  <a:pt x="219075" y="79375"/>
                </a:cubicBezTo>
                <a:close/>
                <a:moveTo>
                  <a:pt x="20637" y="20638"/>
                </a:moveTo>
                <a:lnTo>
                  <a:pt x="20637" y="168276"/>
                </a:lnTo>
                <a:cubicBezTo>
                  <a:pt x="20637" y="168276"/>
                  <a:pt x="20637" y="168276"/>
                  <a:pt x="45699" y="168276"/>
                </a:cubicBezTo>
                <a:cubicBezTo>
                  <a:pt x="54932" y="161685"/>
                  <a:pt x="65484" y="157731"/>
                  <a:pt x="77355" y="157731"/>
                </a:cubicBezTo>
                <a:cubicBezTo>
                  <a:pt x="89226" y="157731"/>
                  <a:pt x="99779" y="161685"/>
                  <a:pt x="109012" y="168276"/>
                </a:cubicBezTo>
                <a:cubicBezTo>
                  <a:pt x="109012" y="168276"/>
                  <a:pt x="109012" y="168276"/>
                  <a:pt x="200025" y="168276"/>
                </a:cubicBezTo>
                <a:cubicBezTo>
                  <a:pt x="200025" y="168276"/>
                  <a:pt x="200025" y="168276"/>
                  <a:pt x="200025" y="20638"/>
                </a:cubicBezTo>
                <a:cubicBezTo>
                  <a:pt x="200025" y="20638"/>
                  <a:pt x="200025" y="20638"/>
                  <a:pt x="20637" y="20638"/>
                </a:cubicBezTo>
                <a:close/>
                <a:moveTo>
                  <a:pt x="10567" y="0"/>
                </a:moveTo>
                <a:cubicBezTo>
                  <a:pt x="10567" y="0"/>
                  <a:pt x="10567" y="0"/>
                  <a:pt x="210015" y="0"/>
                </a:cubicBezTo>
                <a:cubicBezTo>
                  <a:pt x="215299" y="0"/>
                  <a:pt x="219261" y="3969"/>
                  <a:pt x="219261" y="10583"/>
                </a:cubicBezTo>
                <a:cubicBezTo>
                  <a:pt x="219261" y="10583"/>
                  <a:pt x="219261" y="10583"/>
                  <a:pt x="219261" y="59531"/>
                </a:cubicBezTo>
                <a:cubicBezTo>
                  <a:pt x="219261" y="59531"/>
                  <a:pt x="219261" y="59531"/>
                  <a:pt x="302475" y="59531"/>
                </a:cubicBezTo>
                <a:cubicBezTo>
                  <a:pt x="306438" y="59531"/>
                  <a:pt x="309079" y="62177"/>
                  <a:pt x="310400" y="64823"/>
                </a:cubicBezTo>
                <a:cubicBezTo>
                  <a:pt x="310400" y="64823"/>
                  <a:pt x="310400" y="64823"/>
                  <a:pt x="336817" y="121709"/>
                </a:cubicBezTo>
                <a:cubicBezTo>
                  <a:pt x="338138" y="123032"/>
                  <a:pt x="338138" y="124355"/>
                  <a:pt x="338138" y="125678"/>
                </a:cubicBezTo>
                <a:cubicBezTo>
                  <a:pt x="338138" y="125678"/>
                  <a:pt x="338138" y="125678"/>
                  <a:pt x="338138" y="210344"/>
                </a:cubicBezTo>
                <a:cubicBezTo>
                  <a:pt x="338138" y="215636"/>
                  <a:pt x="334176" y="219605"/>
                  <a:pt x="327571" y="219605"/>
                </a:cubicBezTo>
                <a:cubicBezTo>
                  <a:pt x="327571" y="219605"/>
                  <a:pt x="327571" y="219605"/>
                  <a:pt x="313042" y="219605"/>
                </a:cubicBezTo>
                <a:cubicBezTo>
                  <a:pt x="309079" y="243417"/>
                  <a:pt x="287946" y="261938"/>
                  <a:pt x="262850" y="261938"/>
                </a:cubicBezTo>
                <a:cubicBezTo>
                  <a:pt x="237753" y="261938"/>
                  <a:pt x="216620" y="243417"/>
                  <a:pt x="211336" y="219605"/>
                </a:cubicBezTo>
                <a:cubicBezTo>
                  <a:pt x="211336" y="219605"/>
                  <a:pt x="211336" y="219605"/>
                  <a:pt x="128123" y="219605"/>
                </a:cubicBezTo>
                <a:cubicBezTo>
                  <a:pt x="122839" y="243417"/>
                  <a:pt x="101706" y="261938"/>
                  <a:pt x="76609" y="261938"/>
                </a:cubicBezTo>
                <a:cubicBezTo>
                  <a:pt x="51513" y="261938"/>
                  <a:pt x="30380" y="243417"/>
                  <a:pt x="26417" y="219605"/>
                </a:cubicBezTo>
                <a:cubicBezTo>
                  <a:pt x="26417" y="219605"/>
                  <a:pt x="26417" y="219605"/>
                  <a:pt x="10567" y="219605"/>
                </a:cubicBezTo>
                <a:cubicBezTo>
                  <a:pt x="3963" y="219605"/>
                  <a:pt x="0" y="215636"/>
                  <a:pt x="0" y="210344"/>
                </a:cubicBezTo>
                <a:cubicBezTo>
                  <a:pt x="0" y="203730"/>
                  <a:pt x="3963" y="199761"/>
                  <a:pt x="10567" y="199761"/>
                </a:cubicBezTo>
                <a:cubicBezTo>
                  <a:pt x="10567" y="199761"/>
                  <a:pt x="10567" y="199761"/>
                  <a:pt x="26417" y="199761"/>
                </a:cubicBezTo>
                <a:cubicBezTo>
                  <a:pt x="26417" y="195792"/>
                  <a:pt x="27738" y="191824"/>
                  <a:pt x="29059" y="187855"/>
                </a:cubicBezTo>
                <a:cubicBezTo>
                  <a:pt x="29059" y="187855"/>
                  <a:pt x="29059" y="187855"/>
                  <a:pt x="10567" y="187855"/>
                </a:cubicBezTo>
                <a:cubicBezTo>
                  <a:pt x="3963" y="187855"/>
                  <a:pt x="0" y="183886"/>
                  <a:pt x="0" y="178594"/>
                </a:cubicBezTo>
                <a:cubicBezTo>
                  <a:pt x="0" y="178594"/>
                  <a:pt x="0" y="178594"/>
                  <a:pt x="0" y="10583"/>
                </a:cubicBezTo>
                <a:cubicBezTo>
                  <a:pt x="0" y="3969"/>
                  <a:pt x="3963" y="0"/>
                  <a:pt x="10567" y="0"/>
                </a:cubicBezTo>
                <a:close/>
              </a:path>
            </a:pathLst>
          </a:custGeom>
          <a:solidFill>
            <a:schemeClr val="accent1"/>
          </a:solidFill>
          <a:ln>
            <a:noFill/>
          </a:ln>
        </p:spPr>
      </p:sp>
      <p:sp>
        <p:nvSpPr>
          <p:cNvPr id="16" name="train_157647"/>
          <p:cNvSpPr>
            <a:spLocks noChangeAspect="1"/>
          </p:cNvSpPr>
          <p:nvPr/>
        </p:nvSpPr>
        <p:spPr bwMode="auto">
          <a:xfrm>
            <a:off x="2567608" y="1314840"/>
            <a:ext cx="720080" cy="1052142"/>
          </a:xfrm>
          <a:custGeom>
            <a:avLst/>
            <a:gdLst>
              <a:gd name="connsiteX0" fmla="*/ 51123 w 229247"/>
              <a:gd name="connsiteY0" fmla="*/ 287338 h 334963"/>
              <a:gd name="connsiteX1" fmla="*/ 46361 w 229247"/>
              <a:gd name="connsiteY1" fmla="*/ 300038 h 334963"/>
              <a:gd name="connsiteX2" fmla="*/ 182886 w 229247"/>
              <a:gd name="connsiteY2" fmla="*/ 300038 h 334963"/>
              <a:gd name="connsiteX3" fmla="*/ 178124 w 229247"/>
              <a:gd name="connsiteY3" fmla="*/ 287338 h 334963"/>
              <a:gd name="connsiteX4" fmla="*/ 18940 w 229247"/>
              <a:gd name="connsiteY4" fmla="*/ 233045 h 334963"/>
              <a:gd name="connsiteX5" fmla="*/ 27599 w 229247"/>
              <a:gd name="connsiteY5" fmla="*/ 233045 h 334963"/>
              <a:gd name="connsiteX6" fmla="*/ 29043 w 229247"/>
              <a:gd name="connsiteY6" fmla="*/ 235585 h 334963"/>
              <a:gd name="connsiteX7" fmla="*/ 21827 w 229247"/>
              <a:gd name="connsiteY7" fmla="*/ 243205 h 334963"/>
              <a:gd name="connsiteX8" fmla="*/ 18940 w 229247"/>
              <a:gd name="connsiteY8" fmla="*/ 233045 h 334963"/>
              <a:gd name="connsiteX9" fmla="*/ 38918 w 229247"/>
              <a:gd name="connsiteY9" fmla="*/ 231775 h 334963"/>
              <a:gd name="connsiteX10" fmla="*/ 188742 w 229247"/>
              <a:gd name="connsiteY10" fmla="*/ 231775 h 334963"/>
              <a:gd name="connsiteX11" fmla="*/ 193999 w 229247"/>
              <a:gd name="connsiteY11" fmla="*/ 237949 h 334963"/>
              <a:gd name="connsiteX12" fmla="*/ 188742 w 229247"/>
              <a:gd name="connsiteY12" fmla="*/ 242888 h 334963"/>
              <a:gd name="connsiteX13" fmla="*/ 38918 w 229247"/>
              <a:gd name="connsiteY13" fmla="*/ 242888 h 334963"/>
              <a:gd name="connsiteX14" fmla="*/ 33661 w 229247"/>
              <a:gd name="connsiteY14" fmla="*/ 237949 h 334963"/>
              <a:gd name="connsiteX15" fmla="*/ 38918 w 229247"/>
              <a:gd name="connsiteY15" fmla="*/ 231775 h 334963"/>
              <a:gd name="connsiteX16" fmla="*/ 205587 w 229247"/>
              <a:gd name="connsiteY16" fmla="*/ 231487 h 334963"/>
              <a:gd name="connsiteX17" fmla="*/ 210191 w 229247"/>
              <a:gd name="connsiteY17" fmla="*/ 235384 h 334963"/>
              <a:gd name="connsiteX18" fmla="*/ 208921 w 229247"/>
              <a:gd name="connsiteY18" fmla="*/ 243177 h 334963"/>
              <a:gd name="connsiteX19" fmla="*/ 201301 w 229247"/>
              <a:gd name="connsiteY19" fmla="*/ 241878 h 334963"/>
              <a:gd name="connsiteX20" fmla="*/ 200031 w 229247"/>
              <a:gd name="connsiteY20" fmla="*/ 235384 h 334963"/>
              <a:gd name="connsiteX21" fmla="*/ 205587 w 229247"/>
              <a:gd name="connsiteY21" fmla="*/ 231487 h 334963"/>
              <a:gd name="connsiteX22" fmla="*/ 180199 w 229247"/>
              <a:gd name="connsiteY22" fmla="*/ 196850 h 334963"/>
              <a:gd name="connsiteX23" fmla="*/ 165423 w 229247"/>
              <a:gd name="connsiteY23" fmla="*/ 207963 h 334963"/>
              <a:gd name="connsiteX24" fmla="*/ 200348 w 229247"/>
              <a:gd name="connsiteY24" fmla="*/ 207963 h 334963"/>
              <a:gd name="connsiteX25" fmla="*/ 200348 w 229247"/>
              <a:gd name="connsiteY25" fmla="*/ 196850 h 334963"/>
              <a:gd name="connsiteX26" fmla="*/ 180199 w 229247"/>
              <a:gd name="connsiteY26" fmla="*/ 196850 h 334963"/>
              <a:gd name="connsiteX27" fmla="*/ 28898 w 229247"/>
              <a:gd name="connsiteY27" fmla="*/ 196850 h 334963"/>
              <a:gd name="connsiteX28" fmla="*/ 28898 w 229247"/>
              <a:gd name="connsiteY28" fmla="*/ 207963 h 334963"/>
              <a:gd name="connsiteX29" fmla="*/ 62236 w 229247"/>
              <a:gd name="connsiteY29" fmla="*/ 207963 h 334963"/>
              <a:gd name="connsiteX30" fmla="*/ 48131 w 229247"/>
              <a:gd name="connsiteY30" fmla="*/ 196850 h 334963"/>
              <a:gd name="connsiteX31" fmla="*/ 28898 w 229247"/>
              <a:gd name="connsiteY31" fmla="*/ 196850 h 334963"/>
              <a:gd name="connsiteX32" fmla="*/ 180134 w 229247"/>
              <a:gd name="connsiteY32" fmla="*/ 185738 h 334963"/>
              <a:gd name="connsiteX33" fmla="*/ 204935 w 229247"/>
              <a:gd name="connsiteY33" fmla="*/ 185738 h 334963"/>
              <a:gd name="connsiteX34" fmla="*/ 211461 w 229247"/>
              <a:gd name="connsiteY34" fmla="*/ 192149 h 334963"/>
              <a:gd name="connsiteX35" fmla="*/ 211461 w 229247"/>
              <a:gd name="connsiteY35" fmla="*/ 212665 h 334963"/>
              <a:gd name="connsiteX36" fmla="*/ 204935 w 229247"/>
              <a:gd name="connsiteY36" fmla="*/ 219076 h 334963"/>
              <a:gd name="connsiteX37" fmla="*/ 157944 w 229247"/>
              <a:gd name="connsiteY37" fmla="*/ 219076 h 334963"/>
              <a:gd name="connsiteX38" fmla="*/ 152723 w 229247"/>
              <a:gd name="connsiteY38" fmla="*/ 212665 h 334963"/>
              <a:gd name="connsiteX39" fmla="*/ 180134 w 229247"/>
              <a:gd name="connsiteY39" fmla="*/ 185738 h 334963"/>
              <a:gd name="connsiteX40" fmla="*/ 22901 w 229247"/>
              <a:gd name="connsiteY40" fmla="*/ 185738 h 334963"/>
              <a:gd name="connsiteX41" fmla="*/ 48371 w 229247"/>
              <a:gd name="connsiteY41" fmla="*/ 185738 h 334963"/>
              <a:gd name="connsiteX42" fmla="*/ 76523 w 229247"/>
              <a:gd name="connsiteY42" fmla="*/ 212665 h 334963"/>
              <a:gd name="connsiteX43" fmla="*/ 71161 w 229247"/>
              <a:gd name="connsiteY43" fmla="*/ 219076 h 334963"/>
              <a:gd name="connsiteX44" fmla="*/ 22901 w 229247"/>
              <a:gd name="connsiteY44" fmla="*/ 219076 h 334963"/>
              <a:gd name="connsiteX45" fmla="*/ 16198 w 229247"/>
              <a:gd name="connsiteY45" fmla="*/ 212665 h 334963"/>
              <a:gd name="connsiteX46" fmla="*/ 16198 w 229247"/>
              <a:gd name="connsiteY46" fmla="*/ 192149 h 334963"/>
              <a:gd name="connsiteX47" fmla="*/ 22901 w 229247"/>
              <a:gd name="connsiteY47" fmla="*/ 185738 h 334963"/>
              <a:gd name="connsiteX48" fmla="*/ 128911 w 229247"/>
              <a:gd name="connsiteY48" fmla="*/ 76200 h 334963"/>
              <a:gd name="connsiteX49" fmla="*/ 128911 w 229247"/>
              <a:gd name="connsiteY49" fmla="*/ 165100 h 334963"/>
              <a:gd name="connsiteX50" fmla="*/ 200349 w 229247"/>
              <a:gd name="connsiteY50" fmla="*/ 165100 h 334963"/>
              <a:gd name="connsiteX51" fmla="*/ 200349 w 229247"/>
              <a:gd name="connsiteY51" fmla="*/ 85352 h 334963"/>
              <a:gd name="connsiteX52" fmla="*/ 191089 w 229247"/>
              <a:gd name="connsiteY52" fmla="*/ 76200 h 334963"/>
              <a:gd name="connsiteX53" fmla="*/ 128911 w 229247"/>
              <a:gd name="connsiteY53" fmla="*/ 76200 h 334963"/>
              <a:gd name="connsiteX54" fmla="*/ 38158 w 229247"/>
              <a:gd name="connsiteY54" fmla="*/ 76200 h 334963"/>
              <a:gd name="connsiteX55" fmla="*/ 28898 w 229247"/>
              <a:gd name="connsiteY55" fmla="*/ 85352 h 334963"/>
              <a:gd name="connsiteX56" fmla="*/ 28898 w 229247"/>
              <a:gd name="connsiteY56" fmla="*/ 165100 h 334963"/>
              <a:gd name="connsiteX57" fmla="*/ 100336 w 229247"/>
              <a:gd name="connsiteY57" fmla="*/ 165100 h 334963"/>
              <a:gd name="connsiteX58" fmla="*/ 100336 w 229247"/>
              <a:gd name="connsiteY58" fmla="*/ 76200 h 334963"/>
              <a:gd name="connsiteX59" fmla="*/ 38158 w 229247"/>
              <a:gd name="connsiteY59" fmla="*/ 76200 h 334963"/>
              <a:gd name="connsiteX60" fmla="*/ 122825 w 229247"/>
              <a:gd name="connsiteY60" fmla="*/ 63500 h 334963"/>
              <a:gd name="connsiteX61" fmla="*/ 190295 w 229247"/>
              <a:gd name="connsiteY61" fmla="*/ 63500 h 334963"/>
              <a:gd name="connsiteX62" fmla="*/ 211461 w 229247"/>
              <a:gd name="connsiteY62" fmla="*/ 84813 h 334963"/>
              <a:gd name="connsiteX63" fmla="*/ 211461 w 229247"/>
              <a:gd name="connsiteY63" fmla="*/ 172728 h 334963"/>
              <a:gd name="connsiteX64" fmla="*/ 204847 w 229247"/>
              <a:gd name="connsiteY64" fmla="*/ 179388 h 334963"/>
              <a:gd name="connsiteX65" fmla="*/ 122825 w 229247"/>
              <a:gd name="connsiteY65" fmla="*/ 179388 h 334963"/>
              <a:gd name="connsiteX66" fmla="*/ 116211 w 229247"/>
              <a:gd name="connsiteY66" fmla="*/ 172728 h 334963"/>
              <a:gd name="connsiteX67" fmla="*/ 116211 w 229247"/>
              <a:gd name="connsiteY67" fmla="*/ 68828 h 334963"/>
              <a:gd name="connsiteX68" fmla="*/ 122825 w 229247"/>
              <a:gd name="connsiteY68" fmla="*/ 63500 h 334963"/>
              <a:gd name="connsiteX69" fmla="*/ 37364 w 229247"/>
              <a:gd name="connsiteY69" fmla="*/ 63500 h 334963"/>
              <a:gd name="connsiteX70" fmla="*/ 104833 w 229247"/>
              <a:gd name="connsiteY70" fmla="*/ 63500 h 334963"/>
              <a:gd name="connsiteX71" fmla="*/ 111448 w 229247"/>
              <a:gd name="connsiteY71" fmla="*/ 68828 h 334963"/>
              <a:gd name="connsiteX72" fmla="*/ 111448 w 229247"/>
              <a:gd name="connsiteY72" fmla="*/ 172728 h 334963"/>
              <a:gd name="connsiteX73" fmla="*/ 104833 w 229247"/>
              <a:gd name="connsiteY73" fmla="*/ 179388 h 334963"/>
              <a:gd name="connsiteX74" fmla="*/ 22812 w 229247"/>
              <a:gd name="connsiteY74" fmla="*/ 179388 h 334963"/>
              <a:gd name="connsiteX75" fmla="*/ 16198 w 229247"/>
              <a:gd name="connsiteY75" fmla="*/ 172728 h 334963"/>
              <a:gd name="connsiteX76" fmla="*/ 16198 w 229247"/>
              <a:gd name="connsiteY76" fmla="*/ 84813 h 334963"/>
              <a:gd name="connsiteX77" fmla="*/ 37364 w 229247"/>
              <a:gd name="connsiteY77" fmla="*/ 63500 h 334963"/>
              <a:gd name="connsiteX78" fmla="*/ 36378 w 229247"/>
              <a:gd name="connsiteY78" fmla="*/ 58738 h 334963"/>
              <a:gd name="connsiteX79" fmla="*/ 11436 w 229247"/>
              <a:gd name="connsiteY79" fmla="*/ 83751 h 334963"/>
              <a:gd name="connsiteX80" fmla="*/ 11436 w 229247"/>
              <a:gd name="connsiteY80" fmla="*/ 273322 h 334963"/>
              <a:gd name="connsiteX81" fmla="*/ 12748 w 229247"/>
              <a:gd name="connsiteY81" fmla="*/ 274638 h 334963"/>
              <a:gd name="connsiteX82" fmla="*/ 214911 w 229247"/>
              <a:gd name="connsiteY82" fmla="*/ 274638 h 334963"/>
              <a:gd name="connsiteX83" fmla="*/ 216224 w 229247"/>
              <a:gd name="connsiteY83" fmla="*/ 273322 h 334963"/>
              <a:gd name="connsiteX84" fmla="*/ 216224 w 229247"/>
              <a:gd name="connsiteY84" fmla="*/ 83751 h 334963"/>
              <a:gd name="connsiteX85" fmla="*/ 191282 w 229247"/>
              <a:gd name="connsiteY85" fmla="*/ 58738 h 334963"/>
              <a:gd name="connsiteX86" fmla="*/ 36378 w 229247"/>
              <a:gd name="connsiteY86" fmla="*/ 58738 h 334963"/>
              <a:gd name="connsiteX87" fmla="*/ 99095 w 229247"/>
              <a:gd name="connsiteY87" fmla="*/ 22225 h 334963"/>
              <a:gd name="connsiteX88" fmla="*/ 128563 w 229247"/>
              <a:gd name="connsiteY88" fmla="*/ 22225 h 334963"/>
              <a:gd name="connsiteX89" fmla="*/ 135261 w 229247"/>
              <a:gd name="connsiteY89" fmla="*/ 28399 h 334963"/>
              <a:gd name="connsiteX90" fmla="*/ 128563 w 229247"/>
              <a:gd name="connsiteY90" fmla="*/ 33338 h 334963"/>
              <a:gd name="connsiteX91" fmla="*/ 99095 w 229247"/>
              <a:gd name="connsiteY91" fmla="*/ 33338 h 334963"/>
              <a:gd name="connsiteX92" fmla="*/ 92398 w 229247"/>
              <a:gd name="connsiteY92" fmla="*/ 28399 h 334963"/>
              <a:gd name="connsiteX93" fmla="*/ 99095 w 229247"/>
              <a:gd name="connsiteY93" fmla="*/ 22225 h 334963"/>
              <a:gd name="connsiteX94" fmla="*/ 87617 w 229247"/>
              <a:gd name="connsiteY94" fmla="*/ 12700 h 334963"/>
              <a:gd name="connsiteX95" fmla="*/ 83685 w 229247"/>
              <a:gd name="connsiteY95" fmla="*/ 24702 h 334963"/>
              <a:gd name="connsiteX96" fmla="*/ 78443 w 229247"/>
              <a:gd name="connsiteY96" fmla="*/ 30036 h 334963"/>
              <a:gd name="connsiteX97" fmla="*/ 60094 w 229247"/>
              <a:gd name="connsiteY97" fmla="*/ 30036 h 334963"/>
              <a:gd name="connsiteX98" fmla="*/ 57473 w 229247"/>
              <a:gd name="connsiteY98" fmla="*/ 46038 h 334963"/>
              <a:gd name="connsiteX99" fmla="*/ 170186 w 229247"/>
              <a:gd name="connsiteY99" fmla="*/ 46038 h 334963"/>
              <a:gd name="connsiteX100" fmla="*/ 167565 w 229247"/>
              <a:gd name="connsiteY100" fmla="*/ 30036 h 334963"/>
              <a:gd name="connsiteX101" fmla="*/ 149216 w 229247"/>
              <a:gd name="connsiteY101" fmla="*/ 30036 h 334963"/>
              <a:gd name="connsiteX102" fmla="*/ 143974 w 229247"/>
              <a:gd name="connsiteY102" fmla="*/ 24702 h 334963"/>
              <a:gd name="connsiteX103" fmla="*/ 140042 w 229247"/>
              <a:gd name="connsiteY103" fmla="*/ 12700 h 334963"/>
              <a:gd name="connsiteX104" fmla="*/ 87617 w 229247"/>
              <a:gd name="connsiteY104" fmla="*/ 12700 h 334963"/>
              <a:gd name="connsiteX105" fmla="*/ 83018 w 229247"/>
              <a:gd name="connsiteY105" fmla="*/ 0 h 334963"/>
              <a:gd name="connsiteX106" fmla="*/ 146229 w 229247"/>
              <a:gd name="connsiteY106" fmla="*/ 0 h 334963"/>
              <a:gd name="connsiteX107" fmla="*/ 151497 w 229247"/>
              <a:gd name="connsiteY107" fmla="*/ 5254 h 334963"/>
              <a:gd name="connsiteX108" fmla="*/ 155448 w 229247"/>
              <a:gd name="connsiteY108" fmla="*/ 17076 h 334963"/>
              <a:gd name="connsiteX109" fmla="*/ 173884 w 229247"/>
              <a:gd name="connsiteY109" fmla="*/ 17076 h 334963"/>
              <a:gd name="connsiteX110" fmla="*/ 179152 w 229247"/>
              <a:gd name="connsiteY110" fmla="*/ 22331 h 334963"/>
              <a:gd name="connsiteX111" fmla="*/ 183103 w 229247"/>
              <a:gd name="connsiteY111" fmla="*/ 45975 h 334963"/>
              <a:gd name="connsiteX112" fmla="*/ 192321 w 229247"/>
              <a:gd name="connsiteY112" fmla="*/ 45975 h 334963"/>
              <a:gd name="connsiteX113" fmla="*/ 229194 w 229247"/>
              <a:gd name="connsiteY113" fmla="*/ 84069 h 334963"/>
              <a:gd name="connsiteX114" fmla="*/ 229194 w 229247"/>
              <a:gd name="connsiteY114" fmla="*/ 273225 h 334963"/>
              <a:gd name="connsiteX115" fmla="*/ 216025 w 229247"/>
              <a:gd name="connsiteY115" fmla="*/ 287674 h 334963"/>
              <a:gd name="connsiteX116" fmla="*/ 209441 w 229247"/>
              <a:gd name="connsiteY116" fmla="*/ 287674 h 334963"/>
              <a:gd name="connsiteX117" fmla="*/ 227877 w 229247"/>
              <a:gd name="connsiteY117" fmla="*/ 327082 h 334963"/>
              <a:gd name="connsiteX118" fmla="*/ 225244 w 229247"/>
              <a:gd name="connsiteY118" fmla="*/ 334963 h 334963"/>
              <a:gd name="connsiteX119" fmla="*/ 222610 w 229247"/>
              <a:gd name="connsiteY119" fmla="*/ 334963 h 334963"/>
              <a:gd name="connsiteX120" fmla="*/ 217342 w 229247"/>
              <a:gd name="connsiteY120" fmla="*/ 332336 h 334963"/>
              <a:gd name="connsiteX121" fmla="*/ 196272 w 229247"/>
              <a:gd name="connsiteY121" fmla="*/ 287674 h 334963"/>
              <a:gd name="connsiteX122" fmla="*/ 191004 w 229247"/>
              <a:gd name="connsiteY122" fmla="*/ 287674 h 334963"/>
              <a:gd name="connsiteX123" fmla="*/ 206807 w 229247"/>
              <a:gd name="connsiteY123" fmla="*/ 327082 h 334963"/>
              <a:gd name="connsiteX124" fmla="*/ 202856 w 229247"/>
              <a:gd name="connsiteY124" fmla="*/ 334963 h 334963"/>
              <a:gd name="connsiteX125" fmla="*/ 200222 w 229247"/>
              <a:gd name="connsiteY125" fmla="*/ 334963 h 334963"/>
              <a:gd name="connsiteX126" fmla="*/ 194955 w 229247"/>
              <a:gd name="connsiteY126" fmla="*/ 331022 h 334963"/>
              <a:gd name="connsiteX127" fmla="*/ 188370 w 229247"/>
              <a:gd name="connsiteY127" fmla="*/ 312632 h 334963"/>
              <a:gd name="connsiteX128" fmla="*/ 40877 w 229247"/>
              <a:gd name="connsiteY128" fmla="*/ 312632 h 334963"/>
              <a:gd name="connsiteX129" fmla="*/ 34292 w 229247"/>
              <a:gd name="connsiteY129" fmla="*/ 331022 h 334963"/>
              <a:gd name="connsiteX130" fmla="*/ 29025 w 229247"/>
              <a:gd name="connsiteY130" fmla="*/ 334963 h 334963"/>
              <a:gd name="connsiteX131" fmla="*/ 26391 w 229247"/>
              <a:gd name="connsiteY131" fmla="*/ 334963 h 334963"/>
              <a:gd name="connsiteX132" fmla="*/ 22440 w 229247"/>
              <a:gd name="connsiteY132" fmla="*/ 327082 h 334963"/>
              <a:gd name="connsiteX133" fmla="*/ 38243 w 229247"/>
              <a:gd name="connsiteY133" fmla="*/ 287674 h 334963"/>
              <a:gd name="connsiteX134" fmla="*/ 32975 w 229247"/>
              <a:gd name="connsiteY134" fmla="*/ 287674 h 334963"/>
              <a:gd name="connsiteX135" fmla="*/ 11905 w 229247"/>
              <a:gd name="connsiteY135" fmla="*/ 332336 h 334963"/>
              <a:gd name="connsiteX136" fmla="*/ 6637 w 229247"/>
              <a:gd name="connsiteY136" fmla="*/ 334963 h 334963"/>
              <a:gd name="connsiteX137" fmla="*/ 4003 w 229247"/>
              <a:gd name="connsiteY137" fmla="*/ 334963 h 334963"/>
              <a:gd name="connsiteX138" fmla="*/ 1370 w 229247"/>
              <a:gd name="connsiteY138" fmla="*/ 327082 h 334963"/>
              <a:gd name="connsiteX139" fmla="*/ 19806 w 229247"/>
              <a:gd name="connsiteY139" fmla="*/ 287674 h 334963"/>
              <a:gd name="connsiteX140" fmla="*/ 13222 w 229247"/>
              <a:gd name="connsiteY140" fmla="*/ 287674 h 334963"/>
              <a:gd name="connsiteX141" fmla="*/ 53 w 229247"/>
              <a:gd name="connsiteY141" fmla="*/ 273225 h 334963"/>
              <a:gd name="connsiteX142" fmla="*/ 53 w 229247"/>
              <a:gd name="connsiteY142" fmla="*/ 84069 h 334963"/>
              <a:gd name="connsiteX143" fmla="*/ 36926 w 229247"/>
              <a:gd name="connsiteY143" fmla="*/ 45975 h 334963"/>
              <a:gd name="connsiteX144" fmla="*/ 46144 w 229247"/>
              <a:gd name="connsiteY144" fmla="*/ 45975 h 334963"/>
              <a:gd name="connsiteX145" fmla="*/ 50095 w 229247"/>
              <a:gd name="connsiteY145" fmla="*/ 22331 h 334963"/>
              <a:gd name="connsiteX146" fmla="*/ 55363 w 229247"/>
              <a:gd name="connsiteY146" fmla="*/ 17076 h 334963"/>
              <a:gd name="connsiteX147" fmla="*/ 73799 w 229247"/>
              <a:gd name="connsiteY147" fmla="*/ 17076 h 334963"/>
              <a:gd name="connsiteX148" fmla="*/ 77750 w 229247"/>
              <a:gd name="connsiteY148" fmla="*/ 5254 h 334963"/>
              <a:gd name="connsiteX149" fmla="*/ 83018 w 229247"/>
              <a:gd name="connsiteY149" fmla="*/ 0 h 33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229247" h="334963">
                <a:moveTo>
                  <a:pt x="51123" y="287338"/>
                </a:moveTo>
                <a:lnTo>
                  <a:pt x="46361" y="300038"/>
                </a:lnTo>
                <a:lnTo>
                  <a:pt x="182886" y="300038"/>
                </a:lnTo>
                <a:lnTo>
                  <a:pt x="178124" y="287338"/>
                </a:lnTo>
                <a:close/>
                <a:moveTo>
                  <a:pt x="18940" y="233045"/>
                </a:moveTo>
                <a:cubicBezTo>
                  <a:pt x="20383" y="231775"/>
                  <a:pt x="24713" y="231775"/>
                  <a:pt x="27599" y="233045"/>
                </a:cubicBezTo>
                <a:cubicBezTo>
                  <a:pt x="27599" y="234315"/>
                  <a:pt x="29043" y="234315"/>
                  <a:pt x="29043" y="235585"/>
                </a:cubicBezTo>
                <a:cubicBezTo>
                  <a:pt x="30486" y="239395"/>
                  <a:pt x="26156" y="244475"/>
                  <a:pt x="21827" y="243205"/>
                </a:cubicBezTo>
                <a:cubicBezTo>
                  <a:pt x="16054" y="243205"/>
                  <a:pt x="14611" y="236855"/>
                  <a:pt x="18940" y="233045"/>
                </a:cubicBezTo>
                <a:close/>
                <a:moveTo>
                  <a:pt x="38918" y="231775"/>
                </a:moveTo>
                <a:cubicBezTo>
                  <a:pt x="38918" y="231775"/>
                  <a:pt x="38918" y="231775"/>
                  <a:pt x="188742" y="231775"/>
                </a:cubicBezTo>
                <a:cubicBezTo>
                  <a:pt x="191371" y="231775"/>
                  <a:pt x="193999" y="234245"/>
                  <a:pt x="193999" y="237949"/>
                </a:cubicBezTo>
                <a:cubicBezTo>
                  <a:pt x="193999" y="240419"/>
                  <a:pt x="191371" y="242888"/>
                  <a:pt x="188742" y="242888"/>
                </a:cubicBezTo>
                <a:cubicBezTo>
                  <a:pt x="188742" y="242888"/>
                  <a:pt x="188742" y="242888"/>
                  <a:pt x="38918" y="242888"/>
                </a:cubicBezTo>
                <a:cubicBezTo>
                  <a:pt x="36289" y="242888"/>
                  <a:pt x="33661" y="240419"/>
                  <a:pt x="33661" y="237949"/>
                </a:cubicBezTo>
                <a:cubicBezTo>
                  <a:pt x="33661" y="234245"/>
                  <a:pt x="36289" y="231775"/>
                  <a:pt x="38918" y="231775"/>
                </a:cubicBezTo>
                <a:close/>
                <a:moveTo>
                  <a:pt x="205587" y="231487"/>
                </a:moveTo>
                <a:cubicBezTo>
                  <a:pt x="207651" y="231487"/>
                  <a:pt x="209556" y="232786"/>
                  <a:pt x="210191" y="235384"/>
                </a:cubicBezTo>
                <a:cubicBezTo>
                  <a:pt x="211461" y="237982"/>
                  <a:pt x="211461" y="241878"/>
                  <a:pt x="208921" y="243177"/>
                </a:cubicBezTo>
                <a:cubicBezTo>
                  <a:pt x="206381" y="244476"/>
                  <a:pt x="203841" y="243177"/>
                  <a:pt x="201301" y="241878"/>
                </a:cubicBezTo>
                <a:cubicBezTo>
                  <a:pt x="200031" y="240579"/>
                  <a:pt x="198761" y="237982"/>
                  <a:pt x="200031" y="235384"/>
                </a:cubicBezTo>
                <a:cubicBezTo>
                  <a:pt x="201301" y="232786"/>
                  <a:pt x="203524" y="231487"/>
                  <a:pt x="205587" y="231487"/>
                </a:cubicBezTo>
                <a:close/>
                <a:moveTo>
                  <a:pt x="180199" y="196850"/>
                </a:moveTo>
                <a:cubicBezTo>
                  <a:pt x="173483" y="196850"/>
                  <a:pt x="166767" y="201018"/>
                  <a:pt x="165423" y="207963"/>
                </a:cubicBezTo>
                <a:cubicBezTo>
                  <a:pt x="165423" y="207963"/>
                  <a:pt x="165423" y="207963"/>
                  <a:pt x="200348" y="207963"/>
                </a:cubicBezTo>
                <a:lnTo>
                  <a:pt x="200348" y="196850"/>
                </a:lnTo>
                <a:cubicBezTo>
                  <a:pt x="200348" y="196850"/>
                  <a:pt x="200348" y="196850"/>
                  <a:pt x="180199" y="196850"/>
                </a:cubicBezTo>
                <a:close/>
                <a:moveTo>
                  <a:pt x="28898" y="196850"/>
                </a:moveTo>
                <a:lnTo>
                  <a:pt x="28898" y="207963"/>
                </a:lnTo>
                <a:cubicBezTo>
                  <a:pt x="28898" y="207963"/>
                  <a:pt x="28898" y="207963"/>
                  <a:pt x="62236" y="207963"/>
                </a:cubicBezTo>
                <a:cubicBezTo>
                  <a:pt x="60954" y="201018"/>
                  <a:pt x="54542" y="196850"/>
                  <a:pt x="48131" y="196850"/>
                </a:cubicBezTo>
                <a:cubicBezTo>
                  <a:pt x="48131" y="196850"/>
                  <a:pt x="48131" y="196850"/>
                  <a:pt x="28898" y="196850"/>
                </a:cubicBezTo>
                <a:close/>
                <a:moveTo>
                  <a:pt x="180134" y="185738"/>
                </a:moveTo>
                <a:cubicBezTo>
                  <a:pt x="180134" y="185738"/>
                  <a:pt x="180134" y="185738"/>
                  <a:pt x="204935" y="185738"/>
                </a:cubicBezTo>
                <a:cubicBezTo>
                  <a:pt x="208851" y="185738"/>
                  <a:pt x="211461" y="188303"/>
                  <a:pt x="211461" y="192149"/>
                </a:cubicBezTo>
                <a:cubicBezTo>
                  <a:pt x="211461" y="192149"/>
                  <a:pt x="211461" y="192149"/>
                  <a:pt x="211461" y="212665"/>
                </a:cubicBezTo>
                <a:cubicBezTo>
                  <a:pt x="211461" y="216512"/>
                  <a:pt x="208851" y="219076"/>
                  <a:pt x="204935" y="219076"/>
                </a:cubicBezTo>
                <a:cubicBezTo>
                  <a:pt x="204935" y="219076"/>
                  <a:pt x="204935" y="219076"/>
                  <a:pt x="157944" y="219076"/>
                </a:cubicBezTo>
                <a:cubicBezTo>
                  <a:pt x="155334" y="219076"/>
                  <a:pt x="152723" y="216512"/>
                  <a:pt x="152723" y="212665"/>
                </a:cubicBezTo>
                <a:cubicBezTo>
                  <a:pt x="152723" y="198560"/>
                  <a:pt x="164471" y="185738"/>
                  <a:pt x="180134" y="185738"/>
                </a:cubicBezTo>
                <a:close/>
                <a:moveTo>
                  <a:pt x="22901" y="185738"/>
                </a:moveTo>
                <a:cubicBezTo>
                  <a:pt x="22901" y="185738"/>
                  <a:pt x="22901" y="185738"/>
                  <a:pt x="48371" y="185738"/>
                </a:cubicBezTo>
                <a:cubicBezTo>
                  <a:pt x="64458" y="185738"/>
                  <a:pt x="76523" y="198560"/>
                  <a:pt x="76523" y="212665"/>
                </a:cubicBezTo>
                <a:cubicBezTo>
                  <a:pt x="76523" y="216512"/>
                  <a:pt x="73842" y="219076"/>
                  <a:pt x="71161" y="219076"/>
                </a:cubicBezTo>
                <a:cubicBezTo>
                  <a:pt x="71161" y="219076"/>
                  <a:pt x="71161" y="219076"/>
                  <a:pt x="22901" y="219076"/>
                </a:cubicBezTo>
                <a:cubicBezTo>
                  <a:pt x="18879" y="219076"/>
                  <a:pt x="16198" y="216512"/>
                  <a:pt x="16198" y="212665"/>
                </a:cubicBezTo>
                <a:cubicBezTo>
                  <a:pt x="16198" y="212665"/>
                  <a:pt x="16198" y="212665"/>
                  <a:pt x="16198" y="192149"/>
                </a:cubicBezTo>
                <a:cubicBezTo>
                  <a:pt x="16198" y="188303"/>
                  <a:pt x="18879" y="185738"/>
                  <a:pt x="22901" y="185738"/>
                </a:cubicBezTo>
                <a:close/>
                <a:moveTo>
                  <a:pt x="128911" y="76200"/>
                </a:moveTo>
                <a:cubicBezTo>
                  <a:pt x="128911" y="76200"/>
                  <a:pt x="128911" y="76200"/>
                  <a:pt x="128911" y="165100"/>
                </a:cubicBezTo>
                <a:cubicBezTo>
                  <a:pt x="128911" y="165100"/>
                  <a:pt x="128911" y="165100"/>
                  <a:pt x="200349" y="165100"/>
                </a:cubicBezTo>
                <a:lnTo>
                  <a:pt x="200349" y="85352"/>
                </a:lnTo>
                <a:cubicBezTo>
                  <a:pt x="200349" y="80122"/>
                  <a:pt x="195058" y="76200"/>
                  <a:pt x="191089" y="76200"/>
                </a:cubicBezTo>
                <a:cubicBezTo>
                  <a:pt x="191089" y="76200"/>
                  <a:pt x="191089" y="76200"/>
                  <a:pt x="128911" y="76200"/>
                </a:cubicBezTo>
                <a:close/>
                <a:moveTo>
                  <a:pt x="38158" y="76200"/>
                </a:moveTo>
                <a:cubicBezTo>
                  <a:pt x="34189" y="76200"/>
                  <a:pt x="28898" y="80122"/>
                  <a:pt x="28898" y="85352"/>
                </a:cubicBezTo>
                <a:lnTo>
                  <a:pt x="28898" y="165100"/>
                </a:lnTo>
                <a:cubicBezTo>
                  <a:pt x="28898" y="165100"/>
                  <a:pt x="28898" y="165100"/>
                  <a:pt x="100336" y="165100"/>
                </a:cubicBezTo>
                <a:cubicBezTo>
                  <a:pt x="100336" y="165100"/>
                  <a:pt x="100336" y="165100"/>
                  <a:pt x="100336" y="76200"/>
                </a:cubicBezTo>
                <a:cubicBezTo>
                  <a:pt x="100336" y="76200"/>
                  <a:pt x="100336" y="76200"/>
                  <a:pt x="38158" y="76200"/>
                </a:cubicBezTo>
                <a:close/>
                <a:moveTo>
                  <a:pt x="122825" y="63500"/>
                </a:moveTo>
                <a:cubicBezTo>
                  <a:pt x="122825" y="63500"/>
                  <a:pt x="122825" y="63500"/>
                  <a:pt x="190295" y="63500"/>
                </a:cubicBezTo>
                <a:cubicBezTo>
                  <a:pt x="202201" y="63500"/>
                  <a:pt x="211461" y="72824"/>
                  <a:pt x="211461" y="84813"/>
                </a:cubicBezTo>
                <a:cubicBezTo>
                  <a:pt x="211461" y="84813"/>
                  <a:pt x="211461" y="84813"/>
                  <a:pt x="211461" y="172728"/>
                </a:cubicBezTo>
                <a:cubicBezTo>
                  <a:pt x="211461" y="176724"/>
                  <a:pt x="208815" y="179388"/>
                  <a:pt x="204847" y="179388"/>
                </a:cubicBezTo>
                <a:cubicBezTo>
                  <a:pt x="204847" y="179388"/>
                  <a:pt x="204847" y="179388"/>
                  <a:pt x="122825" y="179388"/>
                </a:cubicBezTo>
                <a:cubicBezTo>
                  <a:pt x="118857" y="179388"/>
                  <a:pt x="116211" y="176724"/>
                  <a:pt x="116211" y="172728"/>
                </a:cubicBezTo>
                <a:cubicBezTo>
                  <a:pt x="116211" y="172728"/>
                  <a:pt x="116211" y="172728"/>
                  <a:pt x="116211" y="68828"/>
                </a:cubicBezTo>
                <a:cubicBezTo>
                  <a:pt x="116211" y="66164"/>
                  <a:pt x="118857" y="63500"/>
                  <a:pt x="122825" y="63500"/>
                </a:cubicBezTo>
                <a:close/>
                <a:moveTo>
                  <a:pt x="37364" y="63500"/>
                </a:moveTo>
                <a:cubicBezTo>
                  <a:pt x="37364" y="63500"/>
                  <a:pt x="37364" y="63500"/>
                  <a:pt x="104833" y="63500"/>
                </a:cubicBezTo>
                <a:cubicBezTo>
                  <a:pt x="108802" y="63500"/>
                  <a:pt x="111448" y="66164"/>
                  <a:pt x="111448" y="68828"/>
                </a:cubicBezTo>
                <a:cubicBezTo>
                  <a:pt x="111448" y="68828"/>
                  <a:pt x="111448" y="68828"/>
                  <a:pt x="111448" y="172728"/>
                </a:cubicBezTo>
                <a:cubicBezTo>
                  <a:pt x="111448" y="176724"/>
                  <a:pt x="108802" y="179388"/>
                  <a:pt x="104833" y="179388"/>
                </a:cubicBezTo>
                <a:cubicBezTo>
                  <a:pt x="104833" y="179388"/>
                  <a:pt x="104833" y="179388"/>
                  <a:pt x="22812" y="179388"/>
                </a:cubicBezTo>
                <a:cubicBezTo>
                  <a:pt x="18844" y="179388"/>
                  <a:pt x="16198" y="176724"/>
                  <a:pt x="16198" y="172728"/>
                </a:cubicBezTo>
                <a:cubicBezTo>
                  <a:pt x="16198" y="172728"/>
                  <a:pt x="16198" y="172728"/>
                  <a:pt x="16198" y="84813"/>
                </a:cubicBezTo>
                <a:cubicBezTo>
                  <a:pt x="16198" y="72824"/>
                  <a:pt x="25458" y="63500"/>
                  <a:pt x="37364" y="63500"/>
                </a:cubicBezTo>
                <a:close/>
                <a:moveTo>
                  <a:pt x="36378" y="58738"/>
                </a:moveTo>
                <a:cubicBezTo>
                  <a:pt x="21938" y="58738"/>
                  <a:pt x="11436" y="69270"/>
                  <a:pt x="11436" y="83751"/>
                </a:cubicBezTo>
                <a:cubicBezTo>
                  <a:pt x="11436" y="83751"/>
                  <a:pt x="11436" y="83751"/>
                  <a:pt x="11436" y="273322"/>
                </a:cubicBezTo>
                <a:cubicBezTo>
                  <a:pt x="11436" y="274638"/>
                  <a:pt x="11436" y="274638"/>
                  <a:pt x="12748" y="274638"/>
                </a:cubicBezTo>
                <a:cubicBezTo>
                  <a:pt x="12748" y="274638"/>
                  <a:pt x="12748" y="274638"/>
                  <a:pt x="214911" y="274638"/>
                </a:cubicBezTo>
                <a:cubicBezTo>
                  <a:pt x="216224" y="274638"/>
                  <a:pt x="216224" y="274638"/>
                  <a:pt x="216224" y="273322"/>
                </a:cubicBezTo>
                <a:cubicBezTo>
                  <a:pt x="216224" y="273322"/>
                  <a:pt x="216224" y="273322"/>
                  <a:pt x="216224" y="83751"/>
                </a:cubicBezTo>
                <a:cubicBezTo>
                  <a:pt x="216224" y="69270"/>
                  <a:pt x="205722" y="58738"/>
                  <a:pt x="191282" y="58738"/>
                </a:cubicBezTo>
                <a:cubicBezTo>
                  <a:pt x="191282" y="58738"/>
                  <a:pt x="191282" y="58738"/>
                  <a:pt x="36378" y="58738"/>
                </a:cubicBezTo>
                <a:close/>
                <a:moveTo>
                  <a:pt x="99095" y="22225"/>
                </a:moveTo>
                <a:cubicBezTo>
                  <a:pt x="99095" y="22225"/>
                  <a:pt x="99095" y="22225"/>
                  <a:pt x="128563" y="22225"/>
                </a:cubicBezTo>
                <a:cubicBezTo>
                  <a:pt x="132582" y="22225"/>
                  <a:pt x="135261" y="24694"/>
                  <a:pt x="135261" y="28399"/>
                </a:cubicBezTo>
                <a:cubicBezTo>
                  <a:pt x="135261" y="30868"/>
                  <a:pt x="132582" y="33338"/>
                  <a:pt x="128563" y="33338"/>
                </a:cubicBezTo>
                <a:cubicBezTo>
                  <a:pt x="128563" y="33338"/>
                  <a:pt x="128563" y="33338"/>
                  <a:pt x="99095" y="33338"/>
                </a:cubicBezTo>
                <a:cubicBezTo>
                  <a:pt x="95077" y="33338"/>
                  <a:pt x="92398" y="30868"/>
                  <a:pt x="92398" y="28399"/>
                </a:cubicBezTo>
                <a:cubicBezTo>
                  <a:pt x="92398" y="24694"/>
                  <a:pt x="95077" y="22225"/>
                  <a:pt x="99095" y="22225"/>
                </a:cubicBezTo>
                <a:close/>
                <a:moveTo>
                  <a:pt x="87617" y="12700"/>
                </a:moveTo>
                <a:cubicBezTo>
                  <a:pt x="87617" y="12700"/>
                  <a:pt x="87617" y="12700"/>
                  <a:pt x="83685" y="24702"/>
                </a:cubicBezTo>
                <a:cubicBezTo>
                  <a:pt x="83685" y="27369"/>
                  <a:pt x="81064" y="30036"/>
                  <a:pt x="78443" y="30036"/>
                </a:cubicBezTo>
                <a:cubicBezTo>
                  <a:pt x="78443" y="30036"/>
                  <a:pt x="78443" y="30036"/>
                  <a:pt x="60094" y="30036"/>
                </a:cubicBezTo>
                <a:lnTo>
                  <a:pt x="57473" y="46038"/>
                </a:lnTo>
                <a:cubicBezTo>
                  <a:pt x="57473" y="46038"/>
                  <a:pt x="57473" y="46038"/>
                  <a:pt x="170186" y="46038"/>
                </a:cubicBezTo>
                <a:cubicBezTo>
                  <a:pt x="170186" y="46038"/>
                  <a:pt x="170186" y="46038"/>
                  <a:pt x="167565" y="30036"/>
                </a:cubicBezTo>
                <a:cubicBezTo>
                  <a:pt x="167565" y="30036"/>
                  <a:pt x="167565" y="30036"/>
                  <a:pt x="149216" y="30036"/>
                </a:cubicBezTo>
                <a:cubicBezTo>
                  <a:pt x="146595" y="30036"/>
                  <a:pt x="143974" y="27369"/>
                  <a:pt x="143974" y="24702"/>
                </a:cubicBezTo>
                <a:cubicBezTo>
                  <a:pt x="143974" y="24702"/>
                  <a:pt x="143974" y="24702"/>
                  <a:pt x="140042" y="12700"/>
                </a:cubicBezTo>
                <a:cubicBezTo>
                  <a:pt x="140042" y="12700"/>
                  <a:pt x="140042" y="12700"/>
                  <a:pt x="87617" y="12700"/>
                </a:cubicBezTo>
                <a:close/>
                <a:moveTo>
                  <a:pt x="83018" y="0"/>
                </a:moveTo>
                <a:cubicBezTo>
                  <a:pt x="83018" y="0"/>
                  <a:pt x="83018" y="0"/>
                  <a:pt x="146229" y="0"/>
                </a:cubicBezTo>
                <a:cubicBezTo>
                  <a:pt x="148863" y="0"/>
                  <a:pt x="151497" y="2627"/>
                  <a:pt x="151497" y="5254"/>
                </a:cubicBezTo>
                <a:cubicBezTo>
                  <a:pt x="151497" y="5254"/>
                  <a:pt x="151497" y="5254"/>
                  <a:pt x="155448" y="17076"/>
                </a:cubicBezTo>
                <a:cubicBezTo>
                  <a:pt x="155448" y="17076"/>
                  <a:pt x="155448" y="17076"/>
                  <a:pt x="173884" y="17076"/>
                </a:cubicBezTo>
                <a:cubicBezTo>
                  <a:pt x="176518" y="17076"/>
                  <a:pt x="179152" y="19704"/>
                  <a:pt x="179152" y="22331"/>
                </a:cubicBezTo>
                <a:cubicBezTo>
                  <a:pt x="179152" y="22331"/>
                  <a:pt x="179152" y="22331"/>
                  <a:pt x="183103" y="45975"/>
                </a:cubicBezTo>
                <a:cubicBezTo>
                  <a:pt x="183103" y="45975"/>
                  <a:pt x="183103" y="45975"/>
                  <a:pt x="192321" y="45975"/>
                </a:cubicBezTo>
                <a:cubicBezTo>
                  <a:pt x="213391" y="45975"/>
                  <a:pt x="229194" y="63052"/>
                  <a:pt x="229194" y="84069"/>
                </a:cubicBezTo>
                <a:cubicBezTo>
                  <a:pt x="229194" y="84069"/>
                  <a:pt x="229194" y="84069"/>
                  <a:pt x="229194" y="273225"/>
                </a:cubicBezTo>
                <a:cubicBezTo>
                  <a:pt x="229194" y="281106"/>
                  <a:pt x="223927" y="287674"/>
                  <a:pt x="216025" y="287674"/>
                </a:cubicBezTo>
                <a:cubicBezTo>
                  <a:pt x="216025" y="287674"/>
                  <a:pt x="216025" y="287674"/>
                  <a:pt x="209441" y="287674"/>
                </a:cubicBezTo>
                <a:cubicBezTo>
                  <a:pt x="209441" y="287674"/>
                  <a:pt x="209441" y="287674"/>
                  <a:pt x="227877" y="327082"/>
                </a:cubicBezTo>
                <a:cubicBezTo>
                  <a:pt x="230511" y="329709"/>
                  <a:pt x="229194" y="333650"/>
                  <a:pt x="225244" y="334963"/>
                </a:cubicBezTo>
                <a:cubicBezTo>
                  <a:pt x="225244" y="334963"/>
                  <a:pt x="223927" y="334963"/>
                  <a:pt x="222610" y="334963"/>
                </a:cubicBezTo>
                <a:cubicBezTo>
                  <a:pt x="221293" y="334963"/>
                  <a:pt x="218659" y="333650"/>
                  <a:pt x="217342" y="332336"/>
                </a:cubicBezTo>
                <a:cubicBezTo>
                  <a:pt x="217342" y="332336"/>
                  <a:pt x="217342" y="332336"/>
                  <a:pt x="196272" y="287674"/>
                </a:cubicBezTo>
                <a:cubicBezTo>
                  <a:pt x="196272" y="287674"/>
                  <a:pt x="196272" y="287674"/>
                  <a:pt x="191004" y="287674"/>
                </a:cubicBezTo>
                <a:cubicBezTo>
                  <a:pt x="191004" y="287674"/>
                  <a:pt x="191004" y="287674"/>
                  <a:pt x="206807" y="327082"/>
                </a:cubicBezTo>
                <a:cubicBezTo>
                  <a:pt x="208124" y="329709"/>
                  <a:pt x="205490" y="333650"/>
                  <a:pt x="202856" y="334963"/>
                </a:cubicBezTo>
                <a:cubicBezTo>
                  <a:pt x="201539" y="334963"/>
                  <a:pt x="201539" y="334963"/>
                  <a:pt x="200222" y="334963"/>
                </a:cubicBezTo>
                <a:cubicBezTo>
                  <a:pt x="197589" y="334963"/>
                  <a:pt x="196272" y="333650"/>
                  <a:pt x="194955" y="331022"/>
                </a:cubicBezTo>
                <a:cubicBezTo>
                  <a:pt x="194955" y="331022"/>
                  <a:pt x="194955" y="331022"/>
                  <a:pt x="188370" y="312632"/>
                </a:cubicBezTo>
                <a:cubicBezTo>
                  <a:pt x="188370" y="312632"/>
                  <a:pt x="188370" y="312632"/>
                  <a:pt x="40877" y="312632"/>
                </a:cubicBezTo>
                <a:cubicBezTo>
                  <a:pt x="40877" y="312632"/>
                  <a:pt x="40877" y="312632"/>
                  <a:pt x="34292" y="331022"/>
                </a:cubicBezTo>
                <a:cubicBezTo>
                  <a:pt x="32975" y="333650"/>
                  <a:pt x="31658" y="334963"/>
                  <a:pt x="29025" y="334963"/>
                </a:cubicBezTo>
                <a:cubicBezTo>
                  <a:pt x="27708" y="334963"/>
                  <a:pt x="27708" y="334963"/>
                  <a:pt x="26391" y="334963"/>
                </a:cubicBezTo>
                <a:cubicBezTo>
                  <a:pt x="23757" y="333650"/>
                  <a:pt x="21123" y="329709"/>
                  <a:pt x="22440" y="327082"/>
                </a:cubicBezTo>
                <a:cubicBezTo>
                  <a:pt x="22440" y="327082"/>
                  <a:pt x="22440" y="327082"/>
                  <a:pt x="38243" y="287674"/>
                </a:cubicBezTo>
                <a:cubicBezTo>
                  <a:pt x="38243" y="287674"/>
                  <a:pt x="38243" y="287674"/>
                  <a:pt x="32975" y="287674"/>
                </a:cubicBezTo>
                <a:cubicBezTo>
                  <a:pt x="32975" y="287674"/>
                  <a:pt x="32975" y="287674"/>
                  <a:pt x="11905" y="332336"/>
                </a:cubicBezTo>
                <a:cubicBezTo>
                  <a:pt x="10588" y="333650"/>
                  <a:pt x="7954" y="334963"/>
                  <a:pt x="6637" y="334963"/>
                </a:cubicBezTo>
                <a:cubicBezTo>
                  <a:pt x="5320" y="334963"/>
                  <a:pt x="4003" y="334963"/>
                  <a:pt x="4003" y="334963"/>
                </a:cubicBezTo>
                <a:cubicBezTo>
                  <a:pt x="53" y="333650"/>
                  <a:pt x="-1264" y="329709"/>
                  <a:pt x="1370" y="327082"/>
                </a:cubicBezTo>
                <a:cubicBezTo>
                  <a:pt x="1370" y="327082"/>
                  <a:pt x="1370" y="327082"/>
                  <a:pt x="19806" y="287674"/>
                </a:cubicBezTo>
                <a:cubicBezTo>
                  <a:pt x="19806" y="287674"/>
                  <a:pt x="19806" y="287674"/>
                  <a:pt x="13222" y="287674"/>
                </a:cubicBezTo>
                <a:cubicBezTo>
                  <a:pt x="5320" y="287674"/>
                  <a:pt x="53" y="281106"/>
                  <a:pt x="53" y="273225"/>
                </a:cubicBezTo>
                <a:cubicBezTo>
                  <a:pt x="53" y="273225"/>
                  <a:pt x="53" y="273225"/>
                  <a:pt x="53" y="84069"/>
                </a:cubicBezTo>
                <a:cubicBezTo>
                  <a:pt x="53" y="63052"/>
                  <a:pt x="15855" y="45975"/>
                  <a:pt x="36926" y="45975"/>
                </a:cubicBezTo>
                <a:cubicBezTo>
                  <a:pt x="36926" y="45975"/>
                  <a:pt x="36926" y="45975"/>
                  <a:pt x="46144" y="45975"/>
                </a:cubicBezTo>
                <a:cubicBezTo>
                  <a:pt x="46144" y="45975"/>
                  <a:pt x="46144" y="45975"/>
                  <a:pt x="50095" y="22331"/>
                </a:cubicBezTo>
                <a:cubicBezTo>
                  <a:pt x="50095" y="19704"/>
                  <a:pt x="52729" y="17076"/>
                  <a:pt x="55363" y="17076"/>
                </a:cubicBezTo>
                <a:cubicBezTo>
                  <a:pt x="55363" y="17076"/>
                  <a:pt x="55363" y="17076"/>
                  <a:pt x="73799" y="17076"/>
                </a:cubicBezTo>
                <a:cubicBezTo>
                  <a:pt x="73799" y="17076"/>
                  <a:pt x="73799" y="17076"/>
                  <a:pt x="77750" y="5254"/>
                </a:cubicBezTo>
                <a:cubicBezTo>
                  <a:pt x="77750" y="2627"/>
                  <a:pt x="80384" y="0"/>
                  <a:pt x="83018" y="0"/>
                </a:cubicBezTo>
                <a:close/>
              </a:path>
            </a:pathLst>
          </a:custGeom>
          <a:solidFill>
            <a:schemeClr val="accen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0" grpId="0" animBg="1"/>
      <p:bldP spid="21" grpId="0" animBg="1"/>
      <p:bldP spid="54" grpId="0" animBg="1"/>
      <p:bldP spid="53"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8" name="矩形: 圆角 17"/>
          <p:cNvSpPr/>
          <p:nvPr/>
        </p:nvSpPr>
        <p:spPr>
          <a:xfrm>
            <a:off x="1916048" y="2561165"/>
            <a:ext cx="4176464" cy="1097338"/>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2400" dirty="0">
                <a:solidFill>
                  <a:schemeClr val="bg1"/>
                </a:solidFill>
              </a:rPr>
              <a:t>Air Transport Cargo Insurance</a:t>
            </a:r>
            <a:endParaRPr lang="zh-CN" altLang="en-US" sz="2400" dirty="0">
              <a:solidFill>
                <a:schemeClr val="bg1"/>
              </a:solidFill>
            </a:endParaRPr>
          </a:p>
        </p:txBody>
      </p:sp>
      <p:sp>
        <p:nvSpPr>
          <p:cNvPr id="20" name="矩形: 圆角 19"/>
          <p:cNvSpPr/>
          <p:nvPr/>
        </p:nvSpPr>
        <p:spPr>
          <a:xfrm>
            <a:off x="6725766" y="1556792"/>
            <a:ext cx="3485034" cy="93610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2400" dirty="0"/>
              <a:t>Air Transport Risks </a:t>
            </a:r>
            <a:endParaRPr lang="en-US" altLang="zh-CN" sz="2400" dirty="0"/>
          </a:p>
        </p:txBody>
      </p:sp>
      <p:sp>
        <p:nvSpPr>
          <p:cNvPr id="21" name="矩形: 圆角 20"/>
          <p:cNvSpPr/>
          <p:nvPr/>
        </p:nvSpPr>
        <p:spPr>
          <a:xfrm>
            <a:off x="6725766" y="2641782"/>
            <a:ext cx="3485034" cy="93610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2400" dirty="0"/>
              <a:t>Air Transport All Risks </a:t>
            </a:r>
            <a:endParaRPr lang="zh-CN" altLang="en-US" sz="2400" dirty="0"/>
          </a:p>
        </p:txBody>
      </p:sp>
      <p:cxnSp>
        <p:nvCxnSpPr>
          <p:cNvPr id="26" name="直接连接符 25"/>
          <p:cNvCxnSpPr>
            <a:stCxn id="18" idx="3"/>
            <a:endCxn id="20" idx="1"/>
          </p:cNvCxnSpPr>
          <p:nvPr/>
        </p:nvCxnSpPr>
        <p:spPr>
          <a:xfrm flipV="1">
            <a:off x="6092512" y="2024844"/>
            <a:ext cx="633254" cy="10849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8" idx="3"/>
            <a:endCxn id="21" idx="1"/>
          </p:cNvCxnSpPr>
          <p:nvPr/>
        </p:nvCxnSpPr>
        <p:spPr>
          <a:xfrm>
            <a:off x="6092512" y="3109834"/>
            <a:ext cx="63325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矩形: 圆角 34"/>
          <p:cNvSpPr/>
          <p:nvPr/>
        </p:nvSpPr>
        <p:spPr>
          <a:xfrm>
            <a:off x="6744072" y="3739121"/>
            <a:ext cx="3485034" cy="1174059"/>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2400" dirty="0"/>
              <a:t>Air Transport Cargo War Risks</a:t>
            </a:r>
            <a:endParaRPr lang="en-US" altLang="zh-CN" sz="2400" dirty="0"/>
          </a:p>
        </p:txBody>
      </p:sp>
      <p:cxnSp>
        <p:nvCxnSpPr>
          <p:cNvPr id="36" name="直接连接符 35"/>
          <p:cNvCxnSpPr>
            <a:stCxn id="18" idx="3"/>
            <a:endCxn id="35" idx="1"/>
          </p:cNvCxnSpPr>
          <p:nvPr/>
        </p:nvCxnSpPr>
        <p:spPr>
          <a:xfrm>
            <a:off x="6092512" y="3109834"/>
            <a:ext cx="651560" cy="12163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9892824" y="2056197"/>
            <a:ext cx="2304256" cy="108498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400" dirty="0">
                <a:solidFill>
                  <a:schemeClr val="bg1"/>
                </a:solidFill>
              </a:rPr>
              <a:t>Can be insured independently</a:t>
            </a:r>
            <a:endParaRPr lang="zh-CN" altLang="en-US" sz="2400" dirty="0">
              <a:solidFill>
                <a:schemeClr val="bg1"/>
              </a:solidFill>
            </a:endParaRPr>
          </a:p>
        </p:txBody>
      </p:sp>
      <p:sp>
        <p:nvSpPr>
          <p:cNvPr id="17" name="矩形 16"/>
          <p:cNvSpPr/>
          <p:nvPr/>
        </p:nvSpPr>
        <p:spPr>
          <a:xfrm>
            <a:off x="9768408" y="3845865"/>
            <a:ext cx="2423592" cy="87927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400" dirty="0">
                <a:solidFill>
                  <a:schemeClr val="bg1"/>
                </a:solidFill>
              </a:rPr>
              <a:t>To be taken with above insurance</a:t>
            </a:r>
            <a:endParaRPr lang="zh-CN" altLang="en-US" sz="2400" dirty="0">
              <a:solidFill>
                <a:schemeClr val="bg1"/>
              </a:solidFill>
            </a:endParaRPr>
          </a:p>
        </p:txBody>
      </p:sp>
      <p:sp>
        <p:nvSpPr>
          <p:cNvPr id="12" name="airplane_156859"/>
          <p:cNvSpPr>
            <a:spLocks noChangeAspect="1"/>
          </p:cNvSpPr>
          <p:nvPr/>
        </p:nvSpPr>
        <p:spPr bwMode="auto">
          <a:xfrm rot="5400000">
            <a:off x="3476084" y="1294710"/>
            <a:ext cx="1056392" cy="1197619"/>
          </a:xfrm>
          <a:custGeom>
            <a:avLst/>
            <a:gdLst>
              <a:gd name="connsiteX0" fmla="*/ 182563 w 296863"/>
              <a:gd name="connsiteY0" fmla="*/ 125413 h 336550"/>
              <a:gd name="connsiteX1" fmla="*/ 182563 w 296863"/>
              <a:gd name="connsiteY1" fmla="*/ 157163 h 336550"/>
              <a:gd name="connsiteX2" fmla="*/ 276226 w 296863"/>
              <a:gd name="connsiteY2" fmla="*/ 206376 h 336550"/>
              <a:gd name="connsiteX3" fmla="*/ 276226 w 296863"/>
              <a:gd name="connsiteY3" fmla="*/ 193676 h 336550"/>
              <a:gd name="connsiteX4" fmla="*/ 114301 w 296863"/>
              <a:gd name="connsiteY4" fmla="*/ 125413 h 336550"/>
              <a:gd name="connsiteX5" fmla="*/ 20638 w 296863"/>
              <a:gd name="connsiteY5" fmla="*/ 193676 h 336550"/>
              <a:gd name="connsiteX6" fmla="*/ 20638 w 296863"/>
              <a:gd name="connsiteY6" fmla="*/ 206376 h 336550"/>
              <a:gd name="connsiteX7" fmla="*/ 114301 w 296863"/>
              <a:gd name="connsiteY7" fmla="*/ 157163 h 336550"/>
              <a:gd name="connsiteX8" fmla="*/ 148431 w 296863"/>
              <a:gd name="connsiteY8" fmla="*/ 20638 h 336550"/>
              <a:gd name="connsiteX9" fmla="*/ 135272 w 296863"/>
              <a:gd name="connsiteY9" fmla="*/ 33819 h 336550"/>
              <a:gd name="connsiteX10" fmla="*/ 135272 w 296863"/>
              <a:gd name="connsiteY10" fmla="*/ 269752 h 336550"/>
              <a:gd name="connsiteX11" fmla="*/ 98425 w 296863"/>
              <a:gd name="connsiteY11" fmla="*/ 292159 h 336550"/>
              <a:gd name="connsiteX12" fmla="*/ 98425 w 296863"/>
              <a:gd name="connsiteY12" fmla="*/ 307976 h 336550"/>
              <a:gd name="connsiteX13" fmla="*/ 148431 w 296863"/>
              <a:gd name="connsiteY13" fmla="*/ 290841 h 336550"/>
              <a:gd name="connsiteX14" fmla="*/ 198438 w 296863"/>
              <a:gd name="connsiteY14" fmla="*/ 307976 h 336550"/>
              <a:gd name="connsiteX15" fmla="*/ 198438 w 296863"/>
              <a:gd name="connsiteY15" fmla="*/ 292159 h 336550"/>
              <a:gd name="connsiteX16" fmla="*/ 161591 w 296863"/>
              <a:gd name="connsiteY16" fmla="*/ 269752 h 336550"/>
              <a:gd name="connsiteX17" fmla="*/ 161591 w 296863"/>
              <a:gd name="connsiteY17" fmla="*/ 33819 h 336550"/>
              <a:gd name="connsiteX18" fmla="*/ 148431 w 296863"/>
              <a:gd name="connsiteY18" fmla="*/ 20638 h 336550"/>
              <a:gd name="connsiteX19" fmla="*/ 148431 w 296863"/>
              <a:gd name="connsiteY19" fmla="*/ 0 h 336550"/>
              <a:gd name="connsiteX20" fmla="*/ 182584 w 296863"/>
              <a:gd name="connsiteY20" fmla="*/ 34181 h 336550"/>
              <a:gd name="connsiteX21" fmla="*/ 182584 w 296863"/>
              <a:gd name="connsiteY21" fmla="*/ 98599 h 336550"/>
              <a:gd name="connsiteX22" fmla="*/ 296863 w 296863"/>
              <a:gd name="connsiteY22" fmla="*/ 182736 h 336550"/>
              <a:gd name="connsiteX23" fmla="*/ 296863 w 296863"/>
              <a:gd name="connsiteY23" fmla="*/ 240581 h 336550"/>
              <a:gd name="connsiteX24" fmla="*/ 182584 w 296863"/>
              <a:gd name="connsiteY24" fmla="*/ 181421 h 336550"/>
              <a:gd name="connsiteX25" fmla="*/ 182584 w 296863"/>
              <a:gd name="connsiteY25" fmla="*/ 257671 h 336550"/>
              <a:gd name="connsiteX26" fmla="*/ 219364 w 296863"/>
              <a:gd name="connsiteY26" fmla="*/ 280020 h 336550"/>
              <a:gd name="connsiteX27" fmla="*/ 219364 w 296863"/>
              <a:gd name="connsiteY27" fmla="*/ 336550 h 336550"/>
              <a:gd name="connsiteX28" fmla="*/ 148431 w 296863"/>
              <a:gd name="connsiteY28" fmla="*/ 312886 h 336550"/>
              <a:gd name="connsiteX29" fmla="*/ 77500 w 296863"/>
              <a:gd name="connsiteY29" fmla="*/ 336550 h 336550"/>
              <a:gd name="connsiteX30" fmla="*/ 77500 w 296863"/>
              <a:gd name="connsiteY30" fmla="*/ 280020 h 336550"/>
              <a:gd name="connsiteX31" fmla="*/ 114279 w 296863"/>
              <a:gd name="connsiteY31" fmla="*/ 257671 h 336550"/>
              <a:gd name="connsiteX32" fmla="*/ 114279 w 296863"/>
              <a:gd name="connsiteY32" fmla="*/ 181421 h 336550"/>
              <a:gd name="connsiteX33" fmla="*/ 0 w 296863"/>
              <a:gd name="connsiteY33" fmla="*/ 240581 h 336550"/>
              <a:gd name="connsiteX34" fmla="*/ 0 w 296863"/>
              <a:gd name="connsiteY34" fmla="*/ 182736 h 336550"/>
              <a:gd name="connsiteX35" fmla="*/ 114279 w 296863"/>
              <a:gd name="connsiteY35" fmla="*/ 98599 h 336550"/>
              <a:gd name="connsiteX36" fmla="*/ 114279 w 296863"/>
              <a:gd name="connsiteY36" fmla="*/ 34181 h 336550"/>
              <a:gd name="connsiteX37" fmla="*/ 148431 w 296863"/>
              <a:gd name="connsiteY37"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6863" h="336550">
                <a:moveTo>
                  <a:pt x="182563" y="125413"/>
                </a:moveTo>
                <a:lnTo>
                  <a:pt x="182563" y="157163"/>
                </a:lnTo>
                <a:lnTo>
                  <a:pt x="276226" y="206376"/>
                </a:lnTo>
                <a:lnTo>
                  <a:pt x="276226" y="193676"/>
                </a:lnTo>
                <a:close/>
                <a:moveTo>
                  <a:pt x="114301" y="125413"/>
                </a:moveTo>
                <a:lnTo>
                  <a:pt x="20638" y="193676"/>
                </a:lnTo>
                <a:lnTo>
                  <a:pt x="20638" y="206376"/>
                </a:lnTo>
                <a:lnTo>
                  <a:pt x="114301" y="157163"/>
                </a:lnTo>
                <a:close/>
                <a:moveTo>
                  <a:pt x="148431" y="20638"/>
                </a:moveTo>
                <a:cubicBezTo>
                  <a:pt x="140536" y="20638"/>
                  <a:pt x="135272" y="27228"/>
                  <a:pt x="135272" y="33819"/>
                </a:cubicBezTo>
                <a:cubicBezTo>
                  <a:pt x="135272" y="33819"/>
                  <a:pt x="135272" y="33819"/>
                  <a:pt x="135272" y="269752"/>
                </a:cubicBezTo>
                <a:cubicBezTo>
                  <a:pt x="135272" y="269752"/>
                  <a:pt x="135272" y="269752"/>
                  <a:pt x="98425" y="292159"/>
                </a:cubicBezTo>
                <a:cubicBezTo>
                  <a:pt x="98425" y="292159"/>
                  <a:pt x="98425" y="292159"/>
                  <a:pt x="98425" y="307976"/>
                </a:cubicBezTo>
                <a:cubicBezTo>
                  <a:pt x="98425" y="307976"/>
                  <a:pt x="98425" y="307976"/>
                  <a:pt x="148431" y="290841"/>
                </a:cubicBezTo>
                <a:cubicBezTo>
                  <a:pt x="148431" y="290841"/>
                  <a:pt x="148431" y="290841"/>
                  <a:pt x="198438" y="307976"/>
                </a:cubicBezTo>
                <a:cubicBezTo>
                  <a:pt x="198438" y="307976"/>
                  <a:pt x="198438" y="307976"/>
                  <a:pt x="198438" y="292159"/>
                </a:cubicBezTo>
                <a:lnTo>
                  <a:pt x="161591" y="269752"/>
                </a:lnTo>
                <a:cubicBezTo>
                  <a:pt x="161591" y="269752"/>
                  <a:pt x="161591" y="269752"/>
                  <a:pt x="161591" y="33819"/>
                </a:cubicBezTo>
                <a:cubicBezTo>
                  <a:pt x="161591" y="27228"/>
                  <a:pt x="156327" y="20638"/>
                  <a:pt x="148431" y="20638"/>
                </a:cubicBezTo>
                <a:close/>
                <a:moveTo>
                  <a:pt x="148431" y="0"/>
                </a:moveTo>
                <a:cubicBezTo>
                  <a:pt x="168135" y="0"/>
                  <a:pt x="182584" y="15776"/>
                  <a:pt x="182584" y="34181"/>
                </a:cubicBezTo>
                <a:cubicBezTo>
                  <a:pt x="182584" y="34181"/>
                  <a:pt x="182584" y="34181"/>
                  <a:pt x="182584" y="98599"/>
                </a:cubicBezTo>
                <a:cubicBezTo>
                  <a:pt x="182584" y="98599"/>
                  <a:pt x="182584" y="98599"/>
                  <a:pt x="296863" y="182736"/>
                </a:cubicBezTo>
                <a:cubicBezTo>
                  <a:pt x="296863" y="182736"/>
                  <a:pt x="296863" y="182736"/>
                  <a:pt x="296863" y="240581"/>
                </a:cubicBezTo>
                <a:cubicBezTo>
                  <a:pt x="296863" y="240581"/>
                  <a:pt x="296863" y="240581"/>
                  <a:pt x="182584" y="181421"/>
                </a:cubicBezTo>
                <a:cubicBezTo>
                  <a:pt x="182584" y="181421"/>
                  <a:pt x="182584" y="181421"/>
                  <a:pt x="182584" y="257671"/>
                </a:cubicBezTo>
                <a:cubicBezTo>
                  <a:pt x="182584" y="257671"/>
                  <a:pt x="182584" y="257671"/>
                  <a:pt x="219364" y="280020"/>
                </a:cubicBezTo>
                <a:cubicBezTo>
                  <a:pt x="219364" y="280020"/>
                  <a:pt x="219364" y="280020"/>
                  <a:pt x="219364" y="336550"/>
                </a:cubicBezTo>
                <a:cubicBezTo>
                  <a:pt x="219364" y="336550"/>
                  <a:pt x="219364" y="336550"/>
                  <a:pt x="148431" y="312886"/>
                </a:cubicBezTo>
                <a:cubicBezTo>
                  <a:pt x="148431" y="312886"/>
                  <a:pt x="148431" y="312886"/>
                  <a:pt x="77500" y="336550"/>
                </a:cubicBezTo>
                <a:cubicBezTo>
                  <a:pt x="77500" y="336550"/>
                  <a:pt x="77500" y="336550"/>
                  <a:pt x="77500" y="280020"/>
                </a:cubicBezTo>
                <a:cubicBezTo>
                  <a:pt x="77500" y="280020"/>
                  <a:pt x="77500" y="280020"/>
                  <a:pt x="114279" y="257671"/>
                </a:cubicBezTo>
                <a:cubicBezTo>
                  <a:pt x="114279" y="257671"/>
                  <a:pt x="114279" y="257671"/>
                  <a:pt x="114279" y="181421"/>
                </a:cubicBezTo>
                <a:cubicBezTo>
                  <a:pt x="114279" y="181421"/>
                  <a:pt x="114279" y="181421"/>
                  <a:pt x="0" y="240581"/>
                </a:cubicBezTo>
                <a:cubicBezTo>
                  <a:pt x="0" y="240581"/>
                  <a:pt x="0" y="240581"/>
                  <a:pt x="0" y="182736"/>
                </a:cubicBezTo>
                <a:cubicBezTo>
                  <a:pt x="0" y="182736"/>
                  <a:pt x="0" y="182736"/>
                  <a:pt x="114279" y="98599"/>
                </a:cubicBezTo>
                <a:cubicBezTo>
                  <a:pt x="114279" y="98599"/>
                  <a:pt x="114279" y="98599"/>
                  <a:pt x="114279" y="34181"/>
                </a:cubicBezTo>
                <a:cubicBezTo>
                  <a:pt x="114279" y="15776"/>
                  <a:pt x="128728" y="0"/>
                  <a:pt x="148431" y="0"/>
                </a:cubicBezTo>
                <a:close/>
              </a:path>
            </a:pathLst>
          </a:custGeom>
          <a:solidFill>
            <a:schemeClr val="accen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35" grpId="0" animBg="1"/>
      <p:bldP spid="1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8" name="矩形: 圆角 17"/>
          <p:cNvSpPr/>
          <p:nvPr/>
        </p:nvSpPr>
        <p:spPr>
          <a:xfrm>
            <a:off x="1915171" y="2564904"/>
            <a:ext cx="4176464" cy="1097338"/>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2400" dirty="0">
                <a:solidFill>
                  <a:schemeClr val="bg1"/>
                </a:solidFill>
              </a:rPr>
              <a:t>Parcel Post Insurance </a:t>
            </a:r>
            <a:endParaRPr lang="en-US" altLang="zh-CN" sz="2400" dirty="0">
              <a:solidFill>
                <a:schemeClr val="bg1"/>
              </a:solidFill>
            </a:endParaRPr>
          </a:p>
        </p:txBody>
      </p:sp>
      <p:sp>
        <p:nvSpPr>
          <p:cNvPr id="20" name="矩形: 圆角 19"/>
          <p:cNvSpPr/>
          <p:nvPr/>
        </p:nvSpPr>
        <p:spPr>
          <a:xfrm>
            <a:off x="6725766" y="1556792"/>
            <a:ext cx="3485034" cy="936104"/>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2400" dirty="0"/>
              <a:t>Parcel Post Risks </a:t>
            </a:r>
            <a:endParaRPr lang="en-US" altLang="zh-CN" sz="2400" dirty="0"/>
          </a:p>
        </p:txBody>
      </p:sp>
      <p:sp>
        <p:nvSpPr>
          <p:cNvPr id="21" name="矩形: 圆角 20"/>
          <p:cNvSpPr/>
          <p:nvPr/>
        </p:nvSpPr>
        <p:spPr>
          <a:xfrm>
            <a:off x="6725766" y="2641782"/>
            <a:ext cx="3485034" cy="936104"/>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2400" dirty="0"/>
              <a:t>Parcel Post All Risks</a:t>
            </a:r>
            <a:endParaRPr lang="en-US" altLang="zh-CN" sz="2400" dirty="0"/>
          </a:p>
        </p:txBody>
      </p:sp>
      <p:cxnSp>
        <p:nvCxnSpPr>
          <p:cNvPr id="26" name="直接连接符 25"/>
          <p:cNvCxnSpPr>
            <a:stCxn id="18" idx="3"/>
            <a:endCxn id="20" idx="1"/>
          </p:cNvCxnSpPr>
          <p:nvPr/>
        </p:nvCxnSpPr>
        <p:spPr>
          <a:xfrm flipV="1">
            <a:off x="6091636" y="2024845"/>
            <a:ext cx="634131" cy="10887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8" idx="3"/>
            <a:endCxn id="21" idx="1"/>
          </p:cNvCxnSpPr>
          <p:nvPr/>
        </p:nvCxnSpPr>
        <p:spPr>
          <a:xfrm flipV="1">
            <a:off x="6091636" y="3109835"/>
            <a:ext cx="634131" cy="373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矩形: 圆角 34"/>
          <p:cNvSpPr/>
          <p:nvPr/>
        </p:nvSpPr>
        <p:spPr>
          <a:xfrm>
            <a:off x="6725766" y="3717033"/>
            <a:ext cx="3485034" cy="1174059"/>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2400" dirty="0"/>
              <a:t>Parcel Post War Risks</a:t>
            </a:r>
            <a:endParaRPr lang="zh-CN" altLang="en-US" sz="2400" dirty="0"/>
          </a:p>
        </p:txBody>
      </p:sp>
      <p:cxnSp>
        <p:nvCxnSpPr>
          <p:cNvPr id="36" name="直接连接符 35"/>
          <p:cNvCxnSpPr>
            <a:stCxn id="18" idx="3"/>
            <a:endCxn id="35" idx="1"/>
          </p:cNvCxnSpPr>
          <p:nvPr/>
        </p:nvCxnSpPr>
        <p:spPr>
          <a:xfrm>
            <a:off x="6091636" y="3113574"/>
            <a:ext cx="634131" cy="11904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package_117508"/>
          <p:cNvSpPr>
            <a:spLocks noChangeAspect="1"/>
          </p:cNvSpPr>
          <p:nvPr/>
        </p:nvSpPr>
        <p:spPr bwMode="auto">
          <a:xfrm>
            <a:off x="3463343" y="1380427"/>
            <a:ext cx="1080120" cy="1085314"/>
          </a:xfrm>
          <a:custGeom>
            <a:avLst/>
            <a:gdLst>
              <a:gd name="connsiteX0" fmla="*/ 160338 w 330200"/>
              <a:gd name="connsiteY0" fmla="*/ 277813 h 331788"/>
              <a:gd name="connsiteX1" fmla="*/ 268288 w 330200"/>
              <a:gd name="connsiteY1" fmla="*/ 277813 h 331788"/>
              <a:gd name="connsiteX2" fmla="*/ 268288 w 330200"/>
              <a:gd name="connsiteY2" fmla="*/ 292101 h 331788"/>
              <a:gd name="connsiteX3" fmla="*/ 160338 w 330200"/>
              <a:gd name="connsiteY3" fmla="*/ 292101 h 331788"/>
              <a:gd name="connsiteX4" fmla="*/ 90632 w 330200"/>
              <a:gd name="connsiteY4" fmla="*/ 242888 h 331788"/>
              <a:gd name="connsiteX5" fmla="*/ 69850 w 330200"/>
              <a:gd name="connsiteY5" fmla="*/ 263670 h 331788"/>
              <a:gd name="connsiteX6" fmla="*/ 90632 w 330200"/>
              <a:gd name="connsiteY6" fmla="*/ 285751 h 331788"/>
              <a:gd name="connsiteX7" fmla="*/ 112713 w 330200"/>
              <a:gd name="connsiteY7" fmla="*/ 263670 h 331788"/>
              <a:gd name="connsiteX8" fmla="*/ 90632 w 330200"/>
              <a:gd name="connsiteY8" fmla="*/ 242888 h 331788"/>
              <a:gd name="connsiteX9" fmla="*/ 160338 w 330200"/>
              <a:gd name="connsiteY9" fmla="*/ 236538 h 331788"/>
              <a:gd name="connsiteX10" fmla="*/ 268288 w 330200"/>
              <a:gd name="connsiteY10" fmla="*/ 236538 h 331788"/>
              <a:gd name="connsiteX11" fmla="*/ 268288 w 330200"/>
              <a:gd name="connsiteY11" fmla="*/ 250826 h 331788"/>
              <a:gd name="connsiteX12" fmla="*/ 160338 w 330200"/>
              <a:gd name="connsiteY12" fmla="*/ 250826 h 331788"/>
              <a:gd name="connsiteX13" fmla="*/ 89853 w 330200"/>
              <a:gd name="connsiteY13" fmla="*/ 228600 h 331788"/>
              <a:gd name="connsiteX14" fmla="*/ 125413 w 330200"/>
              <a:gd name="connsiteY14" fmla="*/ 263525 h 331788"/>
              <a:gd name="connsiteX15" fmla="*/ 89853 w 330200"/>
              <a:gd name="connsiteY15" fmla="*/ 298450 h 331788"/>
              <a:gd name="connsiteX16" fmla="*/ 55563 w 330200"/>
              <a:gd name="connsiteY16" fmla="*/ 263525 h 331788"/>
              <a:gd name="connsiteX17" fmla="*/ 89853 w 330200"/>
              <a:gd name="connsiteY17" fmla="*/ 228600 h 331788"/>
              <a:gd name="connsiteX18" fmla="*/ 139700 w 330200"/>
              <a:gd name="connsiteY18" fmla="*/ 123825 h 331788"/>
              <a:gd name="connsiteX19" fmla="*/ 139700 w 330200"/>
              <a:gd name="connsiteY19" fmla="*/ 182563 h 331788"/>
              <a:gd name="connsiteX20" fmla="*/ 190500 w 330200"/>
              <a:gd name="connsiteY20" fmla="*/ 182563 h 331788"/>
              <a:gd name="connsiteX21" fmla="*/ 190500 w 330200"/>
              <a:gd name="connsiteY21" fmla="*/ 123825 h 331788"/>
              <a:gd name="connsiteX22" fmla="*/ 14288 w 330200"/>
              <a:gd name="connsiteY22" fmla="*/ 123825 h 331788"/>
              <a:gd name="connsiteX23" fmla="*/ 14288 w 330200"/>
              <a:gd name="connsiteY23" fmla="*/ 317500 h 331788"/>
              <a:gd name="connsiteX24" fmla="*/ 315913 w 330200"/>
              <a:gd name="connsiteY24" fmla="*/ 317500 h 331788"/>
              <a:gd name="connsiteX25" fmla="*/ 315913 w 330200"/>
              <a:gd name="connsiteY25" fmla="*/ 123825 h 331788"/>
              <a:gd name="connsiteX26" fmla="*/ 205060 w 330200"/>
              <a:gd name="connsiteY26" fmla="*/ 123825 h 331788"/>
              <a:gd name="connsiteX27" fmla="*/ 205060 w 330200"/>
              <a:gd name="connsiteY27" fmla="*/ 189674 h 331788"/>
              <a:gd name="connsiteX28" fmla="*/ 197326 w 330200"/>
              <a:gd name="connsiteY28" fmla="*/ 196130 h 331788"/>
              <a:gd name="connsiteX29" fmla="*/ 132875 w 330200"/>
              <a:gd name="connsiteY29" fmla="*/ 196130 h 331788"/>
              <a:gd name="connsiteX30" fmla="*/ 126430 w 330200"/>
              <a:gd name="connsiteY30" fmla="*/ 189674 h 331788"/>
              <a:gd name="connsiteX31" fmla="*/ 126430 w 330200"/>
              <a:gd name="connsiteY31" fmla="*/ 123825 h 331788"/>
              <a:gd name="connsiteX32" fmla="*/ 14288 w 330200"/>
              <a:gd name="connsiteY32" fmla="*/ 123825 h 331788"/>
              <a:gd name="connsiteX33" fmla="*/ 204788 w 330200"/>
              <a:gd name="connsiteY33" fmla="*/ 14288 h 331788"/>
              <a:gd name="connsiteX34" fmla="*/ 204788 w 330200"/>
              <a:gd name="connsiteY34" fmla="*/ 109538 h 331788"/>
              <a:gd name="connsiteX35" fmla="*/ 312738 w 330200"/>
              <a:gd name="connsiteY35" fmla="*/ 109538 h 331788"/>
              <a:gd name="connsiteX36" fmla="*/ 276226 w 330200"/>
              <a:gd name="connsiteY36" fmla="*/ 14288 h 331788"/>
              <a:gd name="connsiteX37" fmla="*/ 139700 w 330200"/>
              <a:gd name="connsiteY37" fmla="*/ 14288 h 331788"/>
              <a:gd name="connsiteX38" fmla="*/ 139700 w 330200"/>
              <a:gd name="connsiteY38" fmla="*/ 109538 h 331788"/>
              <a:gd name="connsiteX39" fmla="*/ 190500 w 330200"/>
              <a:gd name="connsiteY39" fmla="*/ 109538 h 331788"/>
              <a:gd name="connsiteX40" fmla="*/ 190500 w 330200"/>
              <a:gd name="connsiteY40" fmla="*/ 14288 h 331788"/>
              <a:gd name="connsiteX41" fmla="*/ 53975 w 330200"/>
              <a:gd name="connsiteY41" fmla="*/ 14288 h 331788"/>
              <a:gd name="connsiteX42" fmla="*/ 17463 w 330200"/>
              <a:gd name="connsiteY42" fmla="*/ 109538 h 331788"/>
              <a:gd name="connsiteX43" fmla="*/ 125413 w 330200"/>
              <a:gd name="connsiteY43" fmla="*/ 109538 h 331788"/>
              <a:gd name="connsiteX44" fmla="*/ 125413 w 330200"/>
              <a:gd name="connsiteY44" fmla="*/ 14288 h 331788"/>
              <a:gd name="connsiteX45" fmla="*/ 49014 w 330200"/>
              <a:gd name="connsiteY45" fmla="*/ 0 h 331788"/>
              <a:gd name="connsiteX46" fmla="*/ 279896 w 330200"/>
              <a:gd name="connsiteY46" fmla="*/ 0 h 331788"/>
              <a:gd name="connsiteX47" fmla="*/ 286345 w 330200"/>
              <a:gd name="connsiteY47" fmla="*/ 5184 h 331788"/>
              <a:gd name="connsiteX48" fmla="*/ 330200 w 330200"/>
              <a:gd name="connsiteY48" fmla="*/ 119236 h 331788"/>
              <a:gd name="connsiteX49" fmla="*/ 330200 w 330200"/>
              <a:gd name="connsiteY49" fmla="*/ 324012 h 331788"/>
              <a:gd name="connsiteX50" fmla="*/ 323751 w 330200"/>
              <a:gd name="connsiteY50" fmla="*/ 331788 h 331788"/>
              <a:gd name="connsiteX51" fmla="*/ 6449 w 330200"/>
              <a:gd name="connsiteY51" fmla="*/ 331788 h 331788"/>
              <a:gd name="connsiteX52" fmla="*/ 0 w 330200"/>
              <a:gd name="connsiteY52" fmla="*/ 324012 h 331788"/>
              <a:gd name="connsiteX53" fmla="*/ 0 w 330200"/>
              <a:gd name="connsiteY53" fmla="*/ 119236 h 331788"/>
              <a:gd name="connsiteX54" fmla="*/ 42565 w 330200"/>
              <a:gd name="connsiteY54" fmla="*/ 5184 h 331788"/>
              <a:gd name="connsiteX55" fmla="*/ 49014 w 330200"/>
              <a:gd name="connsiteY5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0200" h="331788">
                <a:moveTo>
                  <a:pt x="160338" y="277813"/>
                </a:moveTo>
                <a:lnTo>
                  <a:pt x="268288" y="277813"/>
                </a:lnTo>
                <a:lnTo>
                  <a:pt x="268288" y="292101"/>
                </a:lnTo>
                <a:lnTo>
                  <a:pt x="160338" y="292101"/>
                </a:lnTo>
                <a:close/>
                <a:moveTo>
                  <a:pt x="90632" y="242888"/>
                </a:moveTo>
                <a:cubicBezTo>
                  <a:pt x="80241" y="242888"/>
                  <a:pt x="69850" y="251980"/>
                  <a:pt x="69850" y="263670"/>
                </a:cubicBezTo>
                <a:cubicBezTo>
                  <a:pt x="69850" y="275360"/>
                  <a:pt x="78942" y="285751"/>
                  <a:pt x="90632" y="285751"/>
                </a:cubicBezTo>
                <a:cubicBezTo>
                  <a:pt x="103621" y="285751"/>
                  <a:pt x="112713" y="276659"/>
                  <a:pt x="112713" y="263670"/>
                </a:cubicBezTo>
                <a:cubicBezTo>
                  <a:pt x="111414" y="251980"/>
                  <a:pt x="102322" y="242888"/>
                  <a:pt x="90632" y="242888"/>
                </a:cubicBezTo>
                <a:close/>
                <a:moveTo>
                  <a:pt x="160338" y="236538"/>
                </a:moveTo>
                <a:lnTo>
                  <a:pt x="268288" y="236538"/>
                </a:lnTo>
                <a:lnTo>
                  <a:pt x="268288" y="250826"/>
                </a:lnTo>
                <a:lnTo>
                  <a:pt x="160338" y="250826"/>
                </a:lnTo>
                <a:close/>
                <a:moveTo>
                  <a:pt x="89853" y="228600"/>
                </a:moveTo>
                <a:cubicBezTo>
                  <a:pt x="108903" y="228600"/>
                  <a:pt x="125413" y="244122"/>
                  <a:pt x="125413" y="263525"/>
                </a:cubicBezTo>
                <a:cubicBezTo>
                  <a:pt x="125413" y="282928"/>
                  <a:pt x="108903" y="298450"/>
                  <a:pt x="89853" y="298450"/>
                </a:cubicBezTo>
                <a:cubicBezTo>
                  <a:pt x="72073" y="298450"/>
                  <a:pt x="55563" y="282928"/>
                  <a:pt x="55563" y="263525"/>
                </a:cubicBezTo>
                <a:cubicBezTo>
                  <a:pt x="55563" y="244122"/>
                  <a:pt x="70803" y="228600"/>
                  <a:pt x="89853" y="228600"/>
                </a:cubicBezTo>
                <a:close/>
                <a:moveTo>
                  <a:pt x="139700" y="123825"/>
                </a:moveTo>
                <a:lnTo>
                  <a:pt x="139700" y="182563"/>
                </a:lnTo>
                <a:lnTo>
                  <a:pt x="190500" y="182563"/>
                </a:lnTo>
                <a:lnTo>
                  <a:pt x="190500" y="123825"/>
                </a:lnTo>
                <a:close/>
                <a:moveTo>
                  <a:pt x="14288" y="123825"/>
                </a:moveTo>
                <a:cubicBezTo>
                  <a:pt x="14288" y="123825"/>
                  <a:pt x="14288" y="123825"/>
                  <a:pt x="14288" y="317500"/>
                </a:cubicBezTo>
                <a:lnTo>
                  <a:pt x="315913" y="317500"/>
                </a:lnTo>
                <a:cubicBezTo>
                  <a:pt x="315913" y="317500"/>
                  <a:pt x="315913" y="317500"/>
                  <a:pt x="315913" y="123825"/>
                </a:cubicBezTo>
                <a:cubicBezTo>
                  <a:pt x="315913" y="123825"/>
                  <a:pt x="315913" y="123825"/>
                  <a:pt x="205060" y="123825"/>
                </a:cubicBezTo>
                <a:cubicBezTo>
                  <a:pt x="205060" y="123825"/>
                  <a:pt x="205060" y="123825"/>
                  <a:pt x="205060" y="189674"/>
                </a:cubicBezTo>
                <a:cubicBezTo>
                  <a:pt x="205060" y="192257"/>
                  <a:pt x="201193" y="196130"/>
                  <a:pt x="197326" y="196130"/>
                </a:cubicBezTo>
                <a:cubicBezTo>
                  <a:pt x="197326" y="196130"/>
                  <a:pt x="197326" y="196130"/>
                  <a:pt x="132875" y="196130"/>
                </a:cubicBezTo>
                <a:cubicBezTo>
                  <a:pt x="129008" y="196130"/>
                  <a:pt x="126430" y="193548"/>
                  <a:pt x="126430" y="189674"/>
                </a:cubicBezTo>
                <a:cubicBezTo>
                  <a:pt x="126430" y="189674"/>
                  <a:pt x="126430" y="189674"/>
                  <a:pt x="126430" y="123825"/>
                </a:cubicBezTo>
                <a:cubicBezTo>
                  <a:pt x="126430" y="123825"/>
                  <a:pt x="126430" y="123825"/>
                  <a:pt x="14288" y="123825"/>
                </a:cubicBezTo>
                <a:close/>
                <a:moveTo>
                  <a:pt x="204788" y="14288"/>
                </a:moveTo>
                <a:lnTo>
                  <a:pt x="204788" y="109538"/>
                </a:lnTo>
                <a:lnTo>
                  <a:pt x="312738" y="109538"/>
                </a:lnTo>
                <a:lnTo>
                  <a:pt x="276226" y="14288"/>
                </a:lnTo>
                <a:close/>
                <a:moveTo>
                  <a:pt x="139700" y="14288"/>
                </a:moveTo>
                <a:lnTo>
                  <a:pt x="139700" y="109538"/>
                </a:lnTo>
                <a:lnTo>
                  <a:pt x="190500" y="109538"/>
                </a:lnTo>
                <a:lnTo>
                  <a:pt x="190500" y="14288"/>
                </a:lnTo>
                <a:close/>
                <a:moveTo>
                  <a:pt x="53975" y="14288"/>
                </a:moveTo>
                <a:lnTo>
                  <a:pt x="17463" y="109538"/>
                </a:lnTo>
                <a:lnTo>
                  <a:pt x="125413" y="109538"/>
                </a:lnTo>
                <a:lnTo>
                  <a:pt x="125413" y="14288"/>
                </a:lnTo>
                <a:close/>
                <a:moveTo>
                  <a:pt x="49014" y="0"/>
                </a:moveTo>
                <a:cubicBezTo>
                  <a:pt x="49014" y="0"/>
                  <a:pt x="49014" y="0"/>
                  <a:pt x="279896" y="0"/>
                </a:cubicBezTo>
                <a:cubicBezTo>
                  <a:pt x="283766" y="0"/>
                  <a:pt x="286345" y="2592"/>
                  <a:pt x="286345" y="5184"/>
                </a:cubicBezTo>
                <a:cubicBezTo>
                  <a:pt x="286345" y="5184"/>
                  <a:pt x="330200" y="116644"/>
                  <a:pt x="330200" y="119236"/>
                </a:cubicBezTo>
                <a:cubicBezTo>
                  <a:pt x="330200" y="119236"/>
                  <a:pt x="330200" y="119236"/>
                  <a:pt x="330200" y="324012"/>
                </a:cubicBezTo>
                <a:cubicBezTo>
                  <a:pt x="330200" y="327900"/>
                  <a:pt x="327620" y="331788"/>
                  <a:pt x="323751" y="331788"/>
                </a:cubicBezTo>
                <a:cubicBezTo>
                  <a:pt x="323751" y="331788"/>
                  <a:pt x="323751" y="331788"/>
                  <a:pt x="6449" y="331788"/>
                </a:cubicBezTo>
                <a:cubicBezTo>
                  <a:pt x="2580" y="331788"/>
                  <a:pt x="0" y="327900"/>
                  <a:pt x="0" y="324012"/>
                </a:cubicBezTo>
                <a:cubicBezTo>
                  <a:pt x="0" y="324012"/>
                  <a:pt x="0" y="324012"/>
                  <a:pt x="0" y="119236"/>
                </a:cubicBezTo>
                <a:cubicBezTo>
                  <a:pt x="0" y="116644"/>
                  <a:pt x="42565" y="5184"/>
                  <a:pt x="42565" y="5184"/>
                </a:cubicBezTo>
                <a:cubicBezTo>
                  <a:pt x="43855" y="1296"/>
                  <a:pt x="46434" y="0"/>
                  <a:pt x="49014" y="0"/>
                </a:cubicBezTo>
                <a:close/>
              </a:path>
            </a:pathLst>
          </a:custGeom>
          <a:solidFill>
            <a:schemeClr val="accent1"/>
          </a:solidFill>
          <a:ln>
            <a:noFill/>
          </a:ln>
        </p:spPr>
      </p:sp>
      <p:sp>
        <p:nvSpPr>
          <p:cNvPr id="13" name="矩形 12"/>
          <p:cNvSpPr/>
          <p:nvPr/>
        </p:nvSpPr>
        <p:spPr>
          <a:xfrm>
            <a:off x="9892824" y="2056197"/>
            <a:ext cx="2304256" cy="108498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400" dirty="0">
                <a:solidFill>
                  <a:schemeClr val="bg1"/>
                </a:solidFill>
              </a:rPr>
              <a:t>Can be insured independently</a:t>
            </a:r>
            <a:endParaRPr lang="zh-CN" altLang="en-US" sz="2400" dirty="0">
              <a:solidFill>
                <a:schemeClr val="bg1"/>
              </a:solidFill>
            </a:endParaRPr>
          </a:p>
        </p:txBody>
      </p:sp>
      <p:sp>
        <p:nvSpPr>
          <p:cNvPr id="14" name="矩形 13"/>
          <p:cNvSpPr/>
          <p:nvPr/>
        </p:nvSpPr>
        <p:spPr>
          <a:xfrm>
            <a:off x="9768408" y="3864422"/>
            <a:ext cx="2423592" cy="87927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400" dirty="0">
                <a:solidFill>
                  <a:schemeClr val="bg1"/>
                </a:solidFill>
              </a:rPr>
              <a:t>To be taken with above insurance</a:t>
            </a:r>
            <a:endParaRPr lang="zh-CN" alt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35"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6000" y="4448730"/>
            <a:ext cx="4572000" cy="1833678"/>
          </a:xfrm>
          <a:prstGeom prst="rect">
            <a:avLst/>
          </a:prstGeom>
        </p:spPr>
      </p:pic>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文本框 5"/>
          <p:cNvSpPr txBox="1"/>
          <p:nvPr/>
        </p:nvSpPr>
        <p:spPr>
          <a:xfrm>
            <a:off x="767408" y="764705"/>
            <a:ext cx="10585176" cy="332398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2800" dirty="0"/>
              <a:t>Concepts in cargo insurance</a:t>
            </a:r>
            <a:endParaRPr lang="en-GB" altLang="zh-CN" sz="2800" dirty="0"/>
          </a:p>
          <a:p>
            <a:pPr marL="914400" lvl="1" indent="-457200">
              <a:lnSpc>
                <a:spcPct val="150000"/>
              </a:lnSpc>
              <a:buFontTx/>
              <a:buChar char="-"/>
            </a:pPr>
            <a:r>
              <a:rPr lang="en-GB" altLang="zh-CN" sz="2800" dirty="0"/>
              <a:t>Insurer and insured</a:t>
            </a:r>
            <a:endParaRPr lang="en-GB" altLang="zh-CN" sz="1000" dirty="0"/>
          </a:p>
          <a:p>
            <a:pPr marL="914400" lvl="1" indent="-457200">
              <a:lnSpc>
                <a:spcPct val="150000"/>
              </a:lnSpc>
              <a:buFontTx/>
              <a:buChar char="-"/>
            </a:pPr>
            <a:r>
              <a:rPr lang="en-GB" altLang="zh-CN" sz="2800" dirty="0"/>
              <a:t>Insurance policy</a:t>
            </a:r>
            <a:endParaRPr lang="en-US" altLang="zh-CN" sz="2800" dirty="0"/>
          </a:p>
          <a:p>
            <a:pPr marL="914400" lvl="1" indent="-457200">
              <a:lnSpc>
                <a:spcPct val="150000"/>
              </a:lnSpc>
              <a:buFontTx/>
              <a:buChar char="-"/>
            </a:pPr>
            <a:r>
              <a:rPr lang="en-US" altLang="zh-CN" sz="2800" dirty="0"/>
              <a:t>Premium</a:t>
            </a:r>
            <a:endParaRPr lang="en-GB" altLang="zh-CN" sz="1000" dirty="0"/>
          </a:p>
          <a:p>
            <a:pPr marL="914400" lvl="1" indent="-457200">
              <a:lnSpc>
                <a:spcPct val="150000"/>
              </a:lnSpc>
              <a:buFontTx/>
              <a:buChar char="-"/>
            </a:pPr>
            <a:r>
              <a:rPr lang="en-GB" altLang="zh-CN" sz="2800" dirty="0"/>
              <a:t>Subject </a:t>
            </a:r>
            <a:r>
              <a:rPr lang="en-US" altLang="zh-CN" sz="2800" dirty="0"/>
              <a:t>m</a:t>
            </a:r>
            <a:r>
              <a:rPr lang="en-GB" altLang="zh-CN" sz="2800" dirty="0" err="1"/>
              <a:t>atter</a:t>
            </a:r>
            <a:endParaRPr lang="en-US" altLang="zh-CN" sz="2800" dirty="0"/>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4448731"/>
            <a:ext cx="4572000" cy="18336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435002"/>
            <a:ext cx="9144000" cy="792088"/>
          </a:xfrm>
        </p:spPr>
        <p:txBody>
          <a:bodyPr>
            <a:normAutofit/>
          </a:bodyPr>
          <a:lstStyle/>
          <a:p>
            <a:r>
              <a:rPr lang="en-US" altLang="zh-CN" sz="3000" dirty="0">
                <a:latin typeface="+mn-lt"/>
                <a:cs typeface="+mn-ea"/>
                <a:sym typeface="+mn-lt"/>
              </a:rPr>
              <a:t>11.4   Institute Cargo Clauses (ICC)</a:t>
            </a:r>
            <a:endParaRPr lang="zh-CN" altLang="en-US" sz="3000" dirty="0">
              <a:latin typeface="+mn-lt"/>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文本框 5"/>
          <p:cNvSpPr txBox="1"/>
          <p:nvPr/>
        </p:nvSpPr>
        <p:spPr>
          <a:xfrm>
            <a:off x="623392" y="1323926"/>
            <a:ext cx="9288016" cy="3108543"/>
          </a:xfrm>
          <a:prstGeom prst="rect">
            <a:avLst/>
          </a:prstGeom>
          <a:noFill/>
        </p:spPr>
        <p:txBody>
          <a:bodyPr wrap="square" rtlCol="0">
            <a:spAutoFit/>
          </a:bodyPr>
          <a:lstStyle/>
          <a:p>
            <a:pPr marL="457200" indent="-457200">
              <a:buFont typeface="Arial" panose="020B0604020202020204" pitchFamily="34" charset="0"/>
              <a:buChar char="•"/>
            </a:pPr>
            <a:r>
              <a:rPr lang="en-US" altLang="zh-CN" sz="2800" dirty="0"/>
              <a:t>Widely adopted worldwide in the international insurance industry</a:t>
            </a:r>
            <a:endParaRPr lang="en-US" altLang="zh-CN" sz="2800" dirty="0"/>
          </a:p>
          <a:p>
            <a:pPr marL="457200" indent="-457200">
              <a:buFont typeface="Arial" panose="020B0604020202020204" pitchFamily="34" charset="0"/>
              <a:buChar char="•"/>
            </a:pPr>
            <a:endParaRPr lang="en-US" altLang="zh-CN" sz="2800" dirty="0"/>
          </a:p>
          <a:p>
            <a:pPr marL="457200" indent="-457200">
              <a:buFont typeface="Arial" panose="020B0604020202020204" pitchFamily="34" charset="0"/>
              <a:buChar char="•"/>
            </a:pPr>
            <a:r>
              <a:rPr lang="en-US" altLang="zh-CN" sz="2800" dirty="0"/>
              <a:t>Published by the Institute of London Underwriters in 1912</a:t>
            </a:r>
            <a:endParaRPr lang="en-US" altLang="zh-CN" sz="2800" dirty="0"/>
          </a:p>
          <a:p>
            <a:pPr marL="457200" indent="-457200">
              <a:buFont typeface="Arial" panose="020B0604020202020204" pitchFamily="34" charset="0"/>
              <a:buChar char="•"/>
            </a:pPr>
            <a:endParaRPr lang="en-US" altLang="zh-CN" sz="2800" dirty="0"/>
          </a:p>
          <a:p>
            <a:pPr marL="457200" indent="-457200">
              <a:buFont typeface="Arial" panose="020B0604020202020204" pitchFamily="34" charset="0"/>
              <a:buChar char="•"/>
            </a:pPr>
            <a:r>
              <a:rPr lang="en-US" altLang="zh-CN" sz="2800" dirty="0"/>
              <a:t>Most recent version</a:t>
            </a:r>
            <a:r>
              <a:rPr lang="en-GB" altLang="zh-CN" sz="2800" dirty="0"/>
              <a:t>: </a:t>
            </a:r>
            <a:r>
              <a:rPr lang="en-US" altLang="zh-CN" sz="2800" dirty="0"/>
              <a:t>2009</a:t>
            </a:r>
            <a:endParaRPr lang="en-US" altLang="zh-CN" sz="2800" dirty="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24392" y="1310849"/>
            <a:ext cx="2267744" cy="3024784"/>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4152" y="4326465"/>
            <a:ext cx="1806866" cy="18376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007768" y="5373216"/>
            <a:ext cx="1584176" cy="923330"/>
          </a:xfrm>
          <a:prstGeom prst="rect">
            <a:avLst/>
          </a:prstGeom>
          <a:noFill/>
        </p:spPr>
        <p:txBody>
          <a:bodyPr wrap="square" rtlCol="0">
            <a:spAutoFit/>
          </a:bodyPr>
          <a:lstStyle/>
          <a:p>
            <a:r>
              <a:rPr lang="en-GB" altLang="zh-CN" sz="2400" b="1" dirty="0"/>
              <a:t>       </a:t>
            </a:r>
            <a:r>
              <a:rPr lang="en-GB" altLang="zh-CN" sz="5400" dirty="0">
                <a:solidFill>
                  <a:srgbClr val="C00000"/>
                </a:solidFill>
              </a:rPr>
              <a:t>&gt; </a:t>
            </a:r>
            <a:endParaRPr lang="zh-CN" altLang="en-US" sz="5400" dirty="0">
              <a:solidFill>
                <a:srgbClr val="C00000"/>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6" name="矩形: 圆角 5"/>
          <p:cNvSpPr/>
          <p:nvPr/>
        </p:nvSpPr>
        <p:spPr>
          <a:xfrm>
            <a:off x="767408" y="371220"/>
            <a:ext cx="4608512" cy="57641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800" dirty="0"/>
              <a:t>ICC (A)</a:t>
            </a:r>
            <a:endParaRPr lang="en-US" altLang="zh-CN" sz="2800" dirty="0"/>
          </a:p>
        </p:txBody>
      </p:sp>
      <p:sp>
        <p:nvSpPr>
          <p:cNvPr id="7" name="文本框 6"/>
          <p:cNvSpPr txBox="1"/>
          <p:nvPr/>
        </p:nvSpPr>
        <p:spPr>
          <a:xfrm>
            <a:off x="767408" y="1124745"/>
            <a:ext cx="9443391" cy="830997"/>
          </a:xfrm>
          <a:prstGeom prst="rect">
            <a:avLst/>
          </a:prstGeom>
          <a:noFill/>
        </p:spPr>
        <p:txBody>
          <a:bodyPr wrap="square" rtlCol="0">
            <a:spAutoFit/>
          </a:bodyPr>
          <a:lstStyle/>
          <a:p>
            <a:r>
              <a:rPr lang="en-US" altLang="zh-CN" sz="2400" dirty="0"/>
              <a:t>- Covers all risks of physical loss or damage</a:t>
            </a:r>
            <a:endParaRPr lang="en-US" altLang="zh-CN" sz="2400" dirty="0"/>
          </a:p>
          <a:p>
            <a:r>
              <a:rPr lang="en-US" altLang="zh-CN" sz="2400" dirty="0"/>
              <a:t>- Subject to certain exclusions</a:t>
            </a:r>
            <a:endParaRPr lang="en-US" altLang="zh-CN" sz="2400" dirty="0"/>
          </a:p>
        </p:txBody>
      </p:sp>
      <p:sp>
        <p:nvSpPr>
          <p:cNvPr id="8" name="矩形: 圆角 7"/>
          <p:cNvSpPr/>
          <p:nvPr/>
        </p:nvSpPr>
        <p:spPr>
          <a:xfrm>
            <a:off x="764282" y="2165955"/>
            <a:ext cx="4614763" cy="50405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2800" dirty="0"/>
              <a:t>ICC (B)</a:t>
            </a:r>
            <a:endParaRPr lang="en-US" altLang="zh-CN" sz="2800" dirty="0"/>
          </a:p>
        </p:txBody>
      </p:sp>
      <p:sp>
        <p:nvSpPr>
          <p:cNvPr id="9" name="文本框 8"/>
          <p:cNvSpPr txBox="1"/>
          <p:nvPr/>
        </p:nvSpPr>
        <p:spPr>
          <a:xfrm>
            <a:off x="764283" y="2852937"/>
            <a:ext cx="9446518" cy="1200329"/>
          </a:xfrm>
          <a:prstGeom prst="rect">
            <a:avLst/>
          </a:prstGeom>
          <a:noFill/>
        </p:spPr>
        <p:txBody>
          <a:bodyPr wrap="square" rtlCol="0">
            <a:spAutoFit/>
          </a:bodyPr>
          <a:lstStyle/>
          <a:p>
            <a:r>
              <a:rPr lang="en-US" altLang="zh-CN" sz="2400" dirty="0"/>
              <a:t>- Covers physical loss or damage caused by natural   </a:t>
            </a:r>
            <a:endParaRPr lang="en-US" altLang="zh-CN" sz="2400" dirty="0"/>
          </a:p>
          <a:p>
            <a:r>
              <a:rPr lang="en-US" altLang="zh-CN" sz="2400" dirty="0"/>
              <a:t>  calamities and fortuitous accidents</a:t>
            </a:r>
            <a:endParaRPr lang="en-US" altLang="zh-CN" sz="2400" dirty="0"/>
          </a:p>
          <a:p>
            <a:r>
              <a:rPr lang="en-US" altLang="zh-CN" sz="2400" dirty="0"/>
              <a:t>- Subject to certain exclusions </a:t>
            </a:r>
            <a:endParaRPr lang="en-US" altLang="zh-CN" sz="2400" dirty="0"/>
          </a:p>
        </p:txBody>
      </p:sp>
      <p:sp>
        <p:nvSpPr>
          <p:cNvPr id="10" name="矩形: 圆角 9"/>
          <p:cNvSpPr/>
          <p:nvPr/>
        </p:nvSpPr>
        <p:spPr>
          <a:xfrm>
            <a:off x="764282" y="4185668"/>
            <a:ext cx="4614763" cy="53947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800" dirty="0"/>
              <a:t>ICC (C)</a:t>
            </a:r>
            <a:endParaRPr lang="en-US" altLang="zh-CN" sz="2800" dirty="0"/>
          </a:p>
        </p:txBody>
      </p:sp>
      <p:sp>
        <p:nvSpPr>
          <p:cNvPr id="11" name="文本框 10"/>
          <p:cNvSpPr txBox="1"/>
          <p:nvPr/>
        </p:nvSpPr>
        <p:spPr>
          <a:xfrm>
            <a:off x="764283" y="4857547"/>
            <a:ext cx="9446518" cy="461665"/>
          </a:xfrm>
          <a:prstGeom prst="rect">
            <a:avLst/>
          </a:prstGeom>
          <a:noFill/>
        </p:spPr>
        <p:txBody>
          <a:bodyPr wrap="square" rtlCol="0">
            <a:spAutoFit/>
          </a:bodyPr>
          <a:lstStyle/>
          <a:p>
            <a:r>
              <a:rPr lang="en-US" altLang="zh-CN" sz="2400" dirty="0"/>
              <a:t>Most restrictive coverage, subject to certain exclusions </a:t>
            </a:r>
            <a:endParaRPr lang="en-US" altLang="zh-CN" sz="2400" dirty="0"/>
          </a:p>
        </p:txBody>
      </p:sp>
      <p:sp>
        <p:nvSpPr>
          <p:cNvPr id="12" name="矩形: 圆角 11"/>
          <p:cNvSpPr/>
          <p:nvPr/>
        </p:nvSpPr>
        <p:spPr>
          <a:xfrm>
            <a:off x="2711624" y="5529425"/>
            <a:ext cx="1656184" cy="57641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800" dirty="0"/>
              <a:t>ICC (A)</a:t>
            </a:r>
            <a:endParaRPr lang="en-US" altLang="zh-CN" sz="2800" dirty="0"/>
          </a:p>
        </p:txBody>
      </p:sp>
      <p:sp>
        <p:nvSpPr>
          <p:cNvPr id="13" name="矩形: 圆角 12"/>
          <p:cNvSpPr/>
          <p:nvPr/>
        </p:nvSpPr>
        <p:spPr>
          <a:xfrm>
            <a:off x="5303912" y="5584015"/>
            <a:ext cx="1656184" cy="50405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2800" dirty="0"/>
              <a:t>ICC (B)</a:t>
            </a:r>
            <a:endParaRPr lang="en-US" altLang="zh-CN" sz="2800" dirty="0"/>
          </a:p>
        </p:txBody>
      </p:sp>
      <p:sp>
        <p:nvSpPr>
          <p:cNvPr id="14" name="矩形: 圆角 13"/>
          <p:cNvSpPr/>
          <p:nvPr/>
        </p:nvSpPr>
        <p:spPr>
          <a:xfrm>
            <a:off x="7896200" y="5584016"/>
            <a:ext cx="1675258" cy="53947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800" dirty="0"/>
              <a:t>ICC (C</a:t>
            </a:r>
            <a:r>
              <a:rPr lang="en-GB" altLang="zh-CN" sz="2800" dirty="0"/>
              <a:t>)</a:t>
            </a:r>
            <a:endParaRPr lang="en-US" altLang="zh-CN" sz="2800" dirty="0"/>
          </a:p>
        </p:txBody>
      </p:sp>
      <p:sp>
        <p:nvSpPr>
          <p:cNvPr id="2" name="矩形 1"/>
          <p:cNvSpPr/>
          <p:nvPr/>
        </p:nvSpPr>
        <p:spPr>
          <a:xfrm>
            <a:off x="7133837" y="5392088"/>
            <a:ext cx="588623" cy="923330"/>
          </a:xfrm>
          <a:prstGeom prst="rect">
            <a:avLst/>
          </a:prstGeom>
        </p:spPr>
        <p:txBody>
          <a:bodyPr wrap="none">
            <a:spAutoFit/>
          </a:bodyPr>
          <a:lstStyle/>
          <a:p>
            <a:r>
              <a:rPr lang="en-GB" altLang="zh-CN" sz="5400" dirty="0">
                <a:solidFill>
                  <a:srgbClr val="C00000"/>
                </a:solidFill>
              </a:rPr>
              <a:t>&gt;</a:t>
            </a:r>
            <a:endParaRPr lang="zh-CN" alt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animBg="1"/>
      <p:bldP spid="8" grpId="0" animBg="1"/>
      <p:bldP spid="10" grpId="0" animBg="1"/>
      <p:bldP spid="12" grpId="0" animBg="1"/>
      <p:bldP spid="13" grpId="0" animBg="1"/>
      <p:bldP spid="14" grpId="0" animBg="1"/>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矩形: 圆角 5"/>
          <p:cNvSpPr/>
          <p:nvPr/>
        </p:nvSpPr>
        <p:spPr>
          <a:xfrm>
            <a:off x="1919536" y="548680"/>
            <a:ext cx="5548436" cy="9361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800" dirty="0"/>
              <a:t>Institute War Clauses – Cargo </a:t>
            </a:r>
            <a:endParaRPr lang="en-US" altLang="zh-CN" sz="2800" dirty="0"/>
          </a:p>
        </p:txBody>
      </p:sp>
      <p:sp>
        <p:nvSpPr>
          <p:cNvPr id="7" name="矩形: 圆角 6"/>
          <p:cNvSpPr/>
          <p:nvPr/>
        </p:nvSpPr>
        <p:spPr>
          <a:xfrm>
            <a:off x="1919536" y="1966088"/>
            <a:ext cx="5548436" cy="9361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800" dirty="0"/>
              <a:t>Institute Strikes Clauses – Cargo </a:t>
            </a:r>
            <a:endParaRPr lang="en-US" altLang="zh-CN" sz="2800" dirty="0"/>
          </a:p>
        </p:txBody>
      </p:sp>
      <p:sp>
        <p:nvSpPr>
          <p:cNvPr id="10" name="文本框 9"/>
          <p:cNvSpPr txBox="1"/>
          <p:nvPr/>
        </p:nvSpPr>
        <p:spPr>
          <a:xfrm>
            <a:off x="551384" y="3212977"/>
            <a:ext cx="11161239" cy="954107"/>
          </a:xfrm>
          <a:prstGeom prst="rect">
            <a:avLst/>
          </a:prstGeom>
          <a:noFill/>
        </p:spPr>
        <p:txBody>
          <a:bodyPr wrap="square" rtlCol="0">
            <a:spAutoFit/>
          </a:bodyPr>
          <a:lstStyle/>
          <a:p>
            <a:pPr algn="just"/>
            <a:r>
              <a:rPr lang="en-GB" altLang="zh-CN" sz="2800" dirty="0"/>
              <a:t>Like ICC (A), ICC (B) and ICC (C), </a:t>
            </a:r>
            <a:r>
              <a:rPr lang="en-GB" altLang="zh-CN" sz="2800" b="1" dirty="0"/>
              <a:t>War Clauses </a:t>
            </a:r>
            <a:r>
              <a:rPr lang="en-GB" altLang="zh-CN" sz="2800" dirty="0"/>
              <a:t>and </a:t>
            </a:r>
            <a:r>
              <a:rPr lang="en-GB" altLang="zh-CN" sz="2800" b="1" dirty="0"/>
              <a:t>Strikes Clauses </a:t>
            </a:r>
            <a:r>
              <a:rPr lang="en-GB" altLang="zh-CN" sz="2800" dirty="0"/>
              <a:t>can be taken independently.</a:t>
            </a:r>
            <a:endParaRPr lang="zh-CN" altLang="en-US" sz="2800" dirty="0"/>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67608" y="4243436"/>
            <a:ext cx="3528392" cy="2036563"/>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243436"/>
            <a:ext cx="3499250" cy="2036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矩形: 圆角 7"/>
          <p:cNvSpPr/>
          <p:nvPr/>
        </p:nvSpPr>
        <p:spPr>
          <a:xfrm>
            <a:off x="1921159" y="764704"/>
            <a:ext cx="5548436"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2800" dirty="0"/>
              <a:t>Malicious Damage Clauses </a:t>
            </a:r>
            <a:endParaRPr lang="en-US" altLang="zh-CN" sz="2800" dirty="0"/>
          </a:p>
        </p:txBody>
      </p:sp>
      <p:sp>
        <p:nvSpPr>
          <p:cNvPr id="9" name="矩形: 圆角 8"/>
          <p:cNvSpPr/>
          <p:nvPr/>
        </p:nvSpPr>
        <p:spPr>
          <a:xfrm>
            <a:off x="1919536" y="2204864"/>
            <a:ext cx="8373516"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2800" dirty="0"/>
              <a:t>Institute Theft, Pilferage and Non-delivery Clauses</a:t>
            </a:r>
            <a:endParaRPr lang="en-US" altLang="zh-CN" sz="2800" dirty="0"/>
          </a:p>
        </p:txBody>
      </p:sp>
      <p:sp>
        <p:nvSpPr>
          <p:cNvPr id="10" name="文本框 9"/>
          <p:cNvSpPr txBox="1"/>
          <p:nvPr/>
        </p:nvSpPr>
        <p:spPr>
          <a:xfrm>
            <a:off x="767409" y="3789040"/>
            <a:ext cx="10814991" cy="1384995"/>
          </a:xfrm>
          <a:prstGeom prst="rect">
            <a:avLst/>
          </a:prstGeom>
          <a:noFill/>
        </p:spPr>
        <p:txBody>
          <a:bodyPr wrap="square" rtlCol="0">
            <a:spAutoFit/>
          </a:bodyPr>
          <a:lstStyle/>
          <a:p>
            <a:pPr marL="457200" indent="-457200">
              <a:buFont typeface="Arial" panose="020B0604020202020204" pitchFamily="34" charset="0"/>
              <a:buChar char="•"/>
            </a:pPr>
            <a:r>
              <a:rPr lang="en-GB" altLang="zh-CN" sz="2800" dirty="0"/>
              <a:t>They are additional coverages to </a:t>
            </a:r>
            <a:r>
              <a:rPr lang="en-GB" altLang="zh-CN" sz="2800" b="1" dirty="0"/>
              <a:t>ICC (B)</a:t>
            </a:r>
            <a:r>
              <a:rPr lang="en-GB" altLang="zh-CN" sz="2800" dirty="0"/>
              <a:t> and </a:t>
            </a:r>
            <a:r>
              <a:rPr lang="en-GB" altLang="zh-CN" sz="2800" b="1" dirty="0"/>
              <a:t>ICC (C)</a:t>
            </a:r>
            <a:r>
              <a:rPr lang="en-GB" altLang="zh-CN" sz="2800" dirty="0"/>
              <a:t>.</a:t>
            </a:r>
            <a:r>
              <a:rPr lang="en-US" altLang="zh-CN" sz="2800" b="1" dirty="0"/>
              <a:t> </a:t>
            </a:r>
            <a:endParaRPr lang="en-US" altLang="zh-CN" sz="2800" b="1" dirty="0"/>
          </a:p>
          <a:p>
            <a:pPr marL="457200" indent="-457200">
              <a:buFont typeface="Arial" panose="020B0604020202020204" pitchFamily="34" charset="0"/>
              <a:buChar char="•"/>
            </a:pPr>
            <a:r>
              <a:rPr lang="en-US" altLang="zh-CN" sz="2800" b="1" dirty="0"/>
              <a:t>ICC (A)</a:t>
            </a:r>
            <a:r>
              <a:rPr lang="en-US" altLang="zh-CN" sz="2800" dirty="0"/>
              <a:t> includes these two clauses.</a:t>
            </a:r>
            <a:endParaRPr lang="en-GB" altLang="zh-CN" sz="2800" dirty="0"/>
          </a:p>
          <a:p>
            <a:pPr marL="457200" indent="-457200">
              <a:buFont typeface="Arial" panose="020B0604020202020204" pitchFamily="34" charset="0"/>
              <a:buChar char="•"/>
            </a:pPr>
            <a:r>
              <a:rPr lang="en-GB" altLang="zh-CN" sz="2800" dirty="0"/>
              <a:t>These two clauses </a:t>
            </a:r>
            <a:r>
              <a:rPr lang="en-GB" altLang="zh-CN" sz="2800" b="1" dirty="0"/>
              <a:t>cannot </a:t>
            </a:r>
            <a:r>
              <a:rPr lang="en-GB" altLang="zh-CN" sz="2800" dirty="0"/>
              <a:t>be taken independently.</a:t>
            </a:r>
            <a:endParaRPr lang="en-GB" altLang="zh-C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矩形: 圆角 5"/>
          <p:cNvSpPr/>
          <p:nvPr/>
        </p:nvSpPr>
        <p:spPr>
          <a:xfrm>
            <a:off x="2273326" y="1229416"/>
            <a:ext cx="1816125" cy="57641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800" b="1" dirty="0"/>
              <a:t>ICC (A)</a:t>
            </a:r>
            <a:endParaRPr lang="en-US" altLang="zh-CN" sz="2800" b="1" dirty="0"/>
          </a:p>
        </p:txBody>
      </p:sp>
      <p:sp>
        <p:nvSpPr>
          <p:cNvPr id="8" name="矩形: 圆角 7"/>
          <p:cNvSpPr/>
          <p:nvPr/>
        </p:nvSpPr>
        <p:spPr>
          <a:xfrm>
            <a:off x="2273326" y="2132856"/>
            <a:ext cx="1816125" cy="50405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2800" b="1" dirty="0"/>
              <a:t>ICC (B)</a:t>
            </a:r>
            <a:endParaRPr lang="en-US" altLang="zh-CN" sz="2800" b="1" dirty="0"/>
          </a:p>
        </p:txBody>
      </p:sp>
      <p:sp>
        <p:nvSpPr>
          <p:cNvPr id="10" name="矩形: 圆角 9"/>
          <p:cNvSpPr/>
          <p:nvPr/>
        </p:nvSpPr>
        <p:spPr>
          <a:xfrm>
            <a:off x="2273325" y="2945304"/>
            <a:ext cx="1816125" cy="53947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800" b="1" dirty="0"/>
              <a:t>ICC (C)</a:t>
            </a:r>
            <a:endParaRPr lang="en-US" altLang="zh-CN" sz="2800" b="1" dirty="0"/>
          </a:p>
        </p:txBody>
      </p:sp>
      <p:sp>
        <p:nvSpPr>
          <p:cNvPr id="12" name="矩形: 圆角 11"/>
          <p:cNvSpPr/>
          <p:nvPr/>
        </p:nvSpPr>
        <p:spPr>
          <a:xfrm>
            <a:off x="2273324" y="4336052"/>
            <a:ext cx="1816124" cy="57641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800" b="1" dirty="0"/>
              <a:t>ICC (A)</a:t>
            </a:r>
            <a:endParaRPr lang="en-US" altLang="zh-CN" sz="2800" b="1" dirty="0"/>
          </a:p>
        </p:txBody>
      </p:sp>
      <p:sp>
        <p:nvSpPr>
          <p:cNvPr id="2" name="文本框 1"/>
          <p:cNvSpPr txBox="1"/>
          <p:nvPr/>
        </p:nvSpPr>
        <p:spPr>
          <a:xfrm>
            <a:off x="4151785" y="1282091"/>
            <a:ext cx="2304255" cy="461665"/>
          </a:xfrm>
          <a:prstGeom prst="rect">
            <a:avLst/>
          </a:prstGeom>
          <a:noFill/>
        </p:spPr>
        <p:txBody>
          <a:bodyPr wrap="square" rtlCol="0">
            <a:spAutoFit/>
          </a:bodyPr>
          <a:lstStyle/>
          <a:p>
            <a:r>
              <a:rPr lang="en-US" altLang="zh-CN" sz="2400" dirty="0"/>
              <a:t>correspond to </a:t>
            </a:r>
            <a:endParaRPr lang="zh-CN" altLang="en-US" sz="2400" dirty="0"/>
          </a:p>
        </p:txBody>
      </p:sp>
      <p:sp>
        <p:nvSpPr>
          <p:cNvPr id="18" name="Rectangle 6"/>
          <p:cNvSpPr>
            <a:spLocks noChangeArrowheads="1"/>
          </p:cNvSpPr>
          <p:nvPr/>
        </p:nvSpPr>
        <p:spPr bwMode="auto">
          <a:xfrm>
            <a:off x="6373688" y="1229416"/>
            <a:ext cx="2458616" cy="576411"/>
          </a:xfrm>
          <a:prstGeom prst="rect">
            <a:avLst/>
          </a:prstGeom>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en-US" altLang="zh-CN" sz="2800" b="1" dirty="0">
                <a:solidFill>
                  <a:schemeClr val="bg1"/>
                </a:solidFill>
              </a:rPr>
              <a:t>AR</a:t>
            </a:r>
            <a:endParaRPr lang="zh-CN" altLang="en-US" sz="2800" b="1" dirty="0">
              <a:solidFill>
                <a:schemeClr val="bg1"/>
              </a:solidFill>
              <a:latin typeface="Times New Roman" panose="02020603050405020304" pitchFamily="18" charset="0"/>
            </a:endParaRPr>
          </a:p>
        </p:txBody>
      </p:sp>
      <p:sp>
        <p:nvSpPr>
          <p:cNvPr id="19" name="Rectangle 6"/>
          <p:cNvSpPr>
            <a:spLocks noChangeArrowheads="1"/>
          </p:cNvSpPr>
          <p:nvPr/>
        </p:nvSpPr>
        <p:spPr bwMode="auto">
          <a:xfrm>
            <a:off x="6373688" y="2132857"/>
            <a:ext cx="2458616" cy="504057"/>
          </a:xfrm>
          <a:prstGeom prst="rect">
            <a:avLst/>
          </a:prstGeom>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en-US" altLang="zh-CN" sz="2800" b="1" dirty="0">
                <a:solidFill>
                  <a:schemeClr val="bg1"/>
                </a:solidFill>
              </a:rPr>
              <a:t>WPA</a:t>
            </a:r>
            <a:endParaRPr lang="zh-CN" altLang="en-US" sz="2800" b="1" dirty="0">
              <a:solidFill>
                <a:schemeClr val="bg1"/>
              </a:solidFill>
              <a:latin typeface="Times New Roman" panose="02020603050405020304" pitchFamily="18" charset="0"/>
            </a:endParaRPr>
          </a:p>
        </p:txBody>
      </p:sp>
      <p:sp>
        <p:nvSpPr>
          <p:cNvPr id="20" name="Rectangle 6"/>
          <p:cNvSpPr>
            <a:spLocks noChangeArrowheads="1"/>
          </p:cNvSpPr>
          <p:nvPr/>
        </p:nvSpPr>
        <p:spPr bwMode="auto">
          <a:xfrm>
            <a:off x="6384032" y="2942126"/>
            <a:ext cx="2458616" cy="503748"/>
          </a:xfrm>
          <a:prstGeom prst="rect">
            <a:avLst/>
          </a:prstGeom>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en-US" altLang="zh-CN" sz="2800" b="1" dirty="0">
                <a:solidFill>
                  <a:schemeClr val="bg1"/>
                </a:solidFill>
              </a:rPr>
              <a:t>FPA</a:t>
            </a:r>
            <a:endParaRPr lang="zh-CN" altLang="en-US" sz="2800" b="1" dirty="0">
              <a:solidFill>
                <a:schemeClr val="bg1"/>
              </a:solidFill>
              <a:latin typeface="Times New Roman" panose="02020603050405020304" pitchFamily="18" charset="0"/>
            </a:endParaRPr>
          </a:p>
        </p:txBody>
      </p:sp>
      <p:sp>
        <p:nvSpPr>
          <p:cNvPr id="3" name="文本框 2"/>
          <p:cNvSpPr txBox="1"/>
          <p:nvPr/>
        </p:nvSpPr>
        <p:spPr>
          <a:xfrm>
            <a:off x="587604" y="450479"/>
            <a:ext cx="6170811" cy="523220"/>
          </a:xfrm>
          <a:prstGeom prst="rect">
            <a:avLst/>
          </a:prstGeom>
          <a:noFill/>
        </p:spPr>
        <p:txBody>
          <a:bodyPr wrap="square" rtlCol="0">
            <a:spAutoFit/>
          </a:bodyPr>
          <a:lstStyle/>
          <a:p>
            <a:r>
              <a:rPr lang="en-US" altLang="zh-CN" sz="2800" b="1" dirty="0"/>
              <a:t>Compare ICC and CIC</a:t>
            </a:r>
            <a:endParaRPr lang="zh-CN" altLang="en-US" sz="2800" b="1" dirty="0"/>
          </a:p>
        </p:txBody>
      </p:sp>
      <p:sp>
        <p:nvSpPr>
          <p:cNvPr id="22" name="矩形: 圆角 21"/>
          <p:cNvSpPr/>
          <p:nvPr/>
        </p:nvSpPr>
        <p:spPr>
          <a:xfrm>
            <a:off x="7290282" y="4336052"/>
            <a:ext cx="2838167" cy="57641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400" dirty="0"/>
              <a:t>Malicious Damage  </a:t>
            </a:r>
            <a:endParaRPr lang="en-US" altLang="zh-CN" sz="2400" dirty="0"/>
          </a:p>
        </p:txBody>
      </p:sp>
      <p:sp>
        <p:nvSpPr>
          <p:cNvPr id="24" name="Rectangle 6"/>
          <p:cNvSpPr>
            <a:spLocks noChangeArrowheads="1"/>
          </p:cNvSpPr>
          <p:nvPr/>
        </p:nvSpPr>
        <p:spPr bwMode="auto">
          <a:xfrm>
            <a:off x="2273324" y="5516886"/>
            <a:ext cx="1816124" cy="576411"/>
          </a:xfrm>
          <a:prstGeom prst="rect">
            <a:avLst/>
          </a:prstGeom>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en-US" altLang="zh-CN" sz="2800" b="1" dirty="0">
                <a:solidFill>
                  <a:schemeClr val="bg1"/>
                </a:solidFill>
              </a:rPr>
              <a:t>AR</a:t>
            </a:r>
            <a:endParaRPr lang="zh-CN" altLang="en-US" sz="2800" b="1" dirty="0">
              <a:solidFill>
                <a:schemeClr val="bg1"/>
              </a:solidFill>
              <a:latin typeface="Times New Roman" panose="02020603050405020304" pitchFamily="18" charset="0"/>
            </a:endParaRPr>
          </a:p>
        </p:txBody>
      </p:sp>
      <p:sp>
        <p:nvSpPr>
          <p:cNvPr id="5" name="箭头: 右 4"/>
          <p:cNvSpPr/>
          <p:nvPr/>
        </p:nvSpPr>
        <p:spPr>
          <a:xfrm rot="11318515">
            <a:off x="4174554" y="4736878"/>
            <a:ext cx="2520335" cy="298352"/>
          </a:xfrm>
          <a:prstGeom prst="rightArrow">
            <a:avLst/>
          </a:prstGeom>
          <a:solidFill>
            <a:srgbClr val="0070C0"/>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3200" dirty="0"/>
          </a:p>
        </p:txBody>
      </p:sp>
      <p:sp>
        <p:nvSpPr>
          <p:cNvPr id="25" name="箭头: 右 24"/>
          <p:cNvSpPr/>
          <p:nvPr/>
        </p:nvSpPr>
        <p:spPr>
          <a:xfrm rot="10217369" flipV="1">
            <a:off x="4216813" y="5596111"/>
            <a:ext cx="2487750" cy="276965"/>
          </a:xfrm>
          <a:prstGeom prst="rightArrow">
            <a:avLst/>
          </a:prstGeom>
          <a:solidFill>
            <a:srgbClr val="0070C0"/>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3200" dirty="0"/>
          </a:p>
        </p:txBody>
      </p:sp>
      <p:sp>
        <p:nvSpPr>
          <p:cNvPr id="28" name="文本框 27"/>
          <p:cNvSpPr txBox="1"/>
          <p:nvPr/>
        </p:nvSpPr>
        <p:spPr>
          <a:xfrm>
            <a:off x="4867078" y="4289151"/>
            <a:ext cx="1163067" cy="584775"/>
          </a:xfrm>
          <a:prstGeom prst="rect">
            <a:avLst/>
          </a:prstGeom>
          <a:noFill/>
        </p:spPr>
        <p:txBody>
          <a:bodyPr wrap="square" rtlCol="0">
            <a:spAutoFit/>
          </a:bodyPr>
          <a:lstStyle/>
          <a:p>
            <a:r>
              <a:rPr lang="en-GB" altLang="zh-CN" sz="3200" b="1" dirty="0">
                <a:solidFill>
                  <a:srgbClr val="7030A0"/>
                </a:solidFill>
                <a:effectLst>
                  <a:outerShdw blurRad="38100" dist="38100" dir="2700000" algn="tl">
                    <a:srgbClr val="000000">
                      <a:alpha val="43137"/>
                    </a:srgbClr>
                  </a:outerShdw>
                </a:effectLst>
              </a:rPr>
              <a:t>YES</a:t>
            </a:r>
            <a:endParaRPr lang="zh-CN" altLang="en-US" sz="3200" b="1" dirty="0">
              <a:solidFill>
                <a:srgbClr val="7030A0"/>
              </a:solidFill>
              <a:effectLst>
                <a:outerShdw blurRad="38100" dist="38100" dir="2700000" algn="tl">
                  <a:srgbClr val="000000">
                    <a:alpha val="43137"/>
                  </a:srgbClr>
                </a:outerShdw>
              </a:effectLst>
            </a:endParaRPr>
          </a:p>
        </p:txBody>
      </p:sp>
      <p:sp>
        <p:nvSpPr>
          <p:cNvPr id="29" name="文本框 28"/>
          <p:cNvSpPr txBox="1"/>
          <p:nvPr/>
        </p:nvSpPr>
        <p:spPr>
          <a:xfrm>
            <a:off x="5004942" y="5148482"/>
            <a:ext cx="1163067" cy="584775"/>
          </a:xfrm>
          <a:prstGeom prst="rect">
            <a:avLst/>
          </a:prstGeom>
          <a:noFill/>
        </p:spPr>
        <p:txBody>
          <a:bodyPr wrap="square" rtlCol="0">
            <a:spAutoFit/>
          </a:bodyPr>
          <a:lstStyle/>
          <a:p>
            <a:r>
              <a:rPr lang="en-GB" altLang="zh-CN" sz="3200" b="1" dirty="0">
                <a:solidFill>
                  <a:srgbClr val="7030A0"/>
                </a:solidFill>
                <a:effectLst>
                  <a:outerShdw blurRad="38100" dist="38100" dir="2700000" algn="tl">
                    <a:srgbClr val="000000">
                      <a:alpha val="43137"/>
                    </a:srgbClr>
                  </a:outerShdw>
                </a:effectLst>
              </a:rPr>
              <a:t>NO</a:t>
            </a:r>
            <a:endParaRPr lang="zh-CN" altLang="en-US" sz="3200" b="1" dirty="0">
              <a:solidFill>
                <a:srgbClr val="7030A0"/>
              </a:solidFill>
              <a:effectLst>
                <a:outerShdw blurRad="38100" dist="38100" dir="2700000" algn="tl">
                  <a:srgbClr val="000000">
                    <a:alpha val="43137"/>
                  </a:srgbClr>
                </a:outerShdw>
              </a:effectLst>
            </a:endParaRPr>
          </a:p>
        </p:txBody>
      </p:sp>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96128" y="5046878"/>
            <a:ext cx="2112241" cy="1234767"/>
          </a:xfrm>
          <a:prstGeom prst="rect">
            <a:avLst/>
          </a:prstGeom>
        </p:spPr>
      </p:pic>
      <p:sp>
        <p:nvSpPr>
          <p:cNvPr id="33" name="左大括号 32"/>
          <p:cNvSpPr/>
          <p:nvPr/>
        </p:nvSpPr>
        <p:spPr>
          <a:xfrm>
            <a:off x="6758415" y="4582175"/>
            <a:ext cx="417706" cy="149872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文本框 22"/>
          <p:cNvSpPr txBox="1"/>
          <p:nvPr/>
        </p:nvSpPr>
        <p:spPr>
          <a:xfrm>
            <a:off x="4151785" y="2132857"/>
            <a:ext cx="2304255" cy="461665"/>
          </a:xfrm>
          <a:prstGeom prst="rect">
            <a:avLst/>
          </a:prstGeom>
          <a:noFill/>
        </p:spPr>
        <p:txBody>
          <a:bodyPr wrap="square" rtlCol="0">
            <a:spAutoFit/>
          </a:bodyPr>
          <a:lstStyle/>
          <a:p>
            <a:r>
              <a:rPr lang="en-US" altLang="zh-CN" sz="2400" dirty="0"/>
              <a:t>correspond to </a:t>
            </a:r>
            <a:endParaRPr lang="zh-CN" altLang="en-US" sz="2400" dirty="0"/>
          </a:p>
        </p:txBody>
      </p:sp>
      <p:sp>
        <p:nvSpPr>
          <p:cNvPr id="26" name="文本框 25"/>
          <p:cNvSpPr txBox="1"/>
          <p:nvPr/>
        </p:nvSpPr>
        <p:spPr>
          <a:xfrm>
            <a:off x="4151785" y="2996953"/>
            <a:ext cx="2304255" cy="461665"/>
          </a:xfrm>
          <a:prstGeom prst="rect">
            <a:avLst/>
          </a:prstGeom>
          <a:noFill/>
        </p:spPr>
        <p:txBody>
          <a:bodyPr wrap="square" rtlCol="0">
            <a:spAutoFit/>
          </a:bodyPr>
          <a:lstStyle/>
          <a:p>
            <a:r>
              <a:rPr lang="en-US" altLang="zh-CN" sz="2400" dirty="0"/>
              <a:t>correspond to </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2" grpId="0"/>
      <p:bldP spid="18" grpId="0" animBg="1"/>
      <p:bldP spid="19" grpId="0" animBg="1"/>
      <p:bldP spid="20" grpId="0" animBg="1"/>
      <p:bldP spid="22" grpId="0" animBg="1"/>
      <p:bldP spid="24" grpId="0" animBg="1"/>
      <p:bldP spid="5" grpId="0" animBg="1"/>
      <p:bldP spid="25" grpId="0" animBg="1"/>
      <p:bldP spid="28" grpId="0"/>
      <p:bldP spid="29" grpId="0"/>
      <p:bldP spid="33" grpId="0" animBg="1"/>
      <p:bldP spid="23"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003868" y="1981200"/>
            <a:ext cx="6184265" cy="1445260"/>
          </a:xfrm>
          <a:prstGeom prst="rect">
            <a:avLst/>
          </a:prstGeom>
          <a:noFill/>
          <a:ln>
            <a:noFill/>
          </a:ln>
        </p:spPr>
        <p:txBody>
          <a:bodyPr wrap="none" rtlCol="0" anchor="t">
            <a:spAutoFit/>
          </a:bodyPr>
          <a:p>
            <a:pPr algn="ctr" fontAlgn="base"/>
            <a:r>
              <a:rPr lang="en-US" altLang="zh-CN" sz="8800" b="1" strike="noStrike" noProof="1">
                <a:solidFill>
                  <a:srgbClr val="8A0554"/>
                </a:solidFill>
                <a:effectLst>
                  <a:reflection blurRad="6350" stA="53000" endA="300" endPos="35500" dir="5400000" sy="-90000" algn="bl" rotWithShape="0"/>
                </a:effectLst>
                <a:latin typeface="Segoe Print" panose="02000600000000000000" charset="0"/>
                <a:ea typeface="宋体" panose="02010600030101010101" pitchFamily="2" charset="-122"/>
                <a:cs typeface="+mn-cs"/>
              </a:rPr>
              <a:t>Thank You</a:t>
            </a:r>
            <a:endParaRPr lang="en-US" altLang="zh-CN" sz="8800" b="1" strike="noStrike" noProof="1">
              <a:solidFill>
                <a:srgbClr val="8A0554"/>
              </a:solidFill>
              <a:effectLst>
                <a:reflection blurRad="6350" stA="53000" endA="300" endPos="35500" dir="5400000" sy="-90000" algn="bl" rotWithShape="0"/>
              </a:effectLst>
              <a:latin typeface="Segoe Print" panose="02000600000000000000" charset="0"/>
              <a:ea typeface="宋体" panose="02010600030101010101" pitchFamily="2"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78360" y="3284984"/>
            <a:ext cx="4993704" cy="1728192"/>
          </a:xfrm>
          <a:prstGeom prst="rect">
            <a:avLst/>
          </a:prstGeom>
          <a:solidFill>
            <a:schemeClr val="accent5">
              <a:lumMod val="60000"/>
              <a:lumOff val="40000"/>
            </a:schemeClr>
          </a:solidFill>
          <a:ln>
            <a:solidFill>
              <a:srgbClr val="0070C0"/>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3200" dirty="0"/>
          </a:p>
        </p:txBody>
      </p:sp>
      <p:sp>
        <p:nvSpPr>
          <p:cNvPr id="6" name="文本框 5"/>
          <p:cNvSpPr txBox="1"/>
          <p:nvPr/>
        </p:nvSpPr>
        <p:spPr>
          <a:xfrm>
            <a:off x="767408" y="764704"/>
            <a:ext cx="10814992" cy="493981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2800" dirty="0"/>
              <a:t>Principles of Insurance</a:t>
            </a:r>
            <a:endParaRPr lang="en-GB" altLang="zh-CN" sz="2800" dirty="0"/>
          </a:p>
          <a:p>
            <a:pPr marL="971550" lvl="1" indent="-514350">
              <a:lnSpc>
                <a:spcPct val="150000"/>
              </a:lnSpc>
              <a:buAutoNum type="arabicPeriod"/>
            </a:pPr>
            <a:r>
              <a:rPr lang="en-US" altLang="zh-CN" sz="2600" dirty="0"/>
              <a:t>Insurable interest</a:t>
            </a:r>
            <a:r>
              <a:rPr lang="en-GB" altLang="zh-CN" sz="2600" dirty="0"/>
              <a:t> </a:t>
            </a:r>
            <a:r>
              <a:rPr lang="zh-CN" altLang="en-US" sz="2600" dirty="0"/>
              <a:t>保险利益原则</a:t>
            </a:r>
            <a:endParaRPr lang="en-US" altLang="zh-CN" sz="2600" dirty="0"/>
          </a:p>
          <a:p>
            <a:pPr marL="971550" lvl="1" indent="-514350">
              <a:lnSpc>
                <a:spcPct val="150000"/>
              </a:lnSpc>
              <a:buAutoNum type="arabicPeriod"/>
            </a:pPr>
            <a:r>
              <a:rPr lang="en-GB" altLang="zh-CN" sz="2600" dirty="0"/>
              <a:t>Utmost good faith </a:t>
            </a:r>
            <a:r>
              <a:rPr lang="zh-CN" altLang="en-US" sz="2600" dirty="0"/>
              <a:t>最大诚信原则</a:t>
            </a:r>
            <a:endParaRPr lang="en-US" altLang="zh-CN" sz="2600" dirty="0"/>
          </a:p>
          <a:p>
            <a:pPr marL="971550" lvl="1" indent="-514350">
              <a:lnSpc>
                <a:spcPct val="150000"/>
              </a:lnSpc>
              <a:buAutoNum type="arabicPeriod"/>
            </a:pPr>
            <a:r>
              <a:rPr lang="en-US" altLang="zh-CN" sz="2600" dirty="0"/>
              <a:t>Proximate cause </a:t>
            </a:r>
            <a:r>
              <a:rPr lang="zh-CN" altLang="en-US" sz="2600" dirty="0"/>
              <a:t>近因原则</a:t>
            </a:r>
            <a:endParaRPr lang="en-US" altLang="zh-CN" sz="2600" dirty="0"/>
          </a:p>
          <a:p>
            <a:pPr marL="971550" lvl="1" indent="-514350">
              <a:lnSpc>
                <a:spcPct val="150000"/>
              </a:lnSpc>
              <a:buAutoNum type="arabicPeriod"/>
            </a:pPr>
            <a:r>
              <a:rPr lang="en-US" altLang="zh-CN" sz="2600" dirty="0"/>
              <a:t>Indemnity </a:t>
            </a:r>
            <a:r>
              <a:rPr lang="zh-CN" altLang="en-US" sz="2600" dirty="0"/>
              <a:t>补偿原则</a:t>
            </a:r>
            <a:endParaRPr lang="en-US" altLang="zh-CN" sz="2600" dirty="0"/>
          </a:p>
          <a:p>
            <a:pPr lvl="3">
              <a:lnSpc>
                <a:spcPct val="150000"/>
              </a:lnSpc>
            </a:pPr>
            <a:r>
              <a:rPr lang="en-US" altLang="zh-CN" sz="2400" dirty="0"/>
              <a:t>Subrogation </a:t>
            </a:r>
            <a:r>
              <a:rPr lang="zh-CN" altLang="en-US" sz="2400" dirty="0"/>
              <a:t>代位求偿原则</a:t>
            </a:r>
            <a:endParaRPr lang="en-US" altLang="zh-CN" sz="2400" dirty="0"/>
          </a:p>
          <a:p>
            <a:pPr lvl="3">
              <a:lnSpc>
                <a:spcPct val="150000"/>
              </a:lnSpc>
            </a:pPr>
            <a:r>
              <a:rPr lang="en-US" altLang="zh-CN" sz="2400" dirty="0"/>
              <a:t>Contribution </a:t>
            </a:r>
            <a:r>
              <a:rPr lang="zh-CN" altLang="en-US" sz="2400" dirty="0"/>
              <a:t>重复保险分摊原则</a:t>
            </a:r>
            <a:endParaRPr lang="en-US" altLang="zh-CN" sz="2400" dirty="0"/>
          </a:p>
          <a:p>
            <a:pPr marL="971550" lvl="1" indent="-514350">
              <a:lnSpc>
                <a:spcPct val="150000"/>
              </a:lnSpc>
              <a:buAutoNum type="arabicPeriod"/>
            </a:pPr>
            <a:r>
              <a:rPr lang="en-US" altLang="zh-CN" sz="2600" dirty="0"/>
              <a:t>Mitigation </a:t>
            </a:r>
            <a:r>
              <a:rPr lang="zh-CN" altLang="en-US" sz="2600" dirty="0"/>
              <a:t>减少损失原则</a:t>
            </a:r>
            <a:endParaRPr lang="en-US" altLang="zh-CN" sz="26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文本框 4"/>
          <p:cNvSpPr txBox="1"/>
          <p:nvPr/>
        </p:nvSpPr>
        <p:spPr>
          <a:xfrm>
            <a:off x="695400" y="764705"/>
            <a:ext cx="10887000" cy="495520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2800" dirty="0"/>
              <a:t>Insurable interest</a:t>
            </a:r>
            <a:endParaRPr lang="en-US" altLang="zh-CN" sz="2800" dirty="0"/>
          </a:p>
          <a:p>
            <a:pPr marL="457200" indent="-457200">
              <a:lnSpc>
                <a:spcPct val="150000"/>
              </a:lnSpc>
              <a:buFont typeface="Arial" panose="020B0604020202020204" pitchFamily="34" charset="0"/>
              <a:buChar char="•"/>
            </a:pPr>
            <a:endParaRPr lang="en-US" altLang="zh-CN" sz="1200" dirty="0"/>
          </a:p>
          <a:p>
            <a:pPr marL="914400" lvl="1" indent="-457200">
              <a:buFont typeface="Arial" panose="020B0604020202020204" pitchFamily="34" charset="0"/>
              <a:buChar char="•"/>
            </a:pPr>
            <a:r>
              <a:rPr lang="en-US" altLang="zh-CN" sz="2800" dirty="0"/>
              <a:t>The insured must have insurable interest in the subject matter of insurance</a:t>
            </a:r>
            <a:endParaRPr lang="en-US" altLang="zh-CN" sz="2800" dirty="0"/>
          </a:p>
          <a:p>
            <a:pPr marL="914400" lvl="1" indent="-457200">
              <a:buFont typeface="Arial" panose="020B0604020202020204" pitchFamily="34" charset="0"/>
              <a:buChar char="•"/>
            </a:pPr>
            <a:endParaRPr lang="en-US" altLang="zh-CN" sz="1200" dirty="0"/>
          </a:p>
          <a:p>
            <a:pPr marL="914400" lvl="1" indent="-457200">
              <a:buFont typeface="Arial" panose="020B0604020202020204" pitchFamily="34" charset="0"/>
              <a:buChar char="•"/>
            </a:pPr>
            <a:r>
              <a:rPr lang="en-US" altLang="zh-CN" sz="2800" dirty="0"/>
              <a:t>No insurable interest </a:t>
            </a:r>
            <a:r>
              <a:rPr lang="en-US" altLang="zh-CN" sz="2800" dirty="0">
                <a:sym typeface="Wingdings" panose="05000000000000000000" pitchFamily="2" charset="2"/>
              </a:rPr>
              <a:t></a:t>
            </a:r>
            <a:r>
              <a:rPr lang="en-US" altLang="zh-CN" sz="2800" dirty="0"/>
              <a:t> void policy</a:t>
            </a:r>
            <a:endParaRPr lang="en-US" altLang="zh-CN" sz="2800" dirty="0"/>
          </a:p>
          <a:p>
            <a:pPr marL="914400" lvl="1" indent="-457200">
              <a:buFont typeface="Arial" panose="020B0604020202020204" pitchFamily="34" charset="0"/>
              <a:buChar char="•"/>
            </a:pPr>
            <a:endParaRPr lang="en-US" altLang="zh-CN" sz="1200" dirty="0"/>
          </a:p>
          <a:p>
            <a:pPr marL="914400" lvl="1" indent="-457200">
              <a:buFont typeface="Arial" panose="020B0604020202020204" pitchFamily="34" charset="0"/>
              <a:buChar char="•"/>
            </a:pPr>
            <a:endParaRPr lang="en-US" altLang="zh-CN" sz="1200" dirty="0"/>
          </a:p>
          <a:p>
            <a:pPr marL="914400" lvl="1" indent="-457200">
              <a:buFont typeface="Arial" panose="020B0604020202020204" pitchFamily="34" charset="0"/>
              <a:buChar char="•"/>
            </a:pPr>
            <a:r>
              <a:rPr lang="en-US" altLang="zh-CN" sz="2800" dirty="0"/>
              <a:t>Examples: value of the goods, insurance premium, freight, expected profit, …</a:t>
            </a:r>
            <a:endParaRPr lang="en-US" altLang="zh-CN" sz="2800" dirty="0"/>
          </a:p>
          <a:p>
            <a:pPr marL="914400" lvl="1" indent="-457200">
              <a:buFont typeface="Arial" panose="020B0604020202020204" pitchFamily="34" charset="0"/>
              <a:buChar char="•"/>
            </a:pPr>
            <a:endParaRPr lang="en-GB" altLang="zh-CN" sz="1200" dirty="0"/>
          </a:p>
          <a:p>
            <a:pPr marL="914400" lvl="1" indent="-457200">
              <a:buFont typeface="Arial" panose="020B0604020202020204" pitchFamily="34" charset="0"/>
              <a:buChar char="•"/>
            </a:pPr>
            <a:r>
              <a:rPr lang="en-US" altLang="zh-CN" sz="2800" dirty="0"/>
              <a:t>Marine insurance: at the time of loss, the insured needs to have insurable interest</a:t>
            </a:r>
            <a:endParaRPr lang="en-US" altLang="zh-CN" sz="2800" dirty="0"/>
          </a:p>
          <a:p>
            <a:pPr marL="914400" lvl="1" indent="-457200">
              <a:buFont typeface="Arial" panose="020B0604020202020204" pitchFamily="34" charset="0"/>
              <a:buChar char="•"/>
            </a:pPr>
            <a:endParaRPr lang="en-US" altLang="zh-CN"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文本框 4"/>
          <p:cNvSpPr txBox="1"/>
          <p:nvPr/>
        </p:nvSpPr>
        <p:spPr>
          <a:xfrm>
            <a:off x="695400" y="764705"/>
            <a:ext cx="10887000" cy="415498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2800" dirty="0"/>
              <a:t>Utmost good faith</a:t>
            </a:r>
            <a:endParaRPr lang="en-US" altLang="zh-CN" sz="2800" dirty="0"/>
          </a:p>
          <a:p>
            <a:pPr marL="457200" indent="-457200">
              <a:lnSpc>
                <a:spcPct val="150000"/>
              </a:lnSpc>
              <a:buFont typeface="Arial" panose="020B0604020202020204" pitchFamily="34" charset="0"/>
              <a:buChar char="•"/>
            </a:pPr>
            <a:endParaRPr lang="zh-CN" altLang="en-US" sz="1200" dirty="0"/>
          </a:p>
          <a:p>
            <a:pPr marL="914400" lvl="1" indent="-457200">
              <a:buFont typeface="Arial" panose="020B0604020202020204" pitchFamily="34" charset="0"/>
              <a:buChar char="•"/>
            </a:pPr>
            <a:r>
              <a:rPr lang="en-US" altLang="zh-CN" sz="2800" dirty="0"/>
              <a:t>Maximum honesty and fairness</a:t>
            </a:r>
            <a:endParaRPr lang="en-US" altLang="zh-CN" sz="2800" dirty="0"/>
          </a:p>
          <a:p>
            <a:pPr marL="914400" lvl="1" indent="-457200">
              <a:buFont typeface="Arial" panose="020B0604020202020204" pitchFamily="34" charset="0"/>
              <a:buChar char="•"/>
            </a:pPr>
            <a:endParaRPr lang="en-US" altLang="zh-CN" sz="1200" dirty="0"/>
          </a:p>
          <a:p>
            <a:pPr marL="914400" lvl="1" indent="-457200">
              <a:buFont typeface="Arial" panose="020B0604020202020204" pitchFamily="34" charset="0"/>
              <a:buChar char="•"/>
            </a:pPr>
            <a:r>
              <a:rPr lang="en-US" altLang="zh-CN" sz="2800" dirty="0"/>
              <a:t>Each party must reveal all material information to the other party</a:t>
            </a:r>
            <a:endParaRPr lang="en-US" altLang="zh-CN" sz="2800" dirty="0"/>
          </a:p>
          <a:p>
            <a:pPr marL="914400" lvl="1" indent="-457200">
              <a:buFont typeface="Arial" panose="020B0604020202020204" pitchFamily="34" charset="0"/>
              <a:buChar char="•"/>
            </a:pPr>
            <a:endParaRPr lang="en-US" altLang="zh-CN" sz="1200" dirty="0"/>
          </a:p>
          <a:p>
            <a:pPr marL="914400" lvl="1" indent="-457200">
              <a:buFont typeface="Arial" panose="020B0604020202020204" pitchFamily="34" charset="0"/>
              <a:buChar char="•"/>
            </a:pPr>
            <a:r>
              <a:rPr lang="en-US" altLang="zh-CN" sz="2800" dirty="0"/>
              <a:t>No fraud, non-disclosure or misrepresentation of </a:t>
            </a:r>
            <a:endParaRPr lang="en-US" altLang="zh-CN" sz="2800" dirty="0"/>
          </a:p>
          <a:p>
            <a:pPr lvl="1"/>
            <a:r>
              <a:rPr lang="en-US" altLang="zh-CN" sz="2800" dirty="0"/>
              <a:t>     material facts</a:t>
            </a:r>
            <a:endParaRPr lang="en-US" altLang="zh-CN" sz="2800" dirty="0"/>
          </a:p>
          <a:p>
            <a:pPr marL="914400" lvl="1" indent="-457200">
              <a:buFont typeface="Arial" panose="020B0604020202020204" pitchFamily="34" charset="0"/>
              <a:buChar char="•"/>
            </a:pPr>
            <a:endParaRPr lang="en-US" altLang="zh-CN" sz="1200" dirty="0"/>
          </a:p>
          <a:p>
            <a:pPr marL="914400" lvl="1" indent="-457200">
              <a:buFont typeface="Arial" panose="020B0604020202020204" pitchFamily="34" charset="0"/>
              <a:buChar char="•"/>
            </a:pPr>
            <a:r>
              <a:rPr lang="en-US" altLang="zh-CN" sz="2800" dirty="0"/>
              <a:t>What are material facts?</a:t>
            </a:r>
            <a:endParaRPr lang="en-GB" altLang="zh-CN" sz="2800" dirty="0"/>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16280" y="4049477"/>
            <a:ext cx="3575720" cy="2238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3" name="文本框 2"/>
          <p:cNvSpPr txBox="1"/>
          <p:nvPr/>
        </p:nvSpPr>
        <p:spPr>
          <a:xfrm>
            <a:off x="767408" y="764705"/>
            <a:ext cx="10814992" cy="292387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2800" dirty="0"/>
              <a:t>Proximate cause</a:t>
            </a:r>
            <a:endParaRPr lang="zh-CN" altLang="en-US" sz="2800" dirty="0"/>
          </a:p>
          <a:p>
            <a:pPr marL="457200" indent="-457200">
              <a:lnSpc>
                <a:spcPct val="150000"/>
              </a:lnSpc>
              <a:buFont typeface="Arial" panose="020B0604020202020204" pitchFamily="34" charset="0"/>
              <a:buChar char="•"/>
            </a:pPr>
            <a:endParaRPr lang="zh-CN" altLang="en-US" sz="1200" dirty="0"/>
          </a:p>
          <a:p>
            <a:pPr marL="914400" lvl="1" indent="-457200">
              <a:buFont typeface="Arial" panose="020B0604020202020204" pitchFamily="34" charset="0"/>
              <a:buChar char="•"/>
            </a:pPr>
            <a:r>
              <a:rPr lang="en-US" altLang="zh-CN" sz="2800" dirty="0"/>
              <a:t>The </a:t>
            </a:r>
            <a:r>
              <a:rPr lang="en-US" altLang="zh-CN" sz="2800" b="1" dirty="0">
                <a:solidFill>
                  <a:srgbClr val="0070C0"/>
                </a:solidFill>
              </a:rPr>
              <a:t>nearest</a:t>
            </a:r>
            <a:r>
              <a:rPr lang="en-US" altLang="zh-CN" sz="2800" dirty="0"/>
              <a:t> cause </a:t>
            </a:r>
            <a:r>
              <a:rPr lang="en-US" altLang="zh-CN" sz="2800" b="1" dirty="0">
                <a:solidFill>
                  <a:srgbClr val="0070C0"/>
                </a:solidFill>
              </a:rPr>
              <a:t>insured against</a:t>
            </a:r>
            <a:r>
              <a:rPr lang="en-US" altLang="zh-CN" sz="2800" dirty="0"/>
              <a:t> that is responsible for a loss or damage</a:t>
            </a:r>
            <a:endParaRPr lang="en-US" altLang="zh-CN" sz="2800" dirty="0"/>
          </a:p>
          <a:p>
            <a:pPr marL="914400" lvl="1" indent="-457200">
              <a:buFont typeface="Arial" panose="020B0604020202020204" pitchFamily="34" charset="0"/>
              <a:buChar char="•"/>
            </a:pPr>
            <a:endParaRPr lang="en-US" altLang="zh-CN" sz="1200" dirty="0"/>
          </a:p>
          <a:p>
            <a:pPr marL="914400" lvl="1" indent="-457200">
              <a:buFont typeface="Arial" panose="020B0604020202020204" pitchFamily="34" charset="0"/>
              <a:buChar char="•"/>
            </a:pPr>
            <a:r>
              <a:rPr lang="en-US" altLang="zh-CN" sz="2800" dirty="0"/>
              <a:t>It needs not be the cause immediately before the loss or damage occurs</a:t>
            </a:r>
            <a:endParaRPr lang="en-US" altLang="zh-CN" sz="2800" dirty="0"/>
          </a:p>
        </p:txBody>
      </p:sp>
      <p:sp>
        <p:nvSpPr>
          <p:cNvPr id="5" name="箭头: 右 4"/>
          <p:cNvSpPr/>
          <p:nvPr/>
        </p:nvSpPr>
        <p:spPr>
          <a:xfrm>
            <a:off x="4331529" y="4625360"/>
            <a:ext cx="769633"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3200" dirty="0"/>
          </a:p>
        </p:txBody>
      </p:sp>
      <p:sp>
        <p:nvSpPr>
          <p:cNvPr id="6" name="箭头: 右 5"/>
          <p:cNvSpPr/>
          <p:nvPr/>
        </p:nvSpPr>
        <p:spPr>
          <a:xfrm>
            <a:off x="7051412" y="4625360"/>
            <a:ext cx="769633"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3200" dirty="0"/>
          </a:p>
        </p:txBody>
      </p:sp>
      <p:grpSp>
        <p:nvGrpSpPr>
          <p:cNvPr id="7" name="组合 6"/>
          <p:cNvGrpSpPr/>
          <p:nvPr/>
        </p:nvGrpSpPr>
        <p:grpSpPr>
          <a:xfrm>
            <a:off x="2438546" y="4337388"/>
            <a:ext cx="1785246" cy="1991676"/>
            <a:chOff x="1584148" y="4089426"/>
            <a:chExt cx="2448272" cy="1991676"/>
          </a:xfrm>
        </p:grpSpPr>
        <p:sp>
          <p:nvSpPr>
            <p:cNvPr id="8" name="文本框 7"/>
            <p:cNvSpPr txBox="1"/>
            <p:nvPr/>
          </p:nvSpPr>
          <p:spPr>
            <a:xfrm>
              <a:off x="1584148" y="5373216"/>
              <a:ext cx="2448272" cy="707886"/>
            </a:xfrm>
            <a:prstGeom prst="rect">
              <a:avLst/>
            </a:prstGeom>
            <a:noFill/>
          </p:spPr>
          <p:txBody>
            <a:bodyPr wrap="square" rtlCol="0">
              <a:spAutoFit/>
            </a:bodyPr>
            <a:lstStyle/>
            <a:p>
              <a:pPr algn="ctr"/>
              <a:r>
                <a:rPr lang="en-US" altLang="zh-CN" sz="2000" dirty="0"/>
                <a:t>Insured against fire</a:t>
              </a:r>
              <a:endParaRPr lang="zh-CN" altLang="en-US" sz="2000" dirty="0"/>
            </a:p>
          </p:txBody>
        </p:sp>
        <p:pic>
          <p:nvPicPr>
            <p:cNvPr id="9" name="图片 8"/>
            <p:cNvPicPr/>
            <p:nvPr/>
          </p:nvPicPr>
          <p:blipFill>
            <a:blip r:embed="rId1" cstate="print">
              <a:extLst>
                <a:ext uri="{28A0092B-C50C-407E-A947-70E740481C1C}">
                  <a14:useLocalDpi xmlns:a14="http://schemas.microsoft.com/office/drawing/2010/main" val="0"/>
                </a:ext>
              </a:extLst>
            </a:blip>
            <a:stretch>
              <a:fillRect/>
            </a:stretch>
          </p:blipFill>
          <p:spPr>
            <a:xfrm>
              <a:off x="2088284" y="4089426"/>
              <a:ext cx="1481103" cy="1080000"/>
            </a:xfrm>
            <a:prstGeom prst="rect">
              <a:avLst/>
            </a:prstGeom>
            <a:effectLst>
              <a:glow rad="127000">
                <a:schemeClr val="tx2"/>
              </a:glow>
            </a:effectLst>
          </p:spPr>
        </p:pic>
      </p:grpSp>
      <p:grpSp>
        <p:nvGrpSpPr>
          <p:cNvPr id="10" name="组合 9"/>
          <p:cNvGrpSpPr/>
          <p:nvPr/>
        </p:nvGrpSpPr>
        <p:grpSpPr>
          <a:xfrm>
            <a:off x="5244553" y="4337388"/>
            <a:ext cx="1785246" cy="1683900"/>
            <a:chOff x="4901952" y="4089426"/>
            <a:chExt cx="2448272" cy="1683900"/>
          </a:xfrm>
        </p:grpSpPr>
        <p:sp>
          <p:nvSpPr>
            <p:cNvPr id="11" name="文本框 10"/>
            <p:cNvSpPr txBox="1"/>
            <p:nvPr/>
          </p:nvSpPr>
          <p:spPr>
            <a:xfrm>
              <a:off x="4901952" y="5373216"/>
              <a:ext cx="2448272" cy="400110"/>
            </a:xfrm>
            <a:prstGeom prst="rect">
              <a:avLst/>
            </a:prstGeom>
            <a:noFill/>
          </p:spPr>
          <p:txBody>
            <a:bodyPr wrap="square" rtlCol="0">
              <a:spAutoFit/>
            </a:bodyPr>
            <a:lstStyle/>
            <a:p>
              <a:pPr algn="ctr"/>
              <a:r>
                <a:rPr lang="en-US" altLang="zh-CN" sz="2000" dirty="0"/>
                <a:t>Burst pipe</a:t>
              </a:r>
              <a:endParaRPr lang="zh-CN" altLang="en-US" sz="2000" dirty="0"/>
            </a:p>
          </p:txBody>
        </p:sp>
        <p:pic>
          <p:nvPicPr>
            <p:cNvPr id="12" name="图片 11"/>
            <p:cNvPicPr/>
            <p:nvPr/>
          </p:nvPicPr>
          <p:blipFill>
            <a:blip r:embed="rId2" cstate="print">
              <a:extLst>
                <a:ext uri="{28A0092B-C50C-407E-A947-70E740481C1C}">
                  <a14:useLocalDpi xmlns:a14="http://schemas.microsoft.com/office/drawing/2010/main" val="0"/>
                </a:ext>
              </a:extLst>
            </a:blip>
            <a:stretch>
              <a:fillRect/>
            </a:stretch>
          </p:blipFill>
          <p:spPr>
            <a:xfrm>
              <a:off x="5316088" y="4089426"/>
              <a:ext cx="1481103" cy="1080000"/>
            </a:xfrm>
            <a:prstGeom prst="rect">
              <a:avLst/>
            </a:prstGeom>
            <a:effectLst>
              <a:glow rad="127000">
                <a:schemeClr val="tx2"/>
              </a:glow>
            </a:effectLst>
          </p:spPr>
        </p:pic>
      </p:grpSp>
      <p:grpSp>
        <p:nvGrpSpPr>
          <p:cNvPr id="13" name="组合 12"/>
          <p:cNvGrpSpPr/>
          <p:nvPr/>
        </p:nvGrpSpPr>
        <p:grpSpPr>
          <a:xfrm>
            <a:off x="7464152" y="4337388"/>
            <a:ext cx="2389756" cy="1991676"/>
            <a:chOff x="7730318" y="4089426"/>
            <a:chExt cx="3277292" cy="1991676"/>
          </a:xfrm>
        </p:grpSpPr>
        <p:sp>
          <p:nvSpPr>
            <p:cNvPr id="14" name="文本框 13"/>
            <p:cNvSpPr txBox="1"/>
            <p:nvPr/>
          </p:nvSpPr>
          <p:spPr>
            <a:xfrm>
              <a:off x="7730318" y="5373216"/>
              <a:ext cx="3277292" cy="707886"/>
            </a:xfrm>
            <a:prstGeom prst="rect">
              <a:avLst/>
            </a:prstGeom>
            <a:noFill/>
          </p:spPr>
          <p:txBody>
            <a:bodyPr wrap="square" rtlCol="0">
              <a:spAutoFit/>
            </a:bodyPr>
            <a:lstStyle/>
            <a:p>
              <a:pPr algn="ctr"/>
              <a:r>
                <a:rPr lang="en-US" altLang="zh-CN" sz="2000" dirty="0"/>
                <a:t>Water damage</a:t>
              </a:r>
              <a:endParaRPr lang="en-US" altLang="zh-CN" sz="2000" dirty="0"/>
            </a:p>
            <a:p>
              <a:pPr algn="ctr"/>
              <a:r>
                <a:rPr lang="en-US" altLang="zh-CN" sz="2000" dirty="0"/>
                <a:t>Not insured against</a:t>
              </a:r>
              <a:endParaRPr lang="zh-CN" altLang="en-US" sz="2000" dirty="0"/>
            </a:p>
          </p:txBody>
        </p:sp>
        <p:pic>
          <p:nvPicPr>
            <p:cNvPr id="15" name="图片 14"/>
            <p:cNvPicPr/>
            <p:nvPr/>
          </p:nvPicPr>
          <p:blipFill>
            <a:blip r:embed="rId3" cstate="print">
              <a:extLst>
                <a:ext uri="{28A0092B-C50C-407E-A947-70E740481C1C}">
                  <a14:useLocalDpi xmlns:a14="http://schemas.microsoft.com/office/drawing/2010/main" val="0"/>
                </a:ext>
              </a:extLst>
            </a:blip>
            <a:stretch>
              <a:fillRect/>
            </a:stretch>
          </p:blipFill>
          <p:spPr>
            <a:xfrm>
              <a:off x="8543890" y="4089426"/>
              <a:ext cx="1481103" cy="1080000"/>
            </a:xfrm>
            <a:prstGeom prst="rect">
              <a:avLst/>
            </a:prstGeom>
            <a:effectLst>
              <a:glow rad="127000">
                <a:schemeClr val="tx2"/>
              </a:glow>
            </a:effectLst>
          </p:spPr>
        </p:pic>
      </p:grpSp>
      <p:sp>
        <p:nvSpPr>
          <p:cNvPr id="16" name="标注: 左箭头 15"/>
          <p:cNvSpPr/>
          <p:nvPr/>
        </p:nvSpPr>
        <p:spPr>
          <a:xfrm rot="20145494">
            <a:off x="3819650" y="3490972"/>
            <a:ext cx="2387435" cy="706463"/>
          </a:xfrm>
          <a:prstGeom prst="leftArrowCallout">
            <a:avLst>
              <a:gd name="adj1" fmla="val 25000"/>
              <a:gd name="adj2" fmla="val 25000"/>
              <a:gd name="adj3" fmla="val 25000"/>
              <a:gd name="adj4" fmla="val 83598"/>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2400" dirty="0"/>
              <a:t>Proximate Cause</a:t>
            </a:r>
            <a:endParaRPr lang="en-US" altLang="zh-C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3" name="文本框 2"/>
          <p:cNvSpPr txBox="1"/>
          <p:nvPr/>
        </p:nvSpPr>
        <p:spPr>
          <a:xfrm>
            <a:off x="767408" y="764705"/>
            <a:ext cx="10814992" cy="5632311"/>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2800" dirty="0"/>
              <a:t>Indemnity</a:t>
            </a:r>
            <a:endParaRPr lang="zh-CN" altLang="en-US" sz="2800" dirty="0"/>
          </a:p>
          <a:p>
            <a:pPr marL="457200" indent="-457200">
              <a:lnSpc>
                <a:spcPct val="150000"/>
              </a:lnSpc>
              <a:buFont typeface="Arial" panose="020B0604020202020204" pitchFamily="34" charset="0"/>
              <a:buChar char="•"/>
            </a:pPr>
            <a:endParaRPr lang="zh-CN" altLang="en-US" sz="1200" dirty="0"/>
          </a:p>
          <a:p>
            <a:pPr marL="914400" lvl="1" indent="-457200">
              <a:buFont typeface="Arial" panose="020B0604020202020204" pitchFamily="34" charset="0"/>
              <a:buChar char="•"/>
            </a:pPr>
            <a:r>
              <a:rPr lang="en-US" altLang="zh-CN" sz="2800" dirty="0"/>
              <a:t>The insured will be compensated only up to the extent of loss suffered</a:t>
            </a:r>
            <a:endParaRPr lang="en-US" altLang="zh-CN" sz="2800" dirty="0"/>
          </a:p>
          <a:p>
            <a:pPr marL="914400" lvl="1" indent="-457200">
              <a:buFont typeface="Arial" panose="020B0604020202020204" pitchFamily="34" charset="0"/>
              <a:buChar char="•"/>
            </a:pPr>
            <a:endParaRPr lang="en-US" altLang="zh-CN" sz="1200" dirty="0"/>
          </a:p>
          <a:p>
            <a:pPr marL="914400" lvl="1" indent="-457200">
              <a:buFont typeface="Arial" panose="020B0604020202020204" pitchFamily="34" charset="0"/>
              <a:buChar char="•"/>
            </a:pPr>
            <a:r>
              <a:rPr lang="en-US" altLang="zh-CN" sz="2800" dirty="0"/>
              <a:t>After indemnity, the insured not better or worse than he was before the loss</a:t>
            </a:r>
            <a:endParaRPr lang="en-US" altLang="zh-CN" sz="2800" dirty="0"/>
          </a:p>
          <a:p>
            <a:pPr marL="914400" lvl="1" indent="-457200">
              <a:buFont typeface="Arial" panose="020B0604020202020204" pitchFamily="34" charset="0"/>
              <a:buChar char="•"/>
            </a:pPr>
            <a:endParaRPr lang="en-US" altLang="zh-CN" sz="1200" dirty="0"/>
          </a:p>
          <a:p>
            <a:pPr marL="914400" lvl="1" indent="-457200">
              <a:buFont typeface="Arial" panose="020B0604020202020204" pitchFamily="34" charset="0"/>
              <a:buChar char="•"/>
            </a:pPr>
            <a:r>
              <a:rPr lang="en-US" altLang="zh-CN" sz="2800" dirty="0"/>
              <a:t>Exception for marine insurance: expected profit margin allowed</a:t>
            </a:r>
            <a:endParaRPr lang="en-US" altLang="zh-CN" sz="2800" dirty="0"/>
          </a:p>
          <a:p>
            <a:pPr marL="914400" lvl="1" indent="-457200">
              <a:buFont typeface="Arial" panose="020B0604020202020204" pitchFamily="34" charset="0"/>
              <a:buChar char="•"/>
            </a:pPr>
            <a:endParaRPr lang="en-US" altLang="zh-CN" sz="1200" dirty="0"/>
          </a:p>
          <a:p>
            <a:pPr marL="914400" lvl="1" indent="-457200">
              <a:buFont typeface="Arial" panose="020B0604020202020204" pitchFamily="34" charset="0"/>
              <a:buChar char="•"/>
            </a:pPr>
            <a:r>
              <a:rPr lang="en-US" altLang="zh-CN" sz="2800" dirty="0"/>
              <a:t>Subrogation</a:t>
            </a:r>
            <a:endParaRPr lang="en-US" altLang="zh-CN" sz="2800" dirty="0"/>
          </a:p>
          <a:p>
            <a:pPr marL="914400" lvl="1" indent="-457200">
              <a:buFont typeface="Arial" panose="020B0604020202020204" pitchFamily="34" charset="0"/>
              <a:buChar char="•"/>
            </a:pPr>
            <a:endParaRPr lang="en-US" altLang="zh-CN" sz="1200" dirty="0"/>
          </a:p>
          <a:p>
            <a:pPr marL="914400" lvl="1" indent="-457200">
              <a:buFont typeface="Arial" panose="020B0604020202020204" pitchFamily="34" charset="0"/>
              <a:buChar char="•"/>
            </a:pPr>
            <a:r>
              <a:rPr lang="en-US" altLang="zh-CN" sz="2800" dirty="0"/>
              <a:t>Contribution</a:t>
            </a:r>
            <a:endParaRPr lang="en-US" altLang="zh-CN" sz="2800" dirty="0"/>
          </a:p>
          <a:p>
            <a:pPr marL="914400" lvl="1" indent="-457200">
              <a:buFont typeface="Arial" panose="020B0604020202020204" pitchFamily="34" charset="0"/>
              <a:buChar char="•"/>
            </a:pPr>
            <a:endParaRPr lang="en-GB" altLang="zh-CN" sz="2800" dirty="0"/>
          </a:p>
        </p:txBody>
      </p:sp>
      <p:sp>
        <p:nvSpPr>
          <p:cNvPr id="5" name="AutoShape 2" descr="http://humanergy.com/wp-content/uploads/2014/00/team-contribution-e1480517913633.jpg"/>
          <p:cNvSpPr>
            <a:spLocks noChangeAspect="1" noChangeArrowheads="1"/>
          </p:cNvSpPr>
          <p:nvPr/>
        </p:nvSpPr>
        <p:spPr bwMode="auto">
          <a:xfrm>
            <a:off x="7467601" y="3276600"/>
            <a:ext cx="21804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6" name="图片 5"/>
          <p:cNvPicPr/>
          <p:nvPr/>
        </p:nvPicPr>
        <p:blipFill>
          <a:blip r:embed="rId1">
            <a:extLst>
              <a:ext uri="{28A0092B-C50C-407E-A947-70E740481C1C}">
                <a14:useLocalDpi xmlns:a14="http://schemas.microsoft.com/office/drawing/2010/main" val="0"/>
              </a:ext>
            </a:extLst>
          </a:blip>
          <a:stretch>
            <a:fillRect/>
          </a:stretch>
        </p:blipFill>
        <p:spPr>
          <a:xfrm>
            <a:off x="8148368" y="4869160"/>
            <a:ext cx="1260000" cy="1260000"/>
          </a:xfrm>
          <a:prstGeom prst="rect">
            <a:avLst/>
          </a:prstGeom>
        </p:spPr>
      </p:pic>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7685645" y="4833296"/>
            <a:ext cx="1260000" cy="12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effectLst>
          <a:outerShdw blurRad="50800" dist="38100" dir="2700000" algn="tl" rotWithShape="0">
            <a:prstClr val="black">
              <a:alpha val="40000"/>
            </a:prstClr>
          </a:outerShdw>
        </a:effectLst>
      </a:spPr>
      <a:bodyPr rtlCol="0" anchor="ctr"/>
      <a:lstStyle>
        <a:defPPr algn="ctr">
          <a:defRPr sz="3200" dirty="0"/>
        </a:defPPr>
      </a:lstStyle>
      <a:style>
        <a:lnRef idx="1">
          <a:schemeClr val="accent3"/>
        </a:lnRef>
        <a:fillRef idx="3">
          <a:schemeClr val="accent3"/>
        </a:fillRef>
        <a:effectRef idx="2">
          <a:schemeClr val="accent3"/>
        </a:effectRef>
        <a:fontRef idx="minor">
          <a:schemeClr val="lt1"/>
        </a:fontRef>
      </a:style>
    </a:spDef>
    <a:txDef>
      <a:spPr>
        <a:noFill/>
      </a:spPr>
      <a:bodyPr wrap="square" rtlCol="0">
        <a:spAutoFit/>
      </a:bodyPr>
      <a:lstStyle>
        <a:defPPr>
          <a:defRPr sz="2400" b="1"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0530A99PPBG">
  <a:themeElements>
    <a:clrScheme name="21111">
      <a:dk1>
        <a:srgbClr val="47494B"/>
      </a:dk1>
      <a:lt1>
        <a:srgbClr val="FFFFFF"/>
      </a:lt1>
      <a:dk2>
        <a:srgbClr val="454749"/>
      </a:dk2>
      <a:lt2>
        <a:srgbClr val="FFFFFF"/>
      </a:lt2>
      <a:accent1>
        <a:srgbClr val="046FB6"/>
      </a:accent1>
      <a:accent2>
        <a:srgbClr val="22B1DE"/>
      </a:accent2>
      <a:accent3>
        <a:srgbClr val="7B93D7"/>
      </a:accent3>
      <a:accent4>
        <a:srgbClr val="FFC000"/>
      </a:accent4>
      <a:accent5>
        <a:srgbClr val="00B050"/>
      </a:accent5>
      <a:accent6>
        <a:srgbClr val="5D76BA"/>
      </a:accent6>
      <a:hlink>
        <a:srgbClr val="00B0F0"/>
      </a:hlink>
      <a:folHlink>
        <a:srgbClr val="AFB2B4"/>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10205</Words>
  <Application>WPS 演示</Application>
  <PresentationFormat>宽屏</PresentationFormat>
  <Paragraphs>584</Paragraphs>
  <Slides>45</Slides>
  <Notes>48</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45</vt:i4>
      </vt:variant>
    </vt:vector>
  </HeadingPairs>
  <TitlesOfParts>
    <vt:vector size="60" baseType="lpstr">
      <vt:lpstr>Arial</vt:lpstr>
      <vt:lpstr>宋体</vt:lpstr>
      <vt:lpstr>Wingdings</vt:lpstr>
      <vt:lpstr>微软雅黑</vt:lpstr>
      <vt:lpstr>Times New Roman</vt:lpstr>
      <vt:lpstr>Arial</vt:lpstr>
      <vt:lpstr>等线</vt:lpstr>
      <vt:lpstr>等线</vt:lpstr>
      <vt:lpstr>Arial Unicode MS</vt:lpstr>
      <vt:lpstr>AR BERKLEY</vt:lpstr>
      <vt:lpstr>Vrinda</vt:lpstr>
      <vt:lpstr>黑体</vt:lpstr>
      <vt:lpstr>Segoe Print</vt:lpstr>
      <vt:lpstr>Office 主题</vt:lpstr>
      <vt:lpstr>A000120140530A99PPBG</vt:lpstr>
      <vt:lpstr>PowerPoint 演示文稿</vt:lpstr>
      <vt:lpstr>PowerPoint 演示文稿</vt:lpstr>
      <vt:lpstr>11.1   Introduction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11.2   Risks and Losses in Cargo Transport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11.3   China Insurance Clauses (CIC)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Case Study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11.4   Institute Cargo Clauses (ICC)</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z600</dc:creator>
  <cp:lastModifiedBy>沧粟</cp:lastModifiedBy>
  <cp:revision>715</cp:revision>
  <dcterms:created xsi:type="dcterms:W3CDTF">2017-03-30T13:00:00Z</dcterms:created>
  <dcterms:modified xsi:type="dcterms:W3CDTF">2018-08-14T08:46:36Z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