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  <p:sldMasterId id="2147483670" r:id="rId4"/>
    <p:sldMasterId id="2147483676" r:id="rId5"/>
  </p:sldMasterIdLst>
  <p:notesMasterIdLst>
    <p:notesMasterId r:id="rId32"/>
  </p:notesMasterIdLst>
  <p:sldIdLst>
    <p:sldId id="278" r:id="rId6"/>
    <p:sldId id="279" r:id="rId7"/>
    <p:sldId id="257" r:id="rId8"/>
    <p:sldId id="280" r:id="rId9"/>
    <p:sldId id="258" r:id="rId10"/>
    <p:sldId id="259" r:id="rId11"/>
    <p:sldId id="260" r:id="rId12"/>
    <p:sldId id="261" r:id="rId13"/>
    <p:sldId id="28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82" r:id="rId28"/>
    <p:sldId id="275" r:id="rId29"/>
    <p:sldId id="276" r:id="rId30"/>
    <p:sldId id="28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70031"/>
            <a:ext cx="10363200" cy="890331"/>
          </a:xfrm>
        </p:spPr>
        <p:txBody>
          <a:bodyPr anchor="ctr" anchorCtr="0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46635"/>
            <a:ext cx="9144000" cy="673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en-US" strike="noStrike" noProof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6"/>
          <p:cNvGrpSpPr/>
          <p:nvPr userDrawn="1"/>
        </p:nvGrpSpPr>
        <p:grpSpPr>
          <a:xfrm>
            <a:off x="-7937" y="6216650"/>
            <a:ext cx="12204700" cy="635000"/>
            <a:chOff x="-12" y="9790"/>
            <a:chExt cx="19220" cy="1000"/>
          </a:xfrm>
        </p:grpSpPr>
        <p:pic>
          <p:nvPicPr>
            <p:cNvPr id="4099" name="图片 6" descr="图片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" y="9790"/>
              <a:ext cx="15841" cy="9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0" name="图片 7" descr="图片3"/>
            <p:cNvPicPr>
              <a:picLocks noChangeAspect="1"/>
            </p:cNvPicPr>
            <p:nvPr userDrawn="1"/>
          </p:nvPicPr>
          <p:blipFill>
            <a:blip r:embed="rId2"/>
            <a:srcRect l="49672" t="1527" r="-278" b="-1527"/>
            <a:stretch>
              <a:fillRect/>
            </a:stretch>
          </p:blipFill>
          <p:spPr>
            <a:xfrm>
              <a:off x="11192" y="9790"/>
              <a:ext cx="8016" cy="100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52616"/>
            <a:ext cx="3000632" cy="484702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737" y="1544595"/>
            <a:ext cx="9828771" cy="46168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5203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6"/>
          <p:cNvGrpSpPr/>
          <p:nvPr/>
        </p:nvGrpSpPr>
        <p:grpSpPr>
          <a:xfrm>
            <a:off x="0" y="2300288"/>
            <a:ext cx="12192000" cy="1770062"/>
            <a:chOff x="0" y="2300287"/>
            <a:chExt cx="12192000" cy="1770729"/>
          </a:xfrm>
        </p:grpSpPr>
        <p:sp>
          <p:nvSpPr>
            <p:cNvPr id="8" name="任意多边形 7"/>
            <p:cNvSpPr/>
            <p:nvPr/>
          </p:nvSpPr>
          <p:spPr>
            <a:xfrm>
              <a:off x="6346" y="2636663"/>
              <a:ext cx="12185654" cy="1434353"/>
            </a:xfrm>
            <a:custGeom>
              <a:avLst/>
              <a:gdLst>
                <a:gd name="connsiteX0" fmla="*/ 0 w 9144000"/>
                <a:gd name="connsiteY0" fmla="*/ 0 h 1076325"/>
                <a:gd name="connsiteX1" fmla="*/ 7058024 w 9144000"/>
                <a:gd name="connsiteY1" fmla="*/ 0 h 1076325"/>
                <a:gd name="connsiteX2" fmla="*/ 7058024 w 9144000"/>
                <a:gd name="connsiteY2" fmla="*/ 973931 h 1076325"/>
                <a:gd name="connsiteX3" fmla="*/ 8354024 w 9144000"/>
                <a:gd name="connsiteY3" fmla="*/ 973931 h 1076325"/>
                <a:gd name="connsiteX4" fmla="*/ 8354024 w 9144000"/>
                <a:gd name="connsiteY4" fmla="*/ 0 h 1076325"/>
                <a:gd name="connsiteX5" fmla="*/ 9144000 w 9144000"/>
                <a:gd name="connsiteY5" fmla="*/ 0 h 1076325"/>
                <a:gd name="connsiteX6" fmla="*/ 9144000 w 9144000"/>
                <a:gd name="connsiteY6" fmla="*/ 1076325 h 1076325"/>
                <a:gd name="connsiteX7" fmla="*/ 0 w 9144000"/>
                <a:gd name="connsiteY7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0" h="1076325">
                  <a:moveTo>
                    <a:pt x="0" y="0"/>
                  </a:moveTo>
                  <a:lnTo>
                    <a:pt x="7058024" y="0"/>
                  </a:lnTo>
                  <a:lnTo>
                    <a:pt x="7058024" y="973931"/>
                  </a:lnTo>
                  <a:lnTo>
                    <a:pt x="8354024" y="973931"/>
                  </a:lnTo>
                  <a:lnTo>
                    <a:pt x="8354024" y="0"/>
                  </a:lnTo>
                  <a:lnTo>
                    <a:pt x="9144000" y="0"/>
                  </a:lnTo>
                  <a:lnTo>
                    <a:pt x="9144000" y="1076325"/>
                  </a:lnTo>
                  <a:lnTo>
                    <a:pt x="0" y="10763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2400" strike="noStrike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65142"/>
              <a:ext cx="9399456" cy="973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4000" strike="noStrike" noProof="1" dirty="0">
                <a:solidFill>
                  <a:srgbClr val="FCFCFC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矩形 5"/>
            <p:cNvSpPr/>
            <p:nvPr/>
          </p:nvSpPr>
          <p:spPr>
            <a:xfrm>
              <a:off x="9507350" y="2300287"/>
              <a:ext cx="1535900" cy="1538015"/>
            </a:xfrm>
            <a:custGeom>
              <a:avLst/>
              <a:gdLst>
                <a:gd name="connsiteX0" fmla="*/ 0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1152000 h 1152000"/>
                <a:gd name="connsiteX3" fmla="*/ 0 w 1152000"/>
                <a:gd name="connsiteY3" fmla="*/ 1152000 h 1152000"/>
                <a:gd name="connsiteX4" fmla="*/ 0 w 1152000"/>
                <a:gd name="connsiteY4" fmla="*/ 0 h 1152000"/>
                <a:gd name="connsiteX0-1" fmla="*/ 0 w 1152000"/>
                <a:gd name="connsiteY0-2" fmla="*/ 2343 h 1154343"/>
                <a:gd name="connsiteX1-3" fmla="*/ 323289 w 1152000"/>
                <a:gd name="connsiteY1-4" fmla="*/ 0 h 1154343"/>
                <a:gd name="connsiteX2-5" fmla="*/ 1152000 w 1152000"/>
                <a:gd name="connsiteY2-6" fmla="*/ 2343 h 1154343"/>
                <a:gd name="connsiteX3-7" fmla="*/ 1152000 w 1152000"/>
                <a:gd name="connsiteY3-8" fmla="*/ 1154343 h 1154343"/>
                <a:gd name="connsiteX4-9" fmla="*/ 0 w 1152000"/>
                <a:gd name="connsiteY4-10" fmla="*/ 1154343 h 1154343"/>
                <a:gd name="connsiteX5" fmla="*/ 0 w 1152000"/>
                <a:gd name="connsiteY5" fmla="*/ 2343 h 1154343"/>
                <a:gd name="connsiteX0-11" fmla="*/ 0 w 1152000"/>
                <a:gd name="connsiteY0-12" fmla="*/ 2343 h 1154343"/>
                <a:gd name="connsiteX1-13" fmla="*/ 323289 w 1152000"/>
                <a:gd name="connsiteY1-14" fmla="*/ 0 h 1154343"/>
                <a:gd name="connsiteX2-15" fmla="*/ 825732 w 1152000"/>
                <a:gd name="connsiteY2-16" fmla="*/ 1 h 1154343"/>
                <a:gd name="connsiteX3-17" fmla="*/ 1152000 w 1152000"/>
                <a:gd name="connsiteY3-18" fmla="*/ 2343 h 1154343"/>
                <a:gd name="connsiteX4-19" fmla="*/ 1152000 w 1152000"/>
                <a:gd name="connsiteY4-20" fmla="*/ 1154343 h 1154343"/>
                <a:gd name="connsiteX5-21" fmla="*/ 0 w 1152000"/>
                <a:gd name="connsiteY5-22" fmla="*/ 1154343 h 1154343"/>
                <a:gd name="connsiteX6" fmla="*/ 0 w 1152000"/>
                <a:gd name="connsiteY6" fmla="*/ 2343 h 1154343"/>
                <a:gd name="connsiteX0-23" fmla="*/ 825732 w 1152000"/>
                <a:gd name="connsiteY0-24" fmla="*/ 1 h 1154343"/>
                <a:gd name="connsiteX1-25" fmla="*/ 1152000 w 1152000"/>
                <a:gd name="connsiteY1-26" fmla="*/ 2343 h 1154343"/>
                <a:gd name="connsiteX2-27" fmla="*/ 1152000 w 1152000"/>
                <a:gd name="connsiteY2-28" fmla="*/ 1154343 h 1154343"/>
                <a:gd name="connsiteX3-29" fmla="*/ 0 w 1152000"/>
                <a:gd name="connsiteY3-30" fmla="*/ 1154343 h 1154343"/>
                <a:gd name="connsiteX4-31" fmla="*/ 0 w 1152000"/>
                <a:gd name="connsiteY4-32" fmla="*/ 2343 h 1154343"/>
                <a:gd name="connsiteX5-33" fmla="*/ 323289 w 1152000"/>
                <a:gd name="connsiteY5-34" fmla="*/ 0 h 1154343"/>
                <a:gd name="connsiteX6-35" fmla="*/ 917172 w 1152000"/>
                <a:gd name="connsiteY6-36" fmla="*/ 91441 h 1154343"/>
                <a:gd name="connsiteX0-37" fmla="*/ 825732 w 1152000"/>
                <a:gd name="connsiteY0-38" fmla="*/ 1 h 1154343"/>
                <a:gd name="connsiteX1-39" fmla="*/ 1152000 w 1152000"/>
                <a:gd name="connsiteY1-40" fmla="*/ 2343 h 1154343"/>
                <a:gd name="connsiteX2-41" fmla="*/ 1152000 w 1152000"/>
                <a:gd name="connsiteY2-42" fmla="*/ 1154343 h 1154343"/>
                <a:gd name="connsiteX3-43" fmla="*/ 0 w 1152000"/>
                <a:gd name="connsiteY3-44" fmla="*/ 1154343 h 1154343"/>
                <a:gd name="connsiteX4-45" fmla="*/ 0 w 1152000"/>
                <a:gd name="connsiteY4-46" fmla="*/ 2343 h 1154343"/>
                <a:gd name="connsiteX5-47" fmla="*/ 323289 w 1152000"/>
                <a:gd name="connsiteY5-48" fmla="*/ 0 h 1154343"/>
              </a:gdLst>
              <a:ahLst/>
              <a:cxnLst>
                <a:cxn ang="0">
                  <a:pos x="connsiteX0-37" y="connsiteY0-38"/>
                </a:cxn>
                <a:cxn ang="0">
                  <a:pos x="connsiteX1-39" y="connsiteY1-40"/>
                </a:cxn>
                <a:cxn ang="0">
                  <a:pos x="connsiteX2-41" y="connsiteY2-42"/>
                </a:cxn>
                <a:cxn ang="0">
                  <a:pos x="connsiteX3-43" y="connsiteY3-44"/>
                </a:cxn>
                <a:cxn ang="0">
                  <a:pos x="connsiteX4-45" y="connsiteY4-46"/>
                </a:cxn>
                <a:cxn ang="0">
                  <a:pos x="connsiteX5-47" y="connsiteY5-48"/>
                </a:cxn>
              </a:cxnLst>
              <a:rect l="l" t="t" r="r" b="b"/>
              <a:pathLst>
                <a:path w="1152000" h="1154343">
                  <a:moveTo>
                    <a:pt x="825732" y="1"/>
                  </a:moveTo>
                  <a:lnTo>
                    <a:pt x="1152000" y="2343"/>
                  </a:lnTo>
                  <a:lnTo>
                    <a:pt x="1152000" y="1154343"/>
                  </a:lnTo>
                  <a:lnTo>
                    <a:pt x="0" y="1154343"/>
                  </a:lnTo>
                  <a:lnTo>
                    <a:pt x="0" y="2343"/>
                  </a:lnTo>
                  <a:lnTo>
                    <a:pt x="323289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>
              <a:normAutofit/>
            </a:bodyPr>
            <a:lstStyle/>
            <a:p>
              <a:pPr algn="ctr" fontAlgn="base">
                <a:defRPr/>
              </a:pPr>
              <a:endParaRPr lang="en-US" altLang="zh-CN" sz="4800" b="1" strike="noStrike" noProof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65600"/>
            <a:ext cx="9399600" cy="9720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7"/>
          <p:cNvGrpSpPr/>
          <p:nvPr/>
        </p:nvGrpSpPr>
        <p:grpSpPr>
          <a:xfrm>
            <a:off x="0" y="-26987"/>
            <a:ext cx="12193588" cy="855662"/>
            <a:chOff x="0" y="-27384"/>
            <a:chExt cx="12194540" cy="1135952"/>
          </a:xfrm>
        </p:grpSpPr>
        <p:pic>
          <p:nvPicPr>
            <p:cNvPr id="6147" name="图片 8"/>
            <p:cNvPicPr>
              <a:picLocks noChangeAspect="1"/>
            </p:cNvPicPr>
            <p:nvPr/>
          </p:nvPicPr>
          <p:blipFill>
            <a:blip r:embed="rId2"/>
            <a:srcRect t="19643" b="67932"/>
            <a:stretch>
              <a:fillRect/>
            </a:stretch>
          </p:blipFill>
          <p:spPr>
            <a:xfrm>
              <a:off x="0" y="-27384"/>
              <a:ext cx="12192000" cy="101362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9"/>
            <p:cNvSpPr/>
            <p:nvPr/>
          </p:nvSpPr>
          <p:spPr>
            <a:xfrm>
              <a:off x="0" y="352484"/>
              <a:ext cx="12192000" cy="756084"/>
            </a:xfrm>
            <a:prstGeom prst="rect">
              <a:avLst/>
            </a:prstGeom>
            <a:solidFill>
              <a:srgbClr val="0082B3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fontAlgn="base"/>
              <a:endParaRPr lang="en-US" sz="2400" strike="noStrike" baseline="0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40" y="208468"/>
              <a:ext cx="12192000" cy="504056"/>
            </a:xfrm>
            <a:prstGeom prst="rect">
              <a:avLst/>
            </a:prstGeom>
            <a:solidFill>
              <a:srgbClr val="0082B3">
                <a:alpha val="5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/>
            </a:bodyPr>
            <a:lstStyle/>
            <a:p>
              <a:pPr algn="ctr" fontAlgn="base"/>
              <a:endParaRPr lang="en-US" sz="2400" strike="noStrike" baseline="0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9" y="166697"/>
            <a:ext cx="11022223" cy="47144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13914"/>
            <a:ext cx="5181600" cy="4545481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13914"/>
            <a:ext cx="5181600" cy="4545481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4"/>
          <p:cNvPicPr>
            <a:picLocks noChangeAspect="1"/>
          </p:cNvPicPr>
          <p:nvPr/>
        </p:nvPicPr>
        <p:blipFill>
          <a:blip r:embed="rId2"/>
          <a:srcRect t="19643" b="67932"/>
          <a:stretch>
            <a:fillRect/>
          </a:stretch>
        </p:blipFill>
        <p:spPr>
          <a:xfrm>
            <a:off x="0" y="-26987"/>
            <a:ext cx="12192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矩形 15"/>
          <p:cNvSpPr/>
          <p:nvPr/>
        </p:nvSpPr>
        <p:spPr>
          <a:xfrm>
            <a:off x="0" y="258763"/>
            <a:ext cx="12192000" cy="569913"/>
          </a:xfrm>
          <a:prstGeom prst="rect">
            <a:avLst/>
          </a:prstGeom>
          <a:solidFill>
            <a:srgbClr val="0082B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en-US" sz="2400" strike="noStrike" baseline="0" noProof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88" y="150813"/>
            <a:ext cx="12192000" cy="379413"/>
          </a:xfrm>
          <a:prstGeom prst="rect">
            <a:avLst/>
          </a:prstGeom>
          <a:solidFill>
            <a:srgbClr val="0082B3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/>
          </a:bodyPr>
          <a:lstStyle/>
          <a:p>
            <a:pPr algn="ctr" fontAlgn="base"/>
            <a:endParaRPr lang="en-US" sz="2400" strike="noStrike" baseline="0" noProof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981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73730"/>
            <a:ext cx="5157787" cy="368458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981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73730"/>
            <a:ext cx="5183188" cy="368458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005" y="150195"/>
            <a:ext cx="11013989" cy="485854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0365" y="2511508"/>
            <a:ext cx="6971271" cy="1464276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711200"/>
            <a:ext cx="4262400" cy="160020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pPr fontAlgn="auto"/>
            <a:r>
              <a:rPr lang="zh-CN" altLang="en-US" strike="noStrike" noProof="1" dirty="0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52521" y="733425"/>
            <a:ext cx="59712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gradFill rotWithShape="0">
          <a:gsLst>
            <a:gs pos="91000">
              <a:srgbClr val="FCF5F7">
                <a:alpha val="100000"/>
              </a:srgbClr>
            </a:gs>
            <a:gs pos="95000">
              <a:srgbClr val="E1A5BA">
                <a:alpha val="100000"/>
              </a:srgbClr>
            </a:gs>
            <a:gs pos="99001">
              <a:srgbClr val="EBC3D1">
                <a:alpha val="100000"/>
              </a:srgbClr>
            </a:gs>
            <a:gs pos="100000">
              <a:srgbClr val="E1A5BA">
                <a:alpha val="100000"/>
              </a:srgbClr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5" descr="图片3"/>
          <p:cNvPicPr>
            <a:picLocks noChangeAspect="1"/>
          </p:cNvPicPr>
          <p:nvPr userDrawn="1"/>
        </p:nvPicPr>
        <p:blipFill>
          <a:blip r:embed="rId2"/>
          <a:srcRect r="13855"/>
          <a:stretch>
            <a:fillRect/>
          </a:stretch>
        </p:blipFill>
        <p:spPr>
          <a:xfrm>
            <a:off x="-19050" y="6196013"/>
            <a:ext cx="12217400" cy="658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52616"/>
            <a:ext cx="3000632" cy="484702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2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737" y="1544595"/>
            <a:ext cx="9828771" cy="46168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en-US" altLang="zh-CN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6"/>
          <p:cNvGrpSpPr/>
          <p:nvPr/>
        </p:nvGrpSpPr>
        <p:grpSpPr>
          <a:xfrm>
            <a:off x="0" y="2300288"/>
            <a:ext cx="12192000" cy="1770062"/>
            <a:chOff x="0" y="2300287"/>
            <a:chExt cx="12192000" cy="1770729"/>
          </a:xfrm>
        </p:grpSpPr>
        <p:sp>
          <p:nvSpPr>
            <p:cNvPr id="8" name="任意多边形 7"/>
            <p:cNvSpPr/>
            <p:nvPr/>
          </p:nvSpPr>
          <p:spPr>
            <a:xfrm>
              <a:off x="6346" y="2636663"/>
              <a:ext cx="12185654" cy="1434353"/>
            </a:xfrm>
            <a:custGeom>
              <a:avLst/>
              <a:gdLst>
                <a:gd name="connsiteX0" fmla="*/ 0 w 9144000"/>
                <a:gd name="connsiteY0" fmla="*/ 0 h 1076325"/>
                <a:gd name="connsiteX1" fmla="*/ 7058024 w 9144000"/>
                <a:gd name="connsiteY1" fmla="*/ 0 h 1076325"/>
                <a:gd name="connsiteX2" fmla="*/ 7058024 w 9144000"/>
                <a:gd name="connsiteY2" fmla="*/ 973931 h 1076325"/>
                <a:gd name="connsiteX3" fmla="*/ 8354024 w 9144000"/>
                <a:gd name="connsiteY3" fmla="*/ 973931 h 1076325"/>
                <a:gd name="connsiteX4" fmla="*/ 8354024 w 9144000"/>
                <a:gd name="connsiteY4" fmla="*/ 0 h 1076325"/>
                <a:gd name="connsiteX5" fmla="*/ 9144000 w 9144000"/>
                <a:gd name="connsiteY5" fmla="*/ 0 h 1076325"/>
                <a:gd name="connsiteX6" fmla="*/ 9144000 w 9144000"/>
                <a:gd name="connsiteY6" fmla="*/ 1076325 h 1076325"/>
                <a:gd name="connsiteX7" fmla="*/ 0 w 9144000"/>
                <a:gd name="connsiteY7" fmla="*/ 107632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4000" h="1076325">
                  <a:moveTo>
                    <a:pt x="0" y="0"/>
                  </a:moveTo>
                  <a:lnTo>
                    <a:pt x="7058024" y="0"/>
                  </a:lnTo>
                  <a:lnTo>
                    <a:pt x="7058024" y="973931"/>
                  </a:lnTo>
                  <a:lnTo>
                    <a:pt x="8354024" y="973931"/>
                  </a:lnTo>
                  <a:lnTo>
                    <a:pt x="8354024" y="0"/>
                  </a:lnTo>
                  <a:lnTo>
                    <a:pt x="9144000" y="0"/>
                  </a:lnTo>
                  <a:lnTo>
                    <a:pt x="9144000" y="1076325"/>
                  </a:lnTo>
                  <a:lnTo>
                    <a:pt x="0" y="107632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2400" strike="noStrike" noProof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65142"/>
              <a:ext cx="9399456" cy="973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fontAlgn="base">
                <a:defRPr/>
              </a:pPr>
              <a:endParaRPr lang="zh-CN" altLang="en-US" sz="4000" strike="noStrike" noProof="1" dirty="0">
                <a:solidFill>
                  <a:srgbClr val="FCFCFC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矩形 5"/>
            <p:cNvSpPr/>
            <p:nvPr/>
          </p:nvSpPr>
          <p:spPr>
            <a:xfrm>
              <a:off x="9507350" y="2300287"/>
              <a:ext cx="1535900" cy="1538015"/>
            </a:xfrm>
            <a:custGeom>
              <a:avLst/>
              <a:gdLst>
                <a:gd name="connsiteX0" fmla="*/ 0 w 1152000"/>
                <a:gd name="connsiteY0" fmla="*/ 0 h 1152000"/>
                <a:gd name="connsiteX1" fmla="*/ 1152000 w 1152000"/>
                <a:gd name="connsiteY1" fmla="*/ 0 h 1152000"/>
                <a:gd name="connsiteX2" fmla="*/ 1152000 w 1152000"/>
                <a:gd name="connsiteY2" fmla="*/ 1152000 h 1152000"/>
                <a:gd name="connsiteX3" fmla="*/ 0 w 1152000"/>
                <a:gd name="connsiteY3" fmla="*/ 1152000 h 1152000"/>
                <a:gd name="connsiteX4" fmla="*/ 0 w 1152000"/>
                <a:gd name="connsiteY4" fmla="*/ 0 h 1152000"/>
                <a:gd name="connsiteX0-1" fmla="*/ 0 w 1152000"/>
                <a:gd name="connsiteY0-2" fmla="*/ 2343 h 1154343"/>
                <a:gd name="connsiteX1-3" fmla="*/ 323289 w 1152000"/>
                <a:gd name="connsiteY1-4" fmla="*/ 0 h 1154343"/>
                <a:gd name="connsiteX2-5" fmla="*/ 1152000 w 1152000"/>
                <a:gd name="connsiteY2-6" fmla="*/ 2343 h 1154343"/>
                <a:gd name="connsiteX3-7" fmla="*/ 1152000 w 1152000"/>
                <a:gd name="connsiteY3-8" fmla="*/ 1154343 h 1154343"/>
                <a:gd name="connsiteX4-9" fmla="*/ 0 w 1152000"/>
                <a:gd name="connsiteY4-10" fmla="*/ 1154343 h 1154343"/>
                <a:gd name="connsiteX5" fmla="*/ 0 w 1152000"/>
                <a:gd name="connsiteY5" fmla="*/ 2343 h 1154343"/>
                <a:gd name="connsiteX0-11" fmla="*/ 0 w 1152000"/>
                <a:gd name="connsiteY0-12" fmla="*/ 2343 h 1154343"/>
                <a:gd name="connsiteX1-13" fmla="*/ 323289 w 1152000"/>
                <a:gd name="connsiteY1-14" fmla="*/ 0 h 1154343"/>
                <a:gd name="connsiteX2-15" fmla="*/ 825732 w 1152000"/>
                <a:gd name="connsiteY2-16" fmla="*/ 1 h 1154343"/>
                <a:gd name="connsiteX3-17" fmla="*/ 1152000 w 1152000"/>
                <a:gd name="connsiteY3-18" fmla="*/ 2343 h 1154343"/>
                <a:gd name="connsiteX4-19" fmla="*/ 1152000 w 1152000"/>
                <a:gd name="connsiteY4-20" fmla="*/ 1154343 h 1154343"/>
                <a:gd name="connsiteX5-21" fmla="*/ 0 w 1152000"/>
                <a:gd name="connsiteY5-22" fmla="*/ 1154343 h 1154343"/>
                <a:gd name="connsiteX6" fmla="*/ 0 w 1152000"/>
                <a:gd name="connsiteY6" fmla="*/ 2343 h 1154343"/>
                <a:gd name="connsiteX0-23" fmla="*/ 825732 w 1152000"/>
                <a:gd name="connsiteY0-24" fmla="*/ 1 h 1154343"/>
                <a:gd name="connsiteX1-25" fmla="*/ 1152000 w 1152000"/>
                <a:gd name="connsiteY1-26" fmla="*/ 2343 h 1154343"/>
                <a:gd name="connsiteX2-27" fmla="*/ 1152000 w 1152000"/>
                <a:gd name="connsiteY2-28" fmla="*/ 1154343 h 1154343"/>
                <a:gd name="connsiteX3-29" fmla="*/ 0 w 1152000"/>
                <a:gd name="connsiteY3-30" fmla="*/ 1154343 h 1154343"/>
                <a:gd name="connsiteX4-31" fmla="*/ 0 w 1152000"/>
                <a:gd name="connsiteY4-32" fmla="*/ 2343 h 1154343"/>
                <a:gd name="connsiteX5-33" fmla="*/ 323289 w 1152000"/>
                <a:gd name="connsiteY5-34" fmla="*/ 0 h 1154343"/>
                <a:gd name="connsiteX6-35" fmla="*/ 917172 w 1152000"/>
                <a:gd name="connsiteY6-36" fmla="*/ 91441 h 1154343"/>
                <a:gd name="connsiteX0-37" fmla="*/ 825732 w 1152000"/>
                <a:gd name="connsiteY0-38" fmla="*/ 1 h 1154343"/>
                <a:gd name="connsiteX1-39" fmla="*/ 1152000 w 1152000"/>
                <a:gd name="connsiteY1-40" fmla="*/ 2343 h 1154343"/>
                <a:gd name="connsiteX2-41" fmla="*/ 1152000 w 1152000"/>
                <a:gd name="connsiteY2-42" fmla="*/ 1154343 h 1154343"/>
                <a:gd name="connsiteX3-43" fmla="*/ 0 w 1152000"/>
                <a:gd name="connsiteY3-44" fmla="*/ 1154343 h 1154343"/>
                <a:gd name="connsiteX4-45" fmla="*/ 0 w 1152000"/>
                <a:gd name="connsiteY4-46" fmla="*/ 2343 h 1154343"/>
                <a:gd name="connsiteX5-47" fmla="*/ 323289 w 1152000"/>
                <a:gd name="connsiteY5-48" fmla="*/ 0 h 1154343"/>
              </a:gdLst>
              <a:ahLst/>
              <a:cxnLst>
                <a:cxn ang="0">
                  <a:pos x="connsiteX0-37" y="connsiteY0-38"/>
                </a:cxn>
                <a:cxn ang="0">
                  <a:pos x="connsiteX1-39" y="connsiteY1-40"/>
                </a:cxn>
                <a:cxn ang="0">
                  <a:pos x="connsiteX2-41" y="connsiteY2-42"/>
                </a:cxn>
                <a:cxn ang="0">
                  <a:pos x="connsiteX3-43" y="connsiteY3-44"/>
                </a:cxn>
                <a:cxn ang="0">
                  <a:pos x="connsiteX4-45" y="connsiteY4-46"/>
                </a:cxn>
                <a:cxn ang="0">
                  <a:pos x="connsiteX5-47" y="connsiteY5-48"/>
                </a:cxn>
              </a:cxnLst>
              <a:rect l="l" t="t" r="r" b="b"/>
              <a:pathLst>
                <a:path w="1152000" h="1154343">
                  <a:moveTo>
                    <a:pt x="825732" y="1"/>
                  </a:moveTo>
                  <a:lnTo>
                    <a:pt x="1152000" y="2343"/>
                  </a:lnTo>
                  <a:lnTo>
                    <a:pt x="1152000" y="1154343"/>
                  </a:lnTo>
                  <a:lnTo>
                    <a:pt x="0" y="1154343"/>
                  </a:lnTo>
                  <a:lnTo>
                    <a:pt x="0" y="2343"/>
                  </a:lnTo>
                  <a:lnTo>
                    <a:pt x="323289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0" anchor="ctr">
              <a:normAutofit/>
            </a:bodyPr>
            <a:lstStyle/>
            <a:p>
              <a:pPr algn="ctr" fontAlgn="base">
                <a:defRPr/>
              </a:pPr>
              <a:endParaRPr lang="en-US" altLang="zh-CN" sz="4800" b="1" strike="noStrike" noProof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865600"/>
            <a:ext cx="9399600" cy="972000"/>
          </a:xfrm>
        </p:spPr>
        <p:txBody>
          <a:bodyPr lIns="90000" tIns="46800" rIns="90000" bIns="46800" anchor="ctr" anchorCtr="0">
            <a:normAutofit/>
          </a:bodyPr>
          <a:lstStyle>
            <a:lvl1pPr algn="ctr">
              <a:defRPr sz="3000" b="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10365" y="2511508"/>
            <a:ext cx="6971271" cy="1464276"/>
          </a:xfrm>
        </p:spPr>
        <p:txBody>
          <a:bodyPr>
            <a:normAutofit/>
          </a:bodyPr>
          <a:lstStyle>
            <a:lvl1pPr algn="ctr">
              <a:defRPr sz="66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42" name="组合 4"/>
          <p:cNvGrpSpPr/>
          <p:nvPr userDrawn="1"/>
        </p:nvGrpSpPr>
        <p:grpSpPr>
          <a:xfrm>
            <a:off x="-9525" y="6240463"/>
            <a:ext cx="12203113" cy="623887"/>
            <a:chOff x="-16" y="9827"/>
            <a:chExt cx="19219" cy="982"/>
          </a:xfrm>
        </p:grpSpPr>
        <p:pic>
          <p:nvPicPr>
            <p:cNvPr id="10243" name="图片 1" descr="图片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6" y="9827"/>
              <a:ext cx="15840" cy="9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4" name="图片 2" descr="图片3"/>
            <p:cNvPicPr>
              <a:picLocks noChangeAspect="1"/>
            </p:cNvPicPr>
            <p:nvPr userDrawn="1"/>
          </p:nvPicPr>
          <p:blipFill>
            <a:blip r:embed="rId2"/>
            <a:srcRect l="64432" t="-407"/>
            <a:stretch>
              <a:fillRect/>
            </a:stretch>
          </p:blipFill>
          <p:spPr>
            <a:xfrm>
              <a:off x="13569" y="9827"/>
              <a:ext cx="5634" cy="98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p>
            <a:pPr lvl="0"/>
            <a:r>
              <a:rPr lang="zh-CN" altLang="en-US"/>
              <a:t>单击此处编辑母版标题样式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E209CE7-C191-49CB-93DE-563C8614E8C5}" type="datetimeFigureOut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31067DD-7756-4DF3-904A-8F40BA684AA6}" type="slidenum">
              <a:rPr lang="zh-CN" altLang="en-US" strike="noStrike" noProof="1" smtClean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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0.wmf"/><Relationship Id="rId1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wmf"/><Relationship Id="rId1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wmf"/><Relationship Id="rId1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wmf"/><Relationship Id="rId1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wmf"/><Relationship Id="rId1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676487" y="376763"/>
            <a:ext cx="10839026" cy="2584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>
              <a:lnSpc>
                <a:spcPct val="150000"/>
              </a:lnSpc>
            </a:pPr>
            <a:r>
              <a:rPr lang="en-US" altLang="zh-CN" sz="5400" b="1" strike="noStrike" noProof="1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Chapter 7</a:t>
            </a:r>
            <a:endParaRPr lang="en-US" altLang="zh-CN" sz="5400" b="1" strike="noStrike" noProof="1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en-US" altLang="zh-CN" sz="5400" b="1" strike="noStrike" noProof="1">
                <a:gradFill>
                  <a:gsLst>
                    <a:gs pos="3000">
                      <a:srgbClr val="993366"/>
                    </a:gs>
                    <a:gs pos="100000">
                      <a:srgbClr val="0E2557"/>
                    </a:gs>
                  </a:gsLst>
                  <a:path path="rect">
                    <a:fillToRect t="100000" r="100000"/>
                  </a:path>
                  <a:tileRect l="-100000" b="-100000"/>
                </a:gradFill>
                <a:effectLst/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Export Pricing and Quotation</a:t>
            </a:r>
            <a:endParaRPr lang="en-US" altLang="zh-CN" sz="5400" b="1" strike="noStrike" noProof="1">
              <a:gradFill>
                <a:gsLst>
                  <a:gs pos="3000">
                    <a:srgbClr val="993366"/>
                  </a:gs>
                  <a:gs pos="100000">
                    <a:srgbClr val="0E2557"/>
                  </a:gs>
                </a:gsLst>
                <a:path path="rect">
                  <a:fillToRect t="100000" r="100000"/>
                </a:path>
                <a:tileRect l="-100000" b="-100000"/>
              </a:gradFill>
              <a:effectLst/>
              <a:latin typeface="Times New Roman" panose="02020603050405020304" pitchFamily="2" charset="0"/>
              <a:cs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2706" name="对象 10445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95575" y="2614613"/>
          <a:ext cx="584993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2197100" imgH="393700" progId="Equation.3">
                  <p:embed/>
                </p:oleObj>
              </mc:Choice>
              <mc:Fallback>
                <p:oleObj name="" r:id="rId1" imgW="2197100" imgH="3937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95575" y="2614613"/>
                        <a:ext cx="5849938" cy="1025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文本框 1"/>
          <p:cNvSpPr txBox="1"/>
          <p:nvPr/>
        </p:nvSpPr>
        <p:spPr>
          <a:xfrm>
            <a:off x="1370013" y="2084388"/>
            <a:ext cx="47459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2325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Administrative expense</a:t>
            </a:r>
            <a:endParaRPr lang="en-US" altLang="zh-CN" sz="3200" b="1" dirty="0">
              <a:solidFill>
                <a:srgbClr val="23252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3731" name="文本框 1"/>
          <p:cNvSpPr txBox="1"/>
          <p:nvPr/>
        </p:nvSpPr>
        <p:spPr>
          <a:xfrm>
            <a:off x="2463800" y="3090863"/>
            <a:ext cx="8094663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232526"/>
                </a:solidFill>
                <a:latin typeface="Arial" panose="020B0604020202020204" pitchFamily="34" charset="0"/>
              </a:rPr>
              <a:t>It might be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 percentage of the puchase cost</a:t>
            </a:r>
            <a:r>
              <a:rPr lang="en-US" altLang="zh-CN" sz="2800" b="1">
                <a:solidFill>
                  <a:srgbClr val="232526"/>
                </a:solidFill>
                <a:latin typeface="Arial" panose="020B0604020202020204" pitchFamily="34" charset="0"/>
              </a:rPr>
              <a:t> or recoded as it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actually occurs</a:t>
            </a:r>
            <a:r>
              <a:rPr lang="en-US" altLang="zh-CN" sz="2800" b="1">
                <a:solidFill>
                  <a:srgbClr val="232526"/>
                </a:solidFill>
                <a:latin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23252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文本框 1"/>
          <p:cNvSpPr txBox="1"/>
          <p:nvPr/>
        </p:nvSpPr>
        <p:spPr>
          <a:xfrm>
            <a:off x="1489075" y="2084388"/>
            <a:ext cx="329946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232526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Outsourcing fee</a:t>
            </a:r>
            <a:endParaRPr lang="en-US" altLang="zh-CN" sz="3200" b="1" dirty="0">
              <a:solidFill>
                <a:srgbClr val="232526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74755" name="文本框 1"/>
          <p:cNvSpPr txBox="1"/>
          <p:nvPr/>
        </p:nvSpPr>
        <p:spPr>
          <a:xfrm>
            <a:off x="2606675" y="4108450"/>
            <a:ext cx="8094663" cy="6076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232526"/>
                </a:solidFill>
                <a:latin typeface="Arial" panose="020B0604020202020204" pitchFamily="34" charset="0"/>
              </a:rPr>
              <a:t>They are recoded as they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actually occur</a:t>
            </a:r>
            <a:r>
              <a:rPr lang="en-US" altLang="zh-CN" sz="2800" b="1">
                <a:solidFill>
                  <a:srgbClr val="232526"/>
                </a:solidFill>
                <a:latin typeface="Arial" panose="020B0604020202020204" pitchFamily="34" charset="0"/>
              </a:rPr>
              <a:t>.</a:t>
            </a:r>
            <a:endParaRPr lang="en-US" altLang="zh-CN" sz="2800" b="1">
              <a:solidFill>
                <a:srgbClr val="232526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文本框 2"/>
          <p:cNvSpPr txBox="1"/>
          <p:nvPr/>
        </p:nvSpPr>
        <p:spPr>
          <a:xfrm>
            <a:off x="1489075" y="3017838"/>
            <a:ext cx="187706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b="1" dirty="0">
                <a:solidFill>
                  <a:srgbClr val="232526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Bank fee</a:t>
            </a:r>
            <a:endParaRPr lang="en-US" altLang="zh-CN" sz="3200" b="1" dirty="0">
              <a:solidFill>
                <a:srgbClr val="232526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5778" name="对象 10547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97585" y="1485900"/>
          <a:ext cx="10514013" cy="310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3848100" imgH="1117600" progId="Equation.3">
                  <p:embed/>
                </p:oleObj>
              </mc:Choice>
              <mc:Fallback>
                <p:oleObj name="" r:id="rId1" imgW="3848100" imgH="11176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97585" y="1485900"/>
                        <a:ext cx="10514013" cy="310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文本框 106497"/>
          <p:cNvSpPr txBox="1"/>
          <p:nvPr/>
        </p:nvSpPr>
        <p:spPr>
          <a:xfrm>
            <a:off x="1117600" y="990600"/>
            <a:ext cx="10160000" cy="28613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000" b="1" dirty="0">
                <a:solidFill>
                  <a:srgbClr val="232526"/>
                </a:solidFill>
                <a:latin typeface="Arial" panose="020B0604020202020204" pitchFamily="34" charset="0"/>
              </a:rPr>
              <a:t>If the export price is USD 100 per M/T CFRC5% London</a:t>
            </a:r>
            <a:r>
              <a:rPr lang="zh-CN" altLang="en-US" sz="4000" b="1" dirty="0">
                <a:solidFill>
                  <a:srgbClr val="232526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4000" b="1" dirty="0">
                <a:solidFill>
                  <a:srgbClr val="232526"/>
                </a:solidFill>
                <a:latin typeface="Arial" panose="020B0604020202020204" pitchFamily="34" charset="0"/>
              </a:rPr>
              <a:t>how much will be paid per M/T as Commission?</a:t>
            </a:r>
            <a:endParaRPr lang="en-US" altLang="zh-CN" sz="4000" b="1" dirty="0">
              <a:solidFill>
                <a:srgbClr val="232526"/>
              </a:solidFill>
              <a:latin typeface="Arial" panose="020B0604020202020204" pitchFamily="34" charset="0"/>
            </a:endParaRPr>
          </a:p>
        </p:txBody>
      </p:sp>
      <p:sp>
        <p:nvSpPr>
          <p:cNvPr id="106499" name="文本框 106498"/>
          <p:cNvSpPr txBox="1"/>
          <p:nvPr/>
        </p:nvSpPr>
        <p:spPr>
          <a:xfrm>
            <a:off x="2946400" y="4445000"/>
            <a:ext cx="6705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C = 100 </a:t>
            </a: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  <a:sym typeface="Symbol" panose="05050102010706020507" pitchFamily="2" charset="2"/>
              </a:rPr>
              <a:t> </a:t>
            </a: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5% = USD 5</a:t>
            </a:r>
            <a:endParaRPr lang="en-US" altLang="x-none" sz="48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文本框 107521"/>
          <p:cNvSpPr txBox="1"/>
          <p:nvPr/>
        </p:nvSpPr>
        <p:spPr>
          <a:xfrm>
            <a:off x="1219200" y="1092200"/>
            <a:ext cx="9753600" cy="1938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x-none" sz="4000" b="1" noProof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If the export price is USD 100 per M/T CFRC5% London，what is the net price?</a:t>
            </a:r>
            <a:endParaRPr lang="en-US" altLang="x-none" sz="4000" b="1" noProof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7523" name="文本框 107522"/>
          <p:cNvSpPr txBox="1"/>
          <p:nvPr/>
        </p:nvSpPr>
        <p:spPr>
          <a:xfrm>
            <a:off x="3033713" y="3989388"/>
            <a:ext cx="7213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N = 100 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－ </a:t>
            </a: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5 = USD 95</a:t>
            </a:r>
            <a:endParaRPr lang="en-US" altLang="x-none" sz="48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文本框 108545"/>
          <p:cNvSpPr txBox="1"/>
          <p:nvPr/>
        </p:nvSpPr>
        <p:spPr>
          <a:xfrm>
            <a:off x="1117600" y="990600"/>
            <a:ext cx="10160000" cy="28613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x-none" sz="4000" b="1" noProof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If the export price is USD 100 per M/T CFR London，please quote CFRC5% price with Seller’s income unchanged.</a:t>
            </a:r>
            <a:endParaRPr lang="en-US" altLang="x-none" sz="4000" b="1" noProof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8547" name="文本框 108546"/>
          <p:cNvSpPr txBox="1"/>
          <p:nvPr/>
        </p:nvSpPr>
        <p:spPr>
          <a:xfrm>
            <a:off x="1016000" y="4648200"/>
            <a:ext cx="6299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CFRC5%=</a:t>
            </a:r>
            <a:endParaRPr lang="en-US" altLang="x-none" sz="48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8548" name="直接连接符 108547"/>
          <p:cNvSpPr/>
          <p:nvPr/>
        </p:nvSpPr>
        <p:spPr>
          <a:xfrm flipV="1">
            <a:off x="4267200" y="5054600"/>
            <a:ext cx="3454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00">
              <a:latin typeface="Times New Roman" panose="02020603050405020304" pitchFamily="2" charset="0"/>
              <a:ea typeface="幼圆" pitchFamily="1" charset="-122"/>
            </a:endParaRPr>
          </a:p>
        </p:txBody>
      </p:sp>
      <p:sp>
        <p:nvSpPr>
          <p:cNvPr id="108549" name="文本框 108548"/>
          <p:cNvSpPr txBox="1"/>
          <p:nvPr/>
        </p:nvSpPr>
        <p:spPr>
          <a:xfrm>
            <a:off x="4572000" y="4241800"/>
            <a:ext cx="1930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4800" b="1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    </a:t>
            </a: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100</a:t>
            </a:r>
            <a:endParaRPr lang="en-US" altLang="x-none" sz="48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8550" name="文本框 108549"/>
          <p:cNvSpPr txBox="1"/>
          <p:nvPr/>
        </p:nvSpPr>
        <p:spPr>
          <a:xfrm>
            <a:off x="4679950" y="5180013"/>
            <a:ext cx="2946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4800" b="1" noProof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   </a:t>
            </a: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1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－</a:t>
            </a: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5%</a:t>
            </a:r>
            <a:endParaRPr lang="en-US" altLang="x-none" sz="48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8551" name="文本框 108550"/>
          <p:cNvSpPr txBox="1"/>
          <p:nvPr/>
        </p:nvSpPr>
        <p:spPr>
          <a:xfrm>
            <a:off x="7721600" y="4648200"/>
            <a:ext cx="3759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=USD 105.26</a:t>
            </a:r>
            <a:endParaRPr lang="en-US" altLang="x-none" sz="48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/>
      <p:bldP spid="108549" grpId="0"/>
      <p:bldP spid="108550" grpId="0"/>
      <p:bldP spid="1085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文本框 109569"/>
          <p:cNvSpPr txBox="1"/>
          <p:nvPr/>
        </p:nvSpPr>
        <p:spPr>
          <a:xfrm>
            <a:off x="1104900" y="488950"/>
            <a:ext cx="10160000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000" b="1" dirty="0">
                <a:solidFill>
                  <a:srgbClr val="232526"/>
                </a:solidFill>
                <a:latin typeface="Arial" panose="020B0604020202020204" pitchFamily="34" charset="0"/>
              </a:rPr>
              <a:t>If the export price is USD 100 per M/T CFRC2% London，please quote CFRC5% price with Seller’s income unchanged.</a:t>
            </a:r>
            <a:endParaRPr lang="en-US" altLang="zh-CN" sz="4000" b="1" dirty="0">
              <a:solidFill>
                <a:srgbClr val="232526"/>
              </a:solidFill>
              <a:latin typeface="Arial" panose="020B0604020202020204" pitchFamily="34" charset="0"/>
            </a:endParaRPr>
          </a:p>
        </p:txBody>
      </p:sp>
      <p:sp>
        <p:nvSpPr>
          <p:cNvPr id="109571" name="直接连接符 109570"/>
          <p:cNvSpPr/>
          <p:nvPr/>
        </p:nvSpPr>
        <p:spPr>
          <a:xfrm flipV="1">
            <a:off x="3867150" y="5608638"/>
            <a:ext cx="43688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00">
              <a:latin typeface="Times New Roman" panose="02020603050405020304" pitchFamily="2" charset="0"/>
              <a:ea typeface="幼圆" pitchFamily="1" charset="-122"/>
            </a:endParaRPr>
          </a:p>
        </p:txBody>
      </p:sp>
      <p:sp>
        <p:nvSpPr>
          <p:cNvPr id="109572" name="文本框 109571"/>
          <p:cNvSpPr txBox="1"/>
          <p:nvPr/>
        </p:nvSpPr>
        <p:spPr>
          <a:xfrm>
            <a:off x="698500" y="5129213"/>
            <a:ext cx="3657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0000"/>
              </a:buClr>
            </a:pP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CFRC5%=</a:t>
            </a:r>
            <a:endParaRPr lang="en-US" altLang="x-none" sz="48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9573" name="文本框 109572"/>
          <p:cNvSpPr txBox="1"/>
          <p:nvPr/>
        </p:nvSpPr>
        <p:spPr>
          <a:xfrm>
            <a:off x="3962400" y="4648200"/>
            <a:ext cx="40322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100×(1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－</a:t>
            </a: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2%)</a:t>
            </a:r>
            <a:endParaRPr lang="en-US" altLang="x-none" sz="48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9574" name="文本框 109573"/>
          <p:cNvSpPr txBox="1"/>
          <p:nvPr/>
        </p:nvSpPr>
        <p:spPr>
          <a:xfrm>
            <a:off x="4827588" y="5703888"/>
            <a:ext cx="203835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0000"/>
              </a:buClr>
            </a:pP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1</a:t>
            </a:r>
            <a:r>
              <a:rPr lang="zh-CN" altLang="en-US" sz="3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－</a:t>
            </a: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5%</a:t>
            </a:r>
            <a:endParaRPr lang="en-US" altLang="x-none" sz="48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9575" name="文本框 109574"/>
          <p:cNvSpPr txBox="1"/>
          <p:nvPr/>
        </p:nvSpPr>
        <p:spPr>
          <a:xfrm>
            <a:off x="8475663" y="5226050"/>
            <a:ext cx="3513138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rgbClr val="000000"/>
              </a:buClr>
            </a:pPr>
            <a:r>
              <a:rPr lang="en-US" altLang="x-none" sz="48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=USD103.16</a:t>
            </a:r>
            <a:endParaRPr lang="en-US" altLang="x-none" sz="48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2" grpId="0"/>
      <p:bldP spid="109573" grpId="0"/>
      <p:bldP spid="109574" grpId="0"/>
      <p:bldP spid="1095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7" name="文本框 110593"/>
          <p:cNvSpPr txBox="1"/>
          <p:nvPr/>
        </p:nvSpPr>
        <p:spPr>
          <a:xfrm>
            <a:off x="649288" y="685800"/>
            <a:ext cx="1084897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3600" b="1" dirty="0">
                <a:solidFill>
                  <a:srgbClr val="232526"/>
                </a:solidFill>
                <a:latin typeface="Arial" panose="020B0604020202020204" pitchFamily="34" charset="0"/>
              </a:rPr>
              <a:t>Company A offered 200 pieces of goods at USD 65.00 per set CIFC5% San Francisco.</a:t>
            </a:r>
            <a:endParaRPr lang="en-US" altLang="zh-CN" sz="3600" b="1" dirty="0">
              <a:solidFill>
                <a:srgbClr val="232526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600" b="1" dirty="0">
                <a:solidFill>
                  <a:srgbClr val="232526"/>
                </a:solidFill>
                <a:latin typeface="Arial" panose="020B0604020202020204" pitchFamily="34" charset="0"/>
              </a:rPr>
              <a:t>The goods would be purchased at CNY 500.00 per set (included 17% VAT). Tax would be rebated at 13% for export.</a:t>
            </a:r>
            <a:endParaRPr lang="en-US" altLang="zh-CN" sz="3600" b="1" dirty="0">
              <a:solidFill>
                <a:srgbClr val="232526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3600" b="1" dirty="0">
                <a:solidFill>
                  <a:srgbClr val="232526"/>
                </a:solidFill>
                <a:latin typeface="Arial" panose="020B0604020202020204" pitchFamily="34" charset="0"/>
              </a:rPr>
              <a:t>The exchage rate is CNY 6.20 for each US dollar.</a:t>
            </a:r>
            <a:endParaRPr lang="en-US" altLang="zh-CN" sz="3600" b="1" dirty="0">
              <a:solidFill>
                <a:srgbClr val="23252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内容占位符 111617"/>
          <p:cNvSpPr>
            <a:spLocks noGrp="1"/>
          </p:cNvSpPr>
          <p:nvPr>
            <p:ph idx="1"/>
          </p:nvPr>
        </p:nvSpPr>
        <p:spPr>
          <a:xfrm>
            <a:off x="636588" y="533400"/>
            <a:ext cx="10918825" cy="5791200"/>
          </a:xfrm>
        </p:spPr>
        <p:txBody>
          <a:bodyPr lIns="91440" tIns="45720" rIns="91440" bIns="45720" anchor="t"/>
          <a:p>
            <a:pPr marL="990600" lvl="1" indent="-990600" algn="just" defTabSz="914400">
              <a:lnSpc>
                <a:spcPct val="130000"/>
              </a:lnSpc>
              <a:buClr>
                <a:srgbClr val="232526"/>
              </a:buClr>
              <a:buSzPct val="100000"/>
              <a:buFont typeface="Times New Roman" panose="02020603050405020304" pitchFamily="2" charset="0"/>
              <a:buAutoNum type="circleNumDbPlain"/>
            </a:pP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The expected fees for domestic transport, inspection, custom clearance, port affairs, public relations were CNY</a:t>
            </a:r>
            <a:r>
              <a:rPr lang="zh-CN" altLang="en-US" sz="2800" b="1" kern="1200" dirty="0">
                <a:latin typeface="+mn-lt"/>
                <a:ea typeface="微软雅黑" panose="020B0503020204020204" charset="-122"/>
                <a:cs typeface="+mn-cs"/>
              </a:rPr>
              <a:t>1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,</a:t>
            </a:r>
            <a:r>
              <a:rPr lang="zh-CN" altLang="en-US" sz="2800" b="1" kern="1200" dirty="0">
                <a:latin typeface="+mn-lt"/>
                <a:ea typeface="微软雅黑" panose="020B0503020204020204" charset="-122"/>
                <a:cs typeface="+mn-cs"/>
              </a:rPr>
              <a:t>200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, CNY</a:t>
            </a:r>
            <a:r>
              <a:rPr lang="zh-CN" altLang="en-US" sz="2800" b="1" kern="1200" dirty="0">
                <a:latin typeface="+mn-lt"/>
                <a:ea typeface="微软雅黑" panose="020B0503020204020204" charset="-122"/>
                <a:cs typeface="+mn-cs"/>
              </a:rPr>
              <a:t>200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, CNY</a:t>
            </a:r>
            <a:r>
              <a:rPr lang="zh-CN" altLang="en-US" sz="2800" b="1" kern="1200" dirty="0">
                <a:latin typeface="+mn-lt"/>
                <a:ea typeface="微软雅黑" panose="020B0503020204020204" charset="-122"/>
                <a:cs typeface="+mn-cs"/>
              </a:rPr>
              <a:t>100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, CNY</a:t>
            </a:r>
            <a:r>
              <a:rPr lang="zh-CN" altLang="en-US" sz="2800" b="1" kern="1200" dirty="0">
                <a:latin typeface="+mn-lt"/>
                <a:ea typeface="微软雅黑" panose="020B0503020204020204" charset="-122"/>
                <a:cs typeface="+mn-cs"/>
              </a:rPr>
              <a:t>800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, and CNY</a:t>
            </a:r>
            <a:r>
              <a:rPr lang="zh-CN" altLang="en-US" sz="2800" b="1" kern="1200" dirty="0">
                <a:latin typeface="+mn-lt"/>
                <a:ea typeface="微软雅黑" panose="020B0503020204020204" charset="-122"/>
                <a:cs typeface="+mn-cs"/>
              </a:rPr>
              <a:t>1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,</a:t>
            </a:r>
            <a:r>
              <a:rPr lang="zh-CN" altLang="en-US" sz="2800" b="1" kern="1200" dirty="0">
                <a:latin typeface="+mn-lt"/>
                <a:ea typeface="微软雅黑" panose="020B0503020204020204" charset="-122"/>
                <a:cs typeface="+mn-cs"/>
              </a:rPr>
              <a:t>000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respectively. Please calculate the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domestic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expense for each piece of goods.</a:t>
            </a:r>
            <a:endParaRPr lang="zh-CN" altLang="en-US" sz="2800" b="1" kern="1200" dirty="0">
              <a:latin typeface="+mn-lt"/>
              <a:ea typeface="微软雅黑" panose="020B0503020204020204" charset="-122"/>
              <a:cs typeface="+mn-cs"/>
            </a:endParaRPr>
          </a:p>
          <a:p>
            <a:pPr marL="990600" lvl="1" indent="-990600" algn="just" defTabSz="914400">
              <a:lnSpc>
                <a:spcPct val="130000"/>
              </a:lnSpc>
              <a:buClr>
                <a:srgbClr val="232526"/>
              </a:buClr>
              <a:buSzPct val="100000"/>
              <a:buFont typeface="Times New Roman" panose="02020603050405020304" pitchFamily="2" charset="0"/>
              <a:buAutoNum type="circleNumDbPlain"/>
            </a:pPr>
            <a:endParaRPr lang="zh-CN" altLang="en-US" sz="2800" b="1" kern="1200" dirty="0">
              <a:latin typeface="+mn-lt"/>
              <a:ea typeface="微软雅黑" panose="020B0503020204020204" charset="-122"/>
              <a:cs typeface="+mn-cs"/>
            </a:endParaRPr>
          </a:p>
          <a:p>
            <a:pPr marL="990600" lvl="1" indent="-990600" algn="just" defTabSz="914400">
              <a:lnSpc>
                <a:spcPct val="130000"/>
              </a:lnSpc>
              <a:buClr>
                <a:srgbClr val="232526"/>
              </a:buClr>
              <a:buSzPct val="100000"/>
              <a:buFont typeface="Times New Roman" panose="02020603050405020304" pitchFamily="2" charset="0"/>
              <a:buAutoNum type="circleNumDbPlain"/>
            </a:pP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If the domestic expense was calculated at </a:t>
            </a:r>
            <a:r>
              <a:rPr lang="zh-CN" altLang="en-US" sz="2800" b="1" kern="1200" dirty="0">
                <a:latin typeface="+mn-lt"/>
                <a:ea typeface="微软雅黑" panose="020B0503020204020204" charset="-122"/>
                <a:cs typeface="+mn-cs"/>
              </a:rPr>
              <a:t>5%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of the purchase cost, please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calculate the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  <a:sym typeface="幼圆" pitchFamily="1" charset="-122"/>
              </a:rPr>
              <a:t>domestic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expense for each piece of goods.</a:t>
            </a:r>
            <a:endParaRPr lang="zh-CN" altLang="en-US" sz="2800" b="1" kern="1200" dirty="0">
              <a:latin typeface="+mn-lt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charRg st="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charRg st="65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文本框 3"/>
          <p:cNvSpPr txBox="1"/>
          <p:nvPr/>
        </p:nvSpPr>
        <p:spPr>
          <a:xfrm>
            <a:off x="708025" y="2489200"/>
            <a:ext cx="20431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solidFill>
                  <a:srgbClr val="8A0554"/>
                </a:solidFill>
                <a:latin typeface="Times New Roman" panose="02020603050405020304" pitchFamily="2" charset="0"/>
              </a:rPr>
              <a:t>Contents</a:t>
            </a:r>
            <a:endParaRPr lang="en-US" altLang="zh-CN" sz="3600" b="1">
              <a:solidFill>
                <a:srgbClr val="8A0554"/>
              </a:solidFill>
              <a:latin typeface="Times New Roman" panose="02020603050405020304" pitchFamily="2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915285" y="925195"/>
            <a:ext cx="23495" cy="4185920"/>
          </a:xfrm>
          <a:prstGeom prst="line">
            <a:avLst/>
          </a:prstGeom>
          <a:ln w="38100">
            <a:solidFill>
              <a:srgbClr val="8A0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文本框 5"/>
          <p:cNvSpPr txBox="1"/>
          <p:nvPr/>
        </p:nvSpPr>
        <p:spPr>
          <a:xfrm>
            <a:off x="3463925" y="1354773"/>
            <a:ext cx="6664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2" charset="0"/>
              </a:rPr>
              <a:t>7.1	Cost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64" name="文本框 6"/>
          <p:cNvSpPr txBox="1"/>
          <p:nvPr/>
        </p:nvSpPr>
        <p:spPr>
          <a:xfrm>
            <a:off x="3463925" y="3697288"/>
            <a:ext cx="6664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2" charset="0"/>
              </a:rPr>
              <a:t>7.3	Expected Profits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2" charset="0"/>
            </a:endParaRPr>
          </a:p>
        </p:txBody>
      </p:sp>
      <p:sp>
        <p:nvSpPr>
          <p:cNvPr id="2" name="文本框 5"/>
          <p:cNvSpPr txBox="1"/>
          <p:nvPr/>
        </p:nvSpPr>
        <p:spPr>
          <a:xfrm>
            <a:off x="3463925" y="2488883"/>
            <a:ext cx="66643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343537"/>
                </a:solidFill>
                <a:latin typeface="Times New Roman" panose="02020603050405020304" pitchFamily="2" charset="0"/>
              </a:rPr>
              <a:t>7.2	Expenses</a:t>
            </a:r>
            <a:endParaRPr lang="en-US" altLang="zh-CN" sz="2800" b="1">
              <a:solidFill>
                <a:srgbClr val="343537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内容占位符 112641"/>
          <p:cNvSpPr>
            <a:spLocks noGrp="1"/>
          </p:cNvSpPr>
          <p:nvPr>
            <p:ph idx="1"/>
          </p:nvPr>
        </p:nvSpPr>
        <p:spPr>
          <a:xfrm>
            <a:off x="660400" y="449263"/>
            <a:ext cx="10869613" cy="6197600"/>
          </a:xfrm>
        </p:spPr>
        <p:txBody>
          <a:bodyPr lIns="91440" tIns="45720" rIns="91440" bIns="45720" anchor="t"/>
          <a:p>
            <a:pPr marL="990600" lvl="1" indent="-990600" algn="just" defTabSz="914400">
              <a:lnSpc>
                <a:spcPct val="150000"/>
              </a:lnSpc>
              <a:buClr>
                <a:srgbClr val="232526"/>
              </a:buClr>
              <a:buSzPct val="100000"/>
              <a:buFont typeface="Times New Roman" panose="02020603050405020304" pitchFamily="2" charset="0"/>
              <a:buAutoNum type="circleNumDbPlain" startAt="3"/>
            </a:pP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The goods were purchased with loan from bank for 90 days at the annual rate of 9</a:t>
            </a:r>
            <a:r>
              <a:rPr lang="zh-CN" altLang="en-US" sz="2800" b="1" kern="1200" dirty="0">
                <a:latin typeface="+mn-lt"/>
                <a:ea typeface="微软雅黑" panose="020B0503020204020204" charset="-122"/>
                <a:cs typeface="+mn-cs"/>
              </a:rPr>
              <a:t>%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. Please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calculate the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  <a:sym typeface="幼圆" pitchFamily="1" charset="-122"/>
              </a:rPr>
              <a:t>interest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 for each piece of goods.</a:t>
            </a:r>
            <a:endParaRPr lang="zh-CN" altLang="en-US" sz="2800" b="1" kern="1200" dirty="0">
              <a:latin typeface="+mn-lt"/>
              <a:ea typeface="微软雅黑" panose="020B0503020204020204" charset="-122"/>
              <a:cs typeface="+mn-cs"/>
            </a:endParaRPr>
          </a:p>
          <a:p>
            <a:pPr marL="990600" lvl="1" indent="-990600" algn="just" defTabSz="914400">
              <a:lnSpc>
                <a:spcPct val="150000"/>
              </a:lnSpc>
              <a:buClr>
                <a:srgbClr val="232526"/>
              </a:buClr>
              <a:buSzPct val="100000"/>
              <a:buFont typeface="Times New Roman" panose="02020603050405020304" pitchFamily="2" charset="0"/>
              <a:buAutoNum type="circleNumDbPlain" startAt="3"/>
            </a:pPr>
            <a:endParaRPr lang="zh-CN" altLang="en-US" sz="2800" b="1" kern="1200" dirty="0">
              <a:latin typeface="+mn-lt"/>
              <a:ea typeface="微软雅黑" panose="020B0503020204020204" charset="-122"/>
              <a:cs typeface="+mn-cs"/>
            </a:endParaRPr>
          </a:p>
          <a:p>
            <a:pPr marL="990600" lvl="1" indent="-990600" algn="just" defTabSz="914400">
              <a:lnSpc>
                <a:spcPct val="150000"/>
              </a:lnSpc>
              <a:buClr>
                <a:srgbClr val="232526"/>
              </a:buClr>
              <a:buSzPct val="100000"/>
              <a:buFont typeface="Times New Roman" panose="02020603050405020304" pitchFamily="2" charset="0"/>
              <a:buAutoNum type="circleNumDbPlain" startAt="3"/>
            </a:pP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Bank charged fees at </a:t>
            </a:r>
            <a:r>
              <a:rPr lang="zh-CN" altLang="en-US" sz="2800" b="1" kern="1200" dirty="0">
                <a:latin typeface="+mn-lt"/>
                <a:ea typeface="微软雅黑" panose="020B0503020204020204" charset="-122"/>
                <a:cs typeface="+mn-cs"/>
              </a:rPr>
              <a:t>0.5%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</a:rPr>
              <a:t>of the involved amount.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Please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  <a:sym typeface="幼圆" pitchFamily="1" charset="-122"/>
              </a:rPr>
              <a:t>calculate the bank fee for each piece of goods.</a:t>
            </a:r>
            <a:endParaRPr lang="zh-CN" altLang="en-US" sz="2800" b="1" kern="1200" dirty="0">
              <a:latin typeface="+mn-lt"/>
              <a:ea typeface="微软雅黑" panose="020B0503020204020204" charset="-122"/>
              <a:cs typeface="+mn-cs"/>
            </a:endParaRPr>
          </a:p>
          <a:p>
            <a:pPr marL="990600" lvl="1" indent="-990600" algn="just" defTabSz="914400">
              <a:lnSpc>
                <a:spcPct val="150000"/>
              </a:lnSpc>
              <a:buClr>
                <a:srgbClr val="232526"/>
              </a:buClr>
              <a:buSzPct val="100000"/>
              <a:buFont typeface="Times New Roman" panose="02020603050405020304" pitchFamily="2" charset="0"/>
              <a:buAutoNum type="circleNumDbPlain" startAt="3"/>
            </a:pPr>
            <a:endParaRPr lang="zh-CN" altLang="en-US" sz="2800" b="1" kern="1200" dirty="0">
              <a:latin typeface="+mn-lt"/>
              <a:ea typeface="微软雅黑" panose="020B0503020204020204" charset="-122"/>
              <a:cs typeface="+mn-cs"/>
            </a:endParaRPr>
          </a:p>
          <a:p>
            <a:pPr marL="990600" lvl="1" indent="-990600" algn="just" defTabSz="914400">
              <a:lnSpc>
                <a:spcPct val="150000"/>
              </a:lnSpc>
              <a:buClr>
                <a:srgbClr val="232526"/>
              </a:buClr>
              <a:buSzPct val="100000"/>
              <a:buFont typeface="Times New Roman" panose="02020603050405020304" pitchFamily="2" charset="0"/>
              <a:buAutoNum type="circleNumDbPlain" startAt="3"/>
            </a:pP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  <a:sym typeface="Arial" panose="020B0604020202020204" pitchFamily="34" charset="0"/>
              </a:rPr>
              <a:t>Please </a:t>
            </a:r>
            <a:r>
              <a:rPr lang="en-US" altLang="zh-CN" sz="2800" b="1" kern="1200" dirty="0">
                <a:latin typeface="+mn-lt"/>
                <a:ea typeface="微软雅黑" panose="020B0503020204020204" charset="-122"/>
                <a:cs typeface="+mn-cs"/>
                <a:sym typeface="幼圆" pitchFamily="1" charset="-122"/>
              </a:rPr>
              <a:t>calculate the commission for each piece of goods.</a:t>
            </a:r>
            <a:endParaRPr lang="zh-CN" altLang="en-US" sz="2800" b="1" kern="1200" dirty="0">
              <a:latin typeface="+mn-lt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charRg st="51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charRg st="86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文本框 1"/>
          <p:cNvSpPr txBox="1"/>
          <p:nvPr/>
        </p:nvSpPr>
        <p:spPr>
          <a:xfrm>
            <a:off x="966153" y="754380"/>
            <a:ext cx="346551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2" charset="0"/>
              </a:rPr>
              <a:t>Freight or Carriage</a:t>
            </a:r>
            <a:endParaRPr lang="en-US" altLang="zh-CN" sz="2800" b="1">
              <a:solidFill>
                <a:srgbClr val="232526"/>
              </a:solidFill>
              <a:latin typeface="Times New Roman" panose="02020603050405020304" pitchFamily="2" charset="0"/>
            </a:endParaRPr>
          </a:p>
        </p:txBody>
      </p:sp>
      <p:sp>
        <p:nvSpPr>
          <p:cNvPr id="83971" name="文本框 2"/>
          <p:cNvSpPr txBox="1"/>
          <p:nvPr/>
        </p:nvSpPr>
        <p:spPr>
          <a:xfrm>
            <a:off x="966153" y="2338705"/>
            <a:ext cx="346551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>
                <a:solidFill>
                  <a:srgbClr val="232526"/>
                </a:solidFill>
                <a:latin typeface="Times New Roman" panose="02020603050405020304" pitchFamily="2" charset="0"/>
              </a:rPr>
              <a:t>Insurance</a:t>
            </a:r>
            <a:endParaRPr lang="en-US" altLang="zh-CN" sz="2800" b="1">
              <a:solidFill>
                <a:srgbClr val="232526"/>
              </a:solidFill>
              <a:latin typeface="Times New Roman" panose="02020603050405020304" pitchFamily="2" charset="0"/>
            </a:endParaRPr>
          </a:p>
        </p:txBody>
      </p:sp>
      <p:graphicFrame>
        <p:nvGraphicFramePr>
          <p:cNvPr id="83972" name="对象 1290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21803" y="2973705"/>
          <a:ext cx="929163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3416300" imgH="634365" progId="Equation.3">
                  <p:embed/>
                </p:oleObj>
              </mc:Choice>
              <mc:Fallback>
                <p:oleObj name="" r:id="rId1" imgW="3416300" imgH="634365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21803" y="2973705"/>
                        <a:ext cx="9291637" cy="170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4994" name="对象 13005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70000" y="1176973"/>
          <a:ext cx="921385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2247900" imgH="876300" progId="Equation.3">
                  <p:embed/>
                </p:oleObj>
              </mc:Choice>
              <mc:Fallback>
                <p:oleObj name="" r:id="rId1" imgW="2247900" imgH="8763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70000" y="1176973"/>
                        <a:ext cx="9213850" cy="3590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176461" y="2136140"/>
            <a:ext cx="739457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60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7.3		Expected Profits</a:t>
            </a:r>
            <a:endParaRPr lang="en-US" altLang="zh-CN" sz="60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  <a:latin typeface="Times New Roman" panose="02020603050405020304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6018" name="对象 13107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62038" y="1803718"/>
          <a:ext cx="103219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3556000" imgH="203200" progId="Equation.3">
                  <p:embed/>
                </p:oleObj>
              </mc:Choice>
              <mc:Fallback>
                <p:oleObj name="" r:id="rId1" imgW="3556000" imgH="2032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62038" y="1803718"/>
                        <a:ext cx="10321925" cy="587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对象 13107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62038" y="3870325"/>
          <a:ext cx="101234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3479800" imgH="203200" progId="Equation.3">
                  <p:embed/>
                </p:oleObj>
              </mc:Choice>
              <mc:Fallback>
                <p:oleObj name="" r:id="rId3" imgW="3479800" imgH="2032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2038" y="3870325"/>
                        <a:ext cx="10123487" cy="592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1" name="文本占位符 132098"/>
          <p:cNvSpPr>
            <a:spLocks noGrp="1"/>
          </p:cNvSpPr>
          <p:nvPr>
            <p:ph idx="1"/>
          </p:nvPr>
        </p:nvSpPr>
        <p:spPr>
          <a:xfrm>
            <a:off x="550863" y="400050"/>
            <a:ext cx="10690225" cy="4616450"/>
          </a:xfrm>
        </p:spPr>
        <p:txBody>
          <a:bodyPr lIns="91440" tIns="45720" rIns="91440" bIns="45720" anchor="t"/>
          <a:p>
            <a:pPr defTabSz="914400" fontAlgn="base">
              <a:spcAft>
                <a:spcPct val="50000"/>
              </a:spcAft>
              <a:buSzPct val="50000"/>
              <a:buFont typeface="Arial" panose="020B0604020202020204" pitchFamily="34" charset="0"/>
            </a:pPr>
            <a:r>
              <a:rPr lang="en-US" altLang="zh-CN" sz="2500" b="1" kern="1200">
                <a:solidFill>
                  <a:srgbClr val="232526"/>
                </a:solidFill>
                <a:latin typeface="+mn-lt"/>
                <a:ea typeface="微软雅黑" panose="020B0503020204020204" charset="-122"/>
                <a:cs typeface="+mn-cs"/>
              </a:rPr>
              <a:t>To </a:t>
            </a:r>
            <a:r>
              <a:rPr lang="en-US" altLang="zh-CN" sz="2500" b="1" kern="1200">
                <a:solidFill>
                  <a:srgbClr val="FF0000"/>
                </a:solidFill>
                <a:latin typeface="+mn-lt"/>
                <a:ea typeface="微软雅黑" panose="020B0503020204020204" charset="-122"/>
                <a:cs typeface="+mn-cs"/>
              </a:rPr>
              <a:t>persuade</a:t>
            </a:r>
            <a:r>
              <a:rPr lang="en-US" altLang="zh-CN" sz="2500" b="1" kern="1200">
                <a:solidFill>
                  <a:srgbClr val="232526"/>
                </a:solidFill>
                <a:latin typeface="+mn-lt"/>
                <a:ea typeface="微软雅黑" panose="020B0503020204020204" charset="-122"/>
                <a:cs typeface="+mn-cs"/>
              </a:rPr>
              <a:t> the buyer </a:t>
            </a:r>
            <a:r>
              <a:rPr lang="en-US" altLang="zh-CN" sz="2500" b="1" kern="1200">
                <a:solidFill>
                  <a:srgbClr val="FF0000"/>
                </a:solidFill>
                <a:latin typeface="+mn-lt"/>
                <a:ea typeface="微软雅黑" panose="020B0503020204020204" charset="-122"/>
                <a:cs typeface="+mn-cs"/>
              </a:rPr>
              <a:t>to accept</a:t>
            </a:r>
            <a:r>
              <a:rPr lang="en-US" altLang="zh-CN" sz="2500" b="1" kern="1200">
                <a:latin typeface="+mn-lt"/>
                <a:ea typeface="微软雅黑" panose="020B0503020204020204" charset="-122"/>
                <a:cs typeface="+mn-cs"/>
              </a:rPr>
              <a:t> </a:t>
            </a:r>
            <a:r>
              <a:rPr lang="en-US" altLang="zh-CN" sz="2500" b="1" kern="1200">
                <a:solidFill>
                  <a:srgbClr val="232526"/>
                </a:solidFill>
                <a:latin typeface="+mn-lt"/>
                <a:ea typeface="微软雅黑" panose="020B0503020204020204" charset="-122"/>
                <a:cs typeface="+mn-cs"/>
              </a:rPr>
              <a:t>our quotation</a:t>
            </a:r>
            <a:endParaRPr lang="en-US" altLang="zh-CN" sz="2500" b="1" kern="1200">
              <a:solidFill>
                <a:srgbClr val="232526"/>
              </a:solidFill>
              <a:latin typeface="+mn-lt"/>
              <a:ea typeface="微软雅黑" panose="020B0503020204020204" charset="-122"/>
              <a:cs typeface="+mn-cs"/>
            </a:endParaRPr>
          </a:p>
          <a:p>
            <a:pPr defTabSz="914400" fontAlgn="base">
              <a:spcAft>
                <a:spcPct val="50000"/>
              </a:spcAft>
              <a:buSzPct val="50000"/>
              <a:buFont typeface="Arial" panose="020B0604020202020204" pitchFamily="34" charset="0"/>
            </a:pPr>
            <a:r>
              <a:rPr lang="en-US" altLang="zh-CN" sz="2500" b="1" kern="1200">
                <a:solidFill>
                  <a:srgbClr val="232526"/>
                </a:solidFill>
                <a:latin typeface="+mn-lt"/>
                <a:ea typeface="微软雅黑" panose="020B0503020204020204" charset="-122"/>
                <a:cs typeface="+mn-cs"/>
              </a:rPr>
              <a:t>If we have to reduce our price:</a:t>
            </a:r>
            <a:endParaRPr lang="en-US" altLang="zh-CN" sz="2500" b="1" kern="1200">
              <a:solidFill>
                <a:srgbClr val="232526"/>
              </a:solidFill>
              <a:latin typeface="+mn-lt"/>
              <a:ea typeface="微软雅黑" panose="020B0503020204020204" charset="-122"/>
              <a:cs typeface="+mn-cs"/>
            </a:endParaRPr>
          </a:p>
          <a:p>
            <a:pPr lvl="2" defTabSz="914400" fontAlgn="base">
              <a:lnSpc>
                <a:spcPct val="150000"/>
              </a:lnSpc>
              <a:buClr>
                <a:srgbClr val="232526"/>
              </a:buClr>
              <a:buSzPct val="70000"/>
              <a:buFont typeface="Wingdings" panose="05000000000000000000" charset="0"/>
              <a:buChar char="l"/>
            </a:pPr>
            <a:r>
              <a:rPr lang="en-US" altLang="zh-CN" sz="2500" b="1" kern="1200">
                <a:solidFill>
                  <a:srgbClr val="232526"/>
                </a:solidFill>
                <a:latin typeface="+mn-lt"/>
                <a:ea typeface="微软雅黑" panose="020B0503020204020204" charset="-122"/>
                <a:cs typeface="+mn-cs"/>
              </a:rPr>
              <a:t> To bargain with our supplier to reduce the purchase cost.</a:t>
            </a:r>
            <a:endParaRPr lang="en-US" altLang="zh-CN" sz="2500" b="1" kern="1200">
              <a:solidFill>
                <a:srgbClr val="232526"/>
              </a:solidFill>
              <a:latin typeface="+mn-lt"/>
              <a:ea typeface="微软雅黑" panose="020B0503020204020204" charset="-122"/>
              <a:cs typeface="+mn-cs"/>
            </a:endParaRPr>
          </a:p>
          <a:p>
            <a:pPr lvl="2" defTabSz="914400" fontAlgn="base">
              <a:lnSpc>
                <a:spcPct val="150000"/>
              </a:lnSpc>
              <a:buClr>
                <a:srgbClr val="232526"/>
              </a:buClr>
              <a:buSzPct val="70000"/>
              <a:buFont typeface="Wingdings" panose="05000000000000000000" charset="0"/>
              <a:buChar char="l"/>
            </a:pPr>
            <a:r>
              <a:rPr lang="en-US" altLang="zh-CN" sz="2500" b="1" kern="1200">
                <a:solidFill>
                  <a:srgbClr val="232526"/>
                </a:solidFill>
                <a:latin typeface="+mn-lt"/>
                <a:ea typeface="微软雅黑" panose="020B0503020204020204" charset="-122"/>
                <a:cs typeface="+mn-cs"/>
              </a:rPr>
              <a:t> To lower the expenses.</a:t>
            </a:r>
            <a:endParaRPr lang="en-US" altLang="zh-CN" sz="2500" b="1" kern="1200">
              <a:solidFill>
                <a:srgbClr val="232526"/>
              </a:solidFill>
              <a:latin typeface="+mn-lt"/>
              <a:ea typeface="微软雅黑" panose="020B0503020204020204" charset="-122"/>
              <a:cs typeface="+mn-cs"/>
            </a:endParaRPr>
          </a:p>
          <a:p>
            <a:pPr lvl="2" defTabSz="914400" fontAlgn="base">
              <a:lnSpc>
                <a:spcPct val="150000"/>
              </a:lnSpc>
              <a:buClr>
                <a:srgbClr val="232526"/>
              </a:buClr>
              <a:buSzPct val="70000"/>
              <a:buFont typeface="Wingdings" panose="05000000000000000000" charset="0"/>
              <a:buChar char="l"/>
            </a:pPr>
            <a:r>
              <a:rPr lang="en-US" altLang="zh-CN" sz="2500" b="1" kern="1200">
                <a:solidFill>
                  <a:srgbClr val="232526"/>
                </a:solidFill>
                <a:latin typeface="+mn-lt"/>
                <a:ea typeface="微软雅黑" panose="020B0503020204020204" charset="-122"/>
                <a:cs typeface="+mn-cs"/>
              </a:rPr>
              <a:t> To give our new quotation with expected profit unchanged. </a:t>
            </a:r>
            <a:endParaRPr lang="en-US" altLang="zh-CN" sz="2500" b="1" kern="1200">
              <a:solidFill>
                <a:srgbClr val="232526"/>
              </a:solidFill>
              <a:latin typeface="+mn-lt"/>
              <a:ea typeface="微软雅黑" panose="020B0503020204020204" charset="-122"/>
              <a:cs typeface="+mn-cs"/>
            </a:endParaRPr>
          </a:p>
          <a:p>
            <a:pPr defTabSz="914400" fontAlgn="base">
              <a:buSzPct val="50000"/>
              <a:buFont typeface="Arial" panose="020B0604020202020204" pitchFamily="34" charset="0"/>
            </a:pPr>
            <a:endParaRPr lang="en-US" altLang="zh-CN" sz="2500" b="1" kern="1200">
              <a:solidFill>
                <a:srgbClr val="232526"/>
              </a:solidFill>
              <a:latin typeface="+mn-lt"/>
              <a:ea typeface="微软雅黑" panose="020B0503020204020204" charset="-122"/>
              <a:cs typeface="+mn-cs"/>
            </a:endParaRPr>
          </a:p>
          <a:p>
            <a:pPr defTabSz="914400" fontAlgn="base">
              <a:buSzPct val="50000"/>
              <a:buFont typeface="Arial" panose="020B0604020202020204" pitchFamily="34" charset="0"/>
            </a:pPr>
            <a:r>
              <a:rPr lang="en-US" altLang="zh-CN" sz="2500" b="1" kern="1200">
                <a:solidFill>
                  <a:srgbClr val="232526"/>
                </a:solidFill>
                <a:latin typeface="+mn-lt"/>
                <a:ea typeface="微软雅黑" panose="020B0503020204020204" charset="-122"/>
                <a:cs typeface="+mn-cs"/>
              </a:rPr>
              <a:t>To adjust our expected profit and make a new offer</a:t>
            </a:r>
            <a:endParaRPr lang="en-US" altLang="zh-CN" sz="2500" b="1" kern="1200">
              <a:solidFill>
                <a:srgbClr val="232526"/>
              </a:solidFill>
              <a:latin typeface="+mn-lt"/>
              <a:ea typeface="微软雅黑" panose="020B0503020204020204" charset="-122"/>
              <a:cs typeface="+mn-cs"/>
            </a:endParaRPr>
          </a:p>
        </p:txBody>
      </p:sp>
      <p:pic>
        <p:nvPicPr>
          <p:cNvPr id="87042" name="图片 1" descr="A000220150322E22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8475" y="3984625"/>
            <a:ext cx="5316538" cy="284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43" name="文本框 2"/>
          <p:cNvSpPr txBox="1"/>
          <p:nvPr/>
        </p:nvSpPr>
        <p:spPr>
          <a:xfrm>
            <a:off x="8486775" y="4927600"/>
            <a:ext cx="2039938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zh-CN" altLang="en-US" sz="2800" dirty="0">
                <a:solidFill>
                  <a:srgbClr val="2325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Bargaining</a:t>
            </a:r>
            <a:endParaRPr lang="zh-CN" altLang="en-US" sz="2800" dirty="0">
              <a:solidFill>
                <a:srgbClr val="23252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03868" y="1981200"/>
            <a:ext cx="6184265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en-US" altLang="zh-CN" sz="8800" b="1" strike="noStrike" noProof="1">
                <a:solidFill>
                  <a:srgbClr val="8A0554"/>
                </a:solidFill>
                <a:effectLst>
                  <a:reflection blurRad="6350" stA="53000" endA="300" endPos="35500" dir="5400000" sy="-90000" algn="bl" rotWithShape="0"/>
                </a:effectLst>
                <a:latin typeface="Segoe Print" panose="02000600000000000000" charset="0"/>
                <a:ea typeface="宋体" panose="02010600030101010101" pitchFamily="2" charset="-122"/>
                <a:cs typeface="+mn-cs"/>
              </a:rPr>
              <a:t>Thank You</a:t>
            </a:r>
            <a:endParaRPr lang="en-US" altLang="zh-CN" sz="8800" b="1" strike="noStrike" noProof="1">
              <a:solidFill>
                <a:srgbClr val="8A0554"/>
              </a:solidFill>
              <a:effectLst>
                <a:reflection blurRad="6350" stA="53000" endA="300" endPos="35500" dir="5400000" sy="-90000" algn="bl" rotWithShape="0"/>
              </a:effectLst>
              <a:latin typeface="Segoe Print" panose="0200060000000000000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5" name="图片 99329" descr="office6\wpsassist\cache\A000220150319D47P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0" y="1452563"/>
            <a:ext cx="6770688" cy="360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31" name="文本框 99330"/>
          <p:cNvSpPr txBox="1"/>
          <p:nvPr/>
        </p:nvSpPr>
        <p:spPr>
          <a:xfrm>
            <a:off x="817563" y="2624138"/>
            <a:ext cx="2000250" cy="993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865" noProof="1" dirty="0">
                <a:solidFill>
                  <a:srgbClr val="0066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Price</a:t>
            </a:r>
            <a:endParaRPr lang="zh-CN" altLang="en-US" sz="5865" noProof="1" dirty="0">
              <a:solidFill>
                <a:srgbClr val="0066CC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9332" name="文本框 99331"/>
          <p:cNvSpPr txBox="1"/>
          <p:nvPr/>
        </p:nvSpPr>
        <p:spPr>
          <a:xfrm>
            <a:off x="8018463" y="1471613"/>
            <a:ext cx="1612900" cy="91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r>
              <a:rPr lang="zh-CN" altLang="en-US" sz="5335" noProof="1" dirty="0">
                <a:solidFill>
                  <a:srgbClr val="FF99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Cost</a:t>
            </a:r>
            <a:endParaRPr lang="zh-CN" altLang="en-US" sz="5335" noProof="1" dirty="0">
              <a:solidFill>
                <a:srgbClr val="FF993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9333" name="文本框 99332"/>
          <p:cNvSpPr txBox="1"/>
          <p:nvPr/>
        </p:nvSpPr>
        <p:spPr>
          <a:xfrm>
            <a:off x="8402638" y="2411413"/>
            <a:ext cx="2879725" cy="9112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r>
              <a:rPr lang="zh-CN" altLang="en-US" sz="5335" noProof="1" dirty="0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Expense</a:t>
            </a:r>
            <a:endParaRPr lang="zh-CN" altLang="en-US" sz="5335" noProof="1" dirty="0">
              <a:solidFill>
                <a:srgbClr val="0099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9334" name="文本框 99333"/>
          <p:cNvSpPr txBox="1"/>
          <p:nvPr/>
        </p:nvSpPr>
        <p:spPr>
          <a:xfrm>
            <a:off x="8937625" y="3462338"/>
            <a:ext cx="2878138" cy="9128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p>
            <a:r>
              <a:rPr lang="zh-CN" altLang="en-US" sz="5335" noProof="1" dirty="0">
                <a:solidFill>
                  <a:srgbClr val="FF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  <a:t>Profit</a:t>
            </a:r>
            <a:endParaRPr lang="zh-CN" altLang="en-US" sz="5335" noProof="1" dirty="0">
              <a:solidFill>
                <a:srgbClr val="FF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978591" y="2136140"/>
            <a:ext cx="379031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60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7.1		Costs</a:t>
            </a:r>
            <a:endParaRPr lang="en-US" altLang="zh-CN" sz="60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  <a:latin typeface="Times New Roman" panose="02020603050405020304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8610" name="对象 10035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36600" y="2055813"/>
          <a:ext cx="107188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3441700" imgH="203200" progId="Equation.3">
                  <p:embed/>
                </p:oleObj>
              </mc:Choice>
              <mc:Fallback>
                <p:oleObj name="" r:id="rId1" imgW="3441700" imgH="2032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6600" y="2055813"/>
                        <a:ext cx="10718800" cy="633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对象 10035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16050" y="4078288"/>
          <a:ext cx="93599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3390900" imgH="393700" progId="Equation.3">
                  <p:embed/>
                </p:oleObj>
              </mc:Choice>
              <mc:Fallback>
                <p:oleObj name="" r:id="rId3" imgW="3390900" imgH="3937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6050" y="4078288"/>
                        <a:ext cx="9359900" cy="1092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9633" name="图片 1013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0" y="87313"/>
            <a:ext cx="10431463" cy="675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4" name="流程图: 联系 101378"/>
          <p:cNvSpPr/>
          <p:nvPr/>
        </p:nvSpPr>
        <p:spPr>
          <a:xfrm>
            <a:off x="7904163" y="2679700"/>
            <a:ext cx="958850" cy="477838"/>
          </a:xfrm>
          <a:prstGeom prst="flowChartConnector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00">
              <a:latin typeface="Times New Roman" panose="02020603050405020304" pitchFamily="2" charset="0"/>
              <a:ea typeface="幼圆" pitchFamily="1" charset="-122"/>
            </a:endParaRPr>
          </a:p>
        </p:txBody>
      </p:sp>
      <p:sp>
        <p:nvSpPr>
          <p:cNvPr id="69635" name="流程图: 联系 101379"/>
          <p:cNvSpPr/>
          <p:nvPr/>
        </p:nvSpPr>
        <p:spPr>
          <a:xfrm>
            <a:off x="8767763" y="4694238"/>
            <a:ext cx="1441450" cy="481012"/>
          </a:xfrm>
          <a:prstGeom prst="flowChartConnector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00">
              <a:latin typeface="Times New Roman" panose="02020603050405020304" pitchFamily="2" charset="0"/>
              <a:ea typeface="幼圆" pitchFamily="1" charset="-122"/>
            </a:endParaRPr>
          </a:p>
        </p:txBody>
      </p:sp>
      <p:sp>
        <p:nvSpPr>
          <p:cNvPr id="69636" name="流程图: 联系 101380"/>
          <p:cNvSpPr/>
          <p:nvPr/>
        </p:nvSpPr>
        <p:spPr>
          <a:xfrm>
            <a:off x="9918700" y="2679700"/>
            <a:ext cx="960438" cy="477838"/>
          </a:xfrm>
          <a:prstGeom prst="flowChartConnector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 sz="100">
              <a:latin typeface="Times New Roman" panose="02020603050405020304" pitchFamily="2" charset="0"/>
              <a:ea typeface="幼圆" pitchFamily="1" charset="-122"/>
            </a:endParaRPr>
          </a:p>
        </p:txBody>
      </p:sp>
      <p:sp>
        <p:nvSpPr>
          <p:cNvPr id="69637" name="箭头 1654"/>
          <p:cNvSpPr/>
          <p:nvPr/>
        </p:nvSpPr>
        <p:spPr>
          <a:xfrm>
            <a:off x="8383588" y="3157538"/>
            <a:ext cx="863600" cy="1536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 sz="100">
              <a:latin typeface="Times New Roman" panose="02020603050405020304" pitchFamily="2" charset="0"/>
              <a:ea typeface="幼圆" pitchFamily="1" charset="-122"/>
            </a:endParaRPr>
          </a:p>
        </p:txBody>
      </p:sp>
      <p:sp>
        <p:nvSpPr>
          <p:cNvPr id="69638" name="箭头 1656"/>
          <p:cNvSpPr/>
          <p:nvPr/>
        </p:nvSpPr>
        <p:spPr>
          <a:xfrm flipH="1">
            <a:off x="9437688" y="3157538"/>
            <a:ext cx="962025" cy="1536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p>
            <a:endParaRPr lang="zh-CN" altLang="en-US" sz="100">
              <a:latin typeface="Times New Roman" panose="02020603050405020304" pitchFamily="2" charset="0"/>
              <a:ea typeface="幼圆" pitchFamily="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文本框 102401"/>
          <p:cNvSpPr txBox="1"/>
          <p:nvPr/>
        </p:nvSpPr>
        <p:spPr>
          <a:xfrm>
            <a:off x="958850" y="504825"/>
            <a:ext cx="10274300" cy="514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4265" b="1" noProof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A exported Electric Bicycles that it purchased from suppliers at CNY 2,340 per set (with 17% VAT). The tax is rebated at the rate of 13%.</a:t>
            </a:r>
            <a:endParaRPr lang="en-US" altLang="zh-CN" sz="4265" b="1" noProof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zh-CN" sz="4265" b="1" noProof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Please calculate the tax rebate and the real export cost for each set.</a:t>
            </a:r>
            <a:endParaRPr lang="en-US" altLang="zh-CN" sz="4265" b="1" noProof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681" name="对象 1034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25479" y="976313"/>
          <a:ext cx="8539480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286000" imgH="1079500" progId="Equation.3">
                  <p:embed/>
                </p:oleObj>
              </mc:Choice>
              <mc:Fallback>
                <p:oleObj name="" r:id="rId1" imgW="2286000" imgH="10795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25479" y="976313"/>
                        <a:ext cx="8539480" cy="4032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364864" y="2136140"/>
            <a:ext cx="501777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0554"/>
                </a:solidFill>
              </a14:hiddenFill>
            </a:ext>
          </a:extLst>
        </p:spPr>
        <p:txBody>
          <a:bodyPr wrap="none" rtlCol="0" anchor="t">
            <a:spAutoFit/>
          </a:bodyPr>
          <a:p>
            <a:pPr algn="ctr" fontAlgn="base"/>
            <a:r>
              <a:rPr lang="en-US" altLang="zh-CN" sz="6000" b="1" strike="noStrike" noProof="1">
                <a:gradFill>
                  <a:gsLst>
                    <a:gs pos="0">
                      <a:srgbClr val="B90090"/>
                    </a:gs>
                    <a:gs pos="61000">
                      <a:srgbClr val="8A0554"/>
                    </a:gs>
                  </a:gsLst>
                  <a:lin ang="2700000" scaled="0"/>
                  <a:tileRect/>
                </a:gradFill>
                <a:effectLst/>
                <a:latin typeface="Times New Roman" panose="02020603050405020304" pitchFamily="2" charset="0"/>
                <a:ea typeface="宋体" panose="02010600030101010101" pitchFamily="2" charset="-122"/>
                <a:cs typeface="+mn-cs"/>
              </a:rPr>
              <a:t>7.2		Expenses</a:t>
            </a:r>
            <a:endParaRPr lang="en-US" altLang="zh-CN" sz="6000" b="1" strike="noStrike" noProof="1">
              <a:gradFill>
                <a:gsLst>
                  <a:gs pos="0">
                    <a:srgbClr val="B90090"/>
                  </a:gs>
                  <a:gs pos="61000">
                    <a:srgbClr val="8A0554"/>
                  </a:gs>
                </a:gsLst>
                <a:lin ang="2700000" scaled="0"/>
                <a:tileRect/>
              </a:gradFill>
              <a:effectLst/>
              <a:latin typeface="Times New Roman" panose="02020603050405020304" pitchFamily="2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9PPBG">
  <a:themeElements>
    <a:clrScheme name="2111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FFC000"/>
      </a:accent4>
      <a:accent5>
        <a:srgbClr val="00B050"/>
      </a:accent5>
      <a:accent6>
        <a:srgbClr val="5D76BA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A000120140530A99PPBG">
  <a:themeElements>
    <a:clrScheme name="21111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046FB6"/>
      </a:accent1>
      <a:accent2>
        <a:srgbClr val="22B1DE"/>
      </a:accent2>
      <a:accent3>
        <a:srgbClr val="7B93D7"/>
      </a:accent3>
      <a:accent4>
        <a:srgbClr val="FFC000"/>
      </a:accent4>
      <a:accent5>
        <a:srgbClr val="00B050"/>
      </a:accent5>
      <a:accent6>
        <a:srgbClr val="5D76BA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2222</Words>
  <Application>WPS 演示</Application>
  <PresentationFormat>宽屏</PresentationFormat>
  <Paragraphs>96</Paragraphs>
  <Slides>26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26</vt:i4>
      </vt:variant>
    </vt:vector>
  </HeadingPairs>
  <TitlesOfParts>
    <vt:vector size="51" baseType="lpstr">
      <vt:lpstr>Arial</vt:lpstr>
      <vt:lpstr>宋体</vt:lpstr>
      <vt:lpstr>Wingdings</vt:lpstr>
      <vt:lpstr>黑体</vt:lpstr>
      <vt:lpstr>Times New Roman</vt:lpstr>
      <vt:lpstr>幼圆</vt:lpstr>
      <vt:lpstr>微软雅黑</vt:lpstr>
      <vt:lpstr>Arial Unicode MS</vt:lpstr>
      <vt:lpstr>Calibri</vt:lpstr>
      <vt:lpstr>Symbol</vt:lpstr>
      <vt:lpstr>Wingdings</vt:lpstr>
      <vt:lpstr>Segoe Print</vt:lpstr>
      <vt:lpstr>Office 主题</vt:lpstr>
      <vt:lpstr>1_A000120140530A99PPBG</vt:lpstr>
      <vt:lpstr>1_Office 主题</vt:lpstr>
      <vt:lpstr>2_A000120140530A99PPBG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沧粟</cp:lastModifiedBy>
  <cp:revision>4</cp:revision>
  <dcterms:created xsi:type="dcterms:W3CDTF">2018-03-01T02:03:00Z</dcterms:created>
  <dcterms:modified xsi:type="dcterms:W3CDTF">2018-08-14T08:18:22Z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