
<file path=[Content_Types].xml><?xml version="1.0" encoding="utf-8"?>
<Types xmlns="http://schemas.openxmlformats.org/package/2006/content-types">
  <Default Extension="wdp" ContentType="image/vnd.ms-photo"/>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 id="2147483660" r:id="rId3"/>
  </p:sldMasterIdLst>
  <p:notesMasterIdLst>
    <p:notesMasterId r:id="rId6"/>
  </p:notesMasterIdLst>
  <p:handoutMasterIdLst>
    <p:handoutMasterId r:id="rId75"/>
  </p:handoutMasterIdLst>
  <p:sldIdLst>
    <p:sldId id="256" r:id="rId4"/>
    <p:sldId id="257" r:id="rId5"/>
    <p:sldId id="381" r:id="rId7"/>
    <p:sldId id="385" r:id="rId8"/>
    <p:sldId id="387" r:id="rId9"/>
    <p:sldId id="451" r:id="rId10"/>
    <p:sldId id="453" r:id="rId11"/>
    <p:sldId id="386" r:id="rId12"/>
    <p:sldId id="388" r:id="rId13"/>
    <p:sldId id="456" r:id="rId14"/>
    <p:sldId id="452" r:id="rId15"/>
    <p:sldId id="397" r:id="rId16"/>
    <p:sldId id="396" r:id="rId17"/>
    <p:sldId id="398" r:id="rId18"/>
    <p:sldId id="399" r:id="rId19"/>
    <p:sldId id="389" r:id="rId20"/>
    <p:sldId id="401" r:id="rId21"/>
    <p:sldId id="416" r:id="rId22"/>
    <p:sldId id="422" r:id="rId23"/>
    <p:sldId id="402" r:id="rId24"/>
    <p:sldId id="417" r:id="rId25"/>
    <p:sldId id="403" r:id="rId26"/>
    <p:sldId id="390" r:id="rId27"/>
    <p:sldId id="404" r:id="rId28"/>
    <p:sldId id="405" r:id="rId29"/>
    <p:sldId id="391" r:id="rId30"/>
    <p:sldId id="409" r:id="rId31"/>
    <p:sldId id="421" r:id="rId32"/>
    <p:sldId id="419" r:id="rId33"/>
    <p:sldId id="408" r:id="rId34"/>
    <p:sldId id="420" r:id="rId35"/>
    <p:sldId id="423" r:id="rId36"/>
    <p:sldId id="410" r:id="rId37"/>
    <p:sldId id="411" r:id="rId38"/>
    <p:sldId id="425" r:id="rId39"/>
    <p:sldId id="424" r:id="rId40"/>
    <p:sldId id="412" r:id="rId41"/>
    <p:sldId id="426" r:id="rId42"/>
    <p:sldId id="413" r:id="rId43"/>
    <p:sldId id="414" r:id="rId44"/>
    <p:sldId id="415" r:id="rId45"/>
    <p:sldId id="427" r:id="rId46"/>
    <p:sldId id="429" r:id="rId47"/>
    <p:sldId id="428" r:id="rId48"/>
    <p:sldId id="433" r:id="rId49"/>
    <p:sldId id="431" r:id="rId50"/>
    <p:sldId id="430" r:id="rId51"/>
    <p:sldId id="434" r:id="rId52"/>
    <p:sldId id="435" r:id="rId53"/>
    <p:sldId id="436" r:id="rId54"/>
    <p:sldId id="438" r:id="rId55"/>
    <p:sldId id="441" r:id="rId56"/>
    <p:sldId id="442" r:id="rId57"/>
    <p:sldId id="443" r:id="rId58"/>
    <p:sldId id="444" r:id="rId59"/>
    <p:sldId id="437" r:id="rId60"/>
    <p:sldId id="439" r:id="rId61"/>
    <p:sldId id="440" r:id="rId62"/>
    <p:sldId id="446" r:id="rId63"/>
    <p:sldId id="445" r:id="rId64"/>
    <p:sldId id="448" r:id="rId65"/>
    <p:sldId id="447" r:id="rId66"/>
    <p:sldId id="462" r:id="rId67"/>
    <p:sldId id="463" r:id="rId68"/>
    <p:sldId id="457" r:id="rId69"/>
    <p:sldId id="458" r:id="rId70"/>
    <p:sldId id="459" r:id="rId71"/>
    <p:sldId id="460" r:id="rId72"/>
    <p:sldId id="461" r:id="rId73"/>
    <p:sldId id="517" r:id="rId7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6600"/>
    <a:srgbClr val="2E6868"/>
    <a:srgbClr val="00CC66"/>
    <a:srgbClr val="00CC99"/>
    <a:srgbClr val="8A1425"/>
    <a:srgbClr val="9B0353"/>
    <a:srgbClr val="074CB1"/>
    <a:srgbClr val="073B8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6" autoAdjust="0"/>
    <p:restoredTop sz="86654" autoAdjust="0"/>
  </p:normalViewPr>
  <p:slideViewPr>
    <p:cSldViewPr>
      <p:cViewPr varScale="1">
        <p:scale>
          <a:sx n="63" d="100"/>
          <a:sy n="63" d="100"/>
        </p:scale>
        <p:origin x="1182" y="78"/>
      </p:cViewPr>
      <p:guideLst>
        <p:guide orient="horz" pos="618"/>
        <p:guide pos="3840"/>
        <p:guide pos="7015"/>
        <p:guide pos="66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0E7BE-A675-44B1-A3D2-224977CB161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C729B2-FA7C-4EB5-99F8-D3EA2933F8A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8C89C-68A1-4E0A-B989-C09EAA2A2E2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2D2F5-E3F6-471A-95A4-6D1443453A7B}"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4" Type="http://schemas.openxmlformats.org/officeDocument/2006/relationships/hyperlink" Target="https://en.wikipedia.org/wiki/Embargo" TargetMode="External"/><Relationship Id="rId3" Type="http://schemas.openxmlformats.org/officeDocument/2006/relationships/hyperlink" Target="https://en.wikipedia.org/wiki/Tariff" TargetMode="External"/><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Bill of exchange: A signed, written order by one business that instructs another business to pay a third business a specific amount. Also called a draft. datek.smartmoney.com/glossary/</a:t>
            </a:r>
            <a:r>
              <a:rPr lang="en-US" altLang="zh-CN" dirty="0" err="1"/>
              <a:t>index.cfm</a:t>
            </a:r>
            <a:endParaRPr lang="en-US" altLang="zh-CN" dirty="0"/>
          </a:p>
          <a:p>
            <a:endParaRPr lang="en-GB" altLang="zh-CN" dirty="0"/>
          </a:p>
          <a:p>
            <a:r>
              <a:rPr lang="en-US" altLang="zh-CN" dirty="0"/>
              <a:t>A written, unconditional order by one party (the drawer) to another (the drawee) to pay a certain sum, either immediately (a sight bill) or on a fixed date (a term bill), for payment of goods and/or services received. The drawee accepts the bill by signing it, thus converting it into a post-dated check and a binding contract.</a:t>
            </a:r>
            <a:endParaRPr lang="en-US" altLang="zh-CN" dirty="0"/>
          </a:p>
          <a:p>
            <a:endParaRPr lang="en-US" altLang="zh-CN" dirty="0"/>
          </a:p>
          <a:p>
            <a:r>
              <a:rPr lang="en-US" altLang="zh-CN" dirty="0"/>
              <a:t>Read more: http://www.businessdictionary.com/definition/bill-of-exchange-BOE.html</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Bill of exchange: A signed, written order by one business that instructs another business to pay a third business a specific amount. Also called a draft. datek.smartmoney.com/glossary/</a:t>
            </a:r>
            <a:r>
              <a:rPr lang="en-US" altLang="zh-CN" dirty="0" err="1"/>
              <a:t>index.cfm</a:t>
            </a:r>
            <a:endParaRPr lang="en-US" altLang="zh-CN" dirty="0"/>
          </a:p>
          <a:p>
            <a:endParaRPr lang="en-GB" altLang="zh-CN" dirty="0"/>
          </a:p>
          <a:p>
            <a:r>
              <a:rPr lang="en-US" altLang="zh-CN" dirty="0"/>
              <a:t>A written, unconditional order by one party (the drawer) to another (the drawee) to pay a certain sum, either immediately (a sight bill) or on a fixed date (a term bill), for payment of goods and/or services received. The drawee accepts the bill by signing it, thus converting it into a post-dated check and a binding contract.</a:t>
            </a:r>
            <a:endParaRPr lang="en-US" altLang="zh-CN" dirty="0"/>
          </a:p>
          <a:p>
            <a:endParaRPr lang="en-US" altLang="zh-CN" dirty="0"/>
          </a:p>
          <a:p>
            <a:r>
              <a:rPr lang="en-US" altLang="zh-CN" dirty="0"/>
              <a:t>Read more: http://www.businessdictionary.com/definition/bill-of-exchange-BOE.html</a:t>
            </a:r>
            <a:endParaRPr lang="en-US" altLang="zh-CN" dirty="0"/>
          </a:p>
          <a:p>
            <a:endParaRPr lang="en-GB"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A Bill of Exchange is an instrument in writing containing an unconditional order, signed by the maker, directing a certain person to pay a certain sum of money only to, or to the order of a certain person or to the bearer of the instrument.</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Name and address of the seller</a:t>
            </a:r>
            <a:endParaRPr lang="en-GB"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Name and address of the buyer</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M</a:t>
            </a:r>
            <a:r>
              <a:rPr lang="en-US" altLang="zh-CN" sz="1200" dirty="0" err="1">
                <a:solidFill>
                  <a:srgbClr val="C00000"/>
                </a:solidFill>
              </a:rPr>
              <a:t>eans</a:t>
            </a:r>
            <a:r>
              <a:rPr lang="en-GB" altLang="zh-CN" sz="1200" dirty="0">
                <a:solidFill>
                  <a:srgbClr val="C00000"/>
                </a:solidFill>
              </a:rPr>
              <a:t> of transport and route</a:t>
            </a:r>
            <a:endParaRPr lang="zh-CN" altLang="en-US" sz="11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Invoice number</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Invoice date</a:t>
            </a:r>
            <a:endParaRPr lang="en-GB"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Contract number</a:t>
            </a:r>
            <a:endParaRPr lang="en-GB"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L/</a:t>
            </a:r>
            <a:r>
              <a:rPr lang="en-GB" altLang="zh-CN" sz="1200" dirty="0">
                <a:solidFill>
                  <a:srgbClr val="C00000"/>
                </a:solidFill>
              </a:rPr>
              <a:t>C number</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Terms of payment</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solidFill>
                <a:srgbClr val="C00000"/>
              </a:solidFill>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Marks and numbers</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Number, packing and description of goods</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Quantity</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Unit price</a:t>
            </a:r>
            <a:endParaRPr lang="en-GB"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Amount</a:t>
            </a:r>
            <a:endParaRPr lang="zh-CN" altLang="en-US" sz="1200" dirty="0">
              <a:solidFill>
                <a:srgbClr val="C00000"/>
              </a:solidFill>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Total value (commission deducted)</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Total quantity, total number</a:t>
            </a:r>
            <a:r>
              <a:rPr lang="en-GB" altLang="zh-CN" sz="1200" baseline="0" dirty="0">
                <a:solidFill>
                  <a:srgbClr val="C00000"/>
                </a:solidFill>
              </a:rPr>
              <a:t> of cartons, </a:t>
            </a:r>
            <a:r>
              <a:rPr lang="en-GB" altLang="zh-CN" sz="1200" dirty="0">
                <a:solidFill>
                  <a:srgbClr val="C00000"/>
                </a:solidFill>
              </a:rPr>
              <a:t>Total weight, Total value in USD$</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Statement about origin of goods</a:t>
            </a:r>
            <a:endParaRPr lang="zh-CN" altLang="en-US" sz="1200" dirty="0">
              <a:solidFill>
                <a:srgbClr val="C00000"/>
              </a:solidFill>
            </a:endParaRPr>
          </a:p>
          <a:p>
            <a:endParaRPr lang="en-US" altLang="zh-CN"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A pro-forma invoice is a preliminary bill of sale sent to buyers in advance of a shipment or delivery of goods. Typically, it gives a description of the purchased items and notes the cost along with other important information, such as shipping weight and transport charges. Pro-forma invoices are often used for customs purposes on imports.</a:t>
            </a:r>
            <a:endParaRPr lang="en-US" altLang="zh-CN" dirty="0"/>
          </a:p>
          <a:p>
            <a:endParaRPr lang="en-US" altLang="zh-CN" dirty="0"/>
          </a:p>
          <a:p>
            <a:r>
              <a:rPr lang="en-US" altLang="zh-CN" dirty="0"/>
              <a:t>A pro-forma invoice differs from a simple price quotation in that it is usually considered a binding agreement, despite the fact that, like a price quote, the terms of sale are subject to change. A wide variety of businesses in virtually all industries use pro-forma invoices.</a:t>
            </a:r>
            <a:endParaRPr lang="en-US" altLang="zh-CN" dirty="0"/>
          </a:p>
          <a:p>
            <a:r>
              <a:rPr lang="en-US" altLang="zh-CN" dirty="0"/>
              <a:t>Most pro-forma invoices provide the buyer with a precise sale price. It includes any commissions or fees, such as applicable taxes or shipping costs. Though the pro-forma invoice may be subject to change, it serves as a good faith estimate to avoid exposing the buyer to any unexpected charges once the transaction has fully completed.</a:t>
            </a:r>
            <a:endParaRPr lang="en-US" altLang="zh-CN" dirty="0"/>
          </a:p>
          <a:p>
            <a:endParaRPr lang="en-US" altLang="zh-CN" dirty="0"/>
          </a:p>
          <a:p>
            <a:r>
              <a:rPr lang="en-US" altLang="zh-CN" dirty="0"/>
              <a:t>A pro-forma invoice may be sent prior to the shipment of any agreed-upon deliverables, or along with the shipped items. While it does contain exact details regarding the costs associated with the sale, it does not serve as an official invoice upon which a payment must be made.</a:t>
            </a:r>
            <a:endParaRPr lang="en-US" altLang="zh-CN" dirty="0"/>
          </a:p>
          <a:p>
            <a:endParaRPr lang="en-US" altLang="zh-CN" dirty="0"/>
          </a:p>
          <a:p>
            <a:endParaRPr lang="en-US" altLang="zh-CN" dirty="0"/>
          </a:p>
          <a:p>
            <a:endParaRPr lang="en-US" altLang="zh-CN" dirty="0"/>
          </a:p>
          <a:p>
            <a:r>
              <a:rPr lang="en-US" altLang="zh-CN" dirty="0"/>
              <a:t>Read more: Pro-Forma Invoice http://www.investopedia.com/terms/p/pro-forma-invoice.asp#ixzz4nZLtav8n </a:t>
            </a:r>
            <a:endParaRPr lang="en-US" altLang="zh-CN" dirty="0"/>
          </a:p>
          <a:p>
            <a:r>
              <a:rPr lang="en-US" altLang="zh-CN" dirty="0"/>
              <a:t>Follow us: Investopedia on Facebook</a:t>
            </a:r>
            <a:endParaRPr lang="en-US" altLang="zh-CN" dirty="0"/>
          </a:p>
          <a:p>
            <a:endParaRPr lang="en-US" altLang="zh-CN" dirty="0"/>
          </a:p>
          <a:p>
            <a:r>
              <a:rPr lang="en-US" altLang="zh-CN" dirty="0"/>
              <a:t>An abridged or estimated invoice sent by a seller to a buyer in advance of a shipment or delivery of goods. It notes the kind and quantity of goods, their value, and other important information such as weight and transportation charges. Pro forma invoices are commonly used as preliminary invoices with a quotation, or for customs purposes in importation. They differ from a normal invoice in not being a demand or request for payment.</a:t>
            </a:r>
            <a:endParaRPr lang="en-US" altLang="zh-CN" dirty="0"/>
          </a:p>
          <a:p>
            <a:endParaRPr lang="en-US" altLang="zh-CN" dirty="0"/>
          </a:p>
          <a:p>
            <a:r>
              <a:rPr lang="en-US" altLang="zh-CN" dirty="0"/>
              <a:t>Read more: http://www.businessdictionary.com/definition/pro-forma-invoice.html</a:t>
            </a:r>
            <a:endParaRPr lang="en-US" altLang="zh-CN" dirty="0"/>
          </a:p>
          <a:p>
            <a:endParaRPr lang="en-US" altLang="zh-CN" dirty="0"/>
          </a:p>
          <a:p>
            <a:r>
              <a:rPr lang="en-US" altLang="zh-CN" dirty="0"/>
              <a:t>Customs</a:t>
            </a:r>
            <a:r>
              <a:rPr lang="en-US" altLang="zh-CN" baseline="0" dirty="0"/>
              <a:t> Invoice</a:t>
            </a:r>
            <a:endParaRPr lang="en-US" altLang="zh-CN" baseline="0" dirty="0"/>
          </a:p>
          <a:p>
            <a:endParaRPr lang="en-US" altLang="zh-CN" dirty="0"/>
          </a:p>
          <a:p>
            <a:r>
              <a:rPr lang="en-US" altLang="zh-CN" dirty="0"/>
              <a:t>Extended form of commercial invoice required by customs (often in a specified format) in which the exporter states the description, quantity and selling price, freight, insurance, and packing costs, terms of delivery and payment, weight and/or volume of the goods for the purpose of determining customs import value at the port of destination.</a:t>
            </a:r>
            <a:endParaRPr lang="en-US" altLang="zh-CN" dirty="0"/>
          </a:p>
          <a:p>
            <a:endParaRPr lang="en-US" altLang="zh-CN" dirty="0"/>
          </a:p>
          <a:p>
            <a:r>
              <a:rPr lang="en-US" altLang="zh-CN" dirty="0"/>
              <a:t>Read more: http://www.businessdictionary.com/definition/customs-invoice.html</a:t>
            </a:r>
            <a:endParaRPr lang="en-US" altLang="zh-CN" dirty="0"/>
          </a:p>
          <a:p>
            <a:endParaRPr lang="en-US" altLang="zh-CN" dirty="0"/>
          </a:p>
          <a:p>
            <a:r>
              <a:rPr lang="en-US" altLang="zh-CN" dirty="0"/>
              <a:t>Customs invoices are a critical component of the export paperwork. Invoices indicate the buyer and seller of the goods, a description of the items, their value, and the terms or proposed terms of the sale. Many governments use invoices for calculating and assessing customs duties and taxes. Governments that use invoices to control imports will often specify the invoice’s form, content, number of copies, language(s) to be used, and other characteristics.</a:t>
            </a:r>
            <a:endParaRPr lang="en-US" altLang="zh-CN" dirty="0"/>
          </a:p>
          <a:p>
            <a:endParaRPr lang="en-US" altLang="zh-CN" dirty="0"/>
          </a:p>
          <a:p>
            <a:endParaRPr lang="en-US" altLang="zh-CN" dirty="0"/>
          </a:p>
          <a:p>
            <a:r>
              <a:rPr lang="en-US" altLang="zh-CN" dirty="0"/>
              <a:t>DEFINITION of 'Consular Invoice'</a:t>
            </a:r>
            <a:endParaRPr lang="en-US" altLang="zh-CN" dirty="0"/>
          </a:p>
          <a:p>
            <a:r>
              <a:rPr lang="en-US" altLang="zh-CN" dirty="0"/>
              <a:t>A document certifying a shipment of goods and shows information such as the consignor, consignee and value of the shipment. A consular invoice can be obtained through a consular representative of the country you're shipping to. The consular invoice is required by some countries to facilitate customs and collection of taxes. </a:t>
            </a:r>
            <a:endParaRPr lang="en-US" altLang="zh-CN" dirty="0"/>
          </a:p>
          <a:p>
            <a:endParaRPr lang="en-US" altLang="zh-CN" dirty="0"/>
          </a:p>
          <a:p>
            <a:endParaRPr lang="en-US" altLang="zh-CN" dirty="0"/>
          </a:p>
          <a:p>
            <a:r>
              <a:rPr lang="en-US" altLang="zh-CN" dirty="0"/>
              <a:t>BREAKING DOWN 'Consular Invoice'</a:t>
            </a:r>
            <a:endParaRPr lang="en-US" altLang="zh-CN" dirty="0"/>
          </a:p>
          <a:p>
            <a:r>
              <a:rPr lang="en-US" altLang="zh-CN" dirty="0"/>
              <a:t>A consular invoice also has a copy of the commercial invoice in the language of the country, giving full details of the merchandise shipped. In general, the purpose is to provide the foreign customs authority with a complete, detailed description of the goods so that the correct import duty can be levied.</a:t>
            </a:r>
            <a:endParaRPr lang="en-US" altLang="zh-CN" dirty="0"/>
          </a:p>
          <a:p>
            <a:endParaRPr lang="en-US" altLang="zh-CN" dirty="0"/>
          </a:p>
          <a:p>
            <a:endParaRPr lang="en-US" altLang="zh-CN" dirty="0"/>
          </a:p>
          <a:p>
            <a:endParaRPr lang="en-US" altLang="zh-CN" dirty="0"/>
          </a:p>
          <a:p>
            <a:r>
              <a:rPr lang="en-US" altLang="zh-CN" dirty="0"/>
              <a:t>Read more: Consular Invoice http://www.investopedia.com/terms/c/consular-invoice.asp#ixzz4nZPmdi14 </a:t>
            </a:r>
            <a:endParaRPr lang="en-US" altLang="zh-CN" dirty="0"/>
          </a:p>
          <a:p>
            <a:r>
              <a:rPr lang="en-US" altLang="zh-CN" dirty="0"/>
              <a:t>Follow us: Investopedia on Facebook</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Name and address of the seller</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Name and address of the buyer</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Invoice no.</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Date of list</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Marks and numbers</a:t>
            </a:r>
            <a:endParaRPr lang="zh-CN" alt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Description</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Packing</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Weight and volume</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Total amount</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C00000"/>
                </a:solidFill>
              </a:rPr>
              <a:t>L/C, contract no. transport if required</a:t>
            </a:r>
            <a:endParaRPr lang="en-US" altLang="zh-CN"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solidFill>
                  <a:srgbClr val="C00000"/>
                </a:solidFill>
              </a:rPr>
              <a:t>Signature</a:t>
            </a:r>
            <a:endParaRPr lang="en-US" altLang="zh-CN" sz="1200" dirty="0">
              <a:solidFill>
                <a:srgbClr val="C00000"/>
              </a:solidFill>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GB" altLang="zh-CN" sz="1200" kern="1200" dirty="0">
                <a:solidFill>
                  <a:schemeClr val="tx1"/>
                </a:solidFill>
                <a:effectLst/>
                <a:latin typeface="+mn-lt"/>
                <a:ea typeface="+mn-ea"/>
                <a:cs typeface="+mn-cs"/>
              </a:rPr>
              <a:t>As a result, presentation of an unclean bill of lading would create a discrepancy which will be named as unclean bill of lading discrepancy.</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Presentation of complying documents is vital to documentary credit.</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Complying presentation means a presentation that is in accordance with the terms and conditions of the credit, the applicable provisions of these rules and international standard banking practice. The reference in this definition to international standard banking practice does not relate solely to the ICC publication of the same name. </a:t>
            </a:r>
            <a:endParaRPr lang="en-US" altLang="zh-CN" sz="1200" b="0" i="0" kern="1200" dirty="0">
              <a:solidFill>
                <a:schemeClr val="tx1"/>
              </a:solidFill>
              <a:effectLst/>
              <a:latin typeface="+mn-lt"/>
              <a:ea typeface="+mn-ea"/>
              <a:cs typeface="+mn-cs"/>
            </a:endParaRPr>
          </a:p>
          <a:p>
            <a:endParaRPr lang="en-US" altLang="zh-CN" dirty="0"/>
          </a:p>
          <a:p>
            <a:pPr marL="457200" indent="-457200">
              <a:buFont typeface="Arial" panose="020B0604020202020204" pitchFamily="34" charset="0"/>
              <a:buChar char="•"/>
            </a:pPr>
            <a:r>
              <a:rPr lang="en-US" altLang="zh-CN" sz="1200" dirty="0">
                <a:sym typeface="Wingdings" panose="05000000000000000000" pitchFamily="2" charset="2"/>
              </a:rPr>
              <a:t>Data in a document, need not be identical to, must not conflict with data in that document, other stipulated documents or the L/C.</a:t>
            </a:r>
            <a:endParaRPr lang="en-US" altLang="zh-CN" sz="1200" dirty="0">
              <a:sym typeface="Wingdings" panose="05000000000000000000" pitchFamily="2" charset="2"/>
            </a:endParaRPr>
          </a:p>
          <a:p>
            <a:r>
              <a:rPr lang="zh-CN" altLang="en-US" sz="1200" dirty="0">
                <a:sym typeface="Wingdings" panose="05000000000000000000" pitchFamily="2" charset="2"/>
              </a:rPr>
              <a:t>    </a:t>
            </a:r>
            <a:r>
              <a:rPr lang="zh-CN" altLang="en-US" sz="1200" dirty="0">
                <a:solidFill>
                  <a:srgbClr val="0070C0"/>
                </a:solidFill>
                <a:sym typeface="Wingdings" panose="05000000000000000000" pitchFamily="2" charset="2"/>
              </a:rPr>
              <a:t>单据中的数据，无需与该单据本身的数据，其他单据和信用</a:t>
            </a:r>
            <a:endParaRPr lang="en-US" altLang="zh-CN" sz="1200" dirty="0">
              <a:solidFill>
                <a:srgbClr val="0070C0"/>
              </a:solidFill>
              <a:sym typeface="Wingdings" panose="05000000000000000000" pitchFamily="2" charset="2"/>
            </a:endParaRPr>
          </a:p>
          <a:p>
            <a:r>
              <a:rPr lang="en-US" altLang="zh-CN" sz="1200" dirty="0">
                <a:solidFill>
                  <a:srgbClr val="0070C0"/>
                </a:solidFill>
                <a:sym typeface="Wingdings" panose="05000000000000000000" pitchFamily="2" charset="2"/>
              </a:rPr>
              <a:t>    </a:t>
            </a:r>
            <a:r>
              <a:rPr lang="zh-CN" altLang="en-US" sz="1200" dirty="0">
                <a:solidFill>
                  <a:srgbClr val="0070C0"/>
                </a:solidFill>
                <a:sym typeface="Wingdings" panose="05000000000000000000" pitchFamily="2" charset="2"/>
              </a:rPr>
              <a:t>证的数据完全一致，但是不得矛盾。</a:t>
            </a:r>
            <a:endParaRPr lang="en-US" altLang="zh-CN" sz="1200" dirty="0">
              <a:solidFill>
                <a:srgbClr val="0070C0"/>
              </a:solidFill>
              <a:sym typeface="Wingdings" panose="05000000000000000000" pitchFamily="2" charset="2"/>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Formal contract-document issued by an insurance company to an insured. It (1) puts an indemnity cover into effect, (2) serves as a legal evidence of the insurance agreement, (3) sets out the exact terms on which the indemnity cover has been provided, and (4) states associated information such as the (a) specific risks and perils covered, (b) duration of coverage, (c) amount of premium, (d) mode of premium payment, and (e) deductibles, if any.</a:t>
            </a:r>
            <a:endParaRPr lang="en-US" altLang="zh-CN" dirty="0"/>
          </a:p>
          <a:p>
            <a:endParaRPr lang="en-US" altLang="zh-CN" dirty="0"/>
          </a:p>
          <a:p>
            <a:r>
              <a:rPr lang="en-US" altLang="zh-CN" dirty="0"/>
              <a:t>Read more: http://www.businessdictionary.com/definition/insurance-policy.html</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kern="1200" dirty="0">
                <a:solidFill>
                  <a:schemeClr val="tx1"/>
                </a:solidFill>
                <a:effectLst/>
                <a:latin typeface="+mn-lt"/>
                <a:ea typeface="+mn-ea"/>
                <a:cs typeface="+mn-cs"/>
              </a:rPr>
              <a:t>a continuous policy of marine insurance that is terminable by either party after notice, covers specific shipments automatically, and has the premiums determined by the values reported.</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kern="1200" dirty="0">
                <a:solidFill>
                  <a:schemeClr val="tx1"/>
                </a:solidFill>
                <a:effectLst/>
                <a:latin typeface="+mn-lt"/>
                <a:ea typeface="+mn-ea"/>
                <a:cs typeface="+mn-cs"/>
              </a:rPr>
              <a:t>Open policy provides blanket cover against loss or damage to all goods transported by a specific carrier, or by a specific shipper, during a stated period. Under its terms, the insured is required to periodically provide the insurer with the description, quantity, and value of goods shipped during that period.</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 type of insurance policy intended to cover and indefinite number of future individual requirement. The insurance contract remains in force until canceled. Under the open policy, individual successive shipments are periodically reported or declared to the insurer and automatically covered on or after the inception date. Open policies can provide efficiency and savings for all parties concerned, especially when the insured conducts a significant volume of highly similar transactions. Some letter of credit transactions require evidence of an individual policy covering the specified shipment. In such cases it has become the practice to use an insurance certificate.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457200" indent="-457200">
              <a:buFont typeface="Arial" panose="020B0604020202020204" pitchFamily="34" charset="0"/>
              <a:buChar char="•"/>
            </a:pPr>
            <a:r>
              <a:rPr lang="en-US" altLang="zh-CN" sz="1200" dirty="0">
                <a:sym typeface="Wingdings" panose="05000000000000000000" pitchFamily="2" charset="2"/>
              </a:rPr>
              <a:t>In documents other than the commercial invoice, the description of the goods, services or performance, may be in general terms not conflicting with their description in the credit.</a:t>
            </a:r>
            <a:endParaRPr lang="en-US" altLang="zh-CN" sz="1200" dirty="0">
              <a:sym typeface="Wingdings" panose="05000000000000000000" pitchFamily="2" charset="2"/>
            </a:endParaRPr>
          </a:p>
          <a:p>
            <a:r>
              <a:rPr lang="zh-CN" altLang="en-US" sz="1200" dirty="0">
                <a:sym typeface="Wingdings" panose="05000000000000000000" pitchFamily="2" charset="2"/>
              </a:rPr>
              <a:t>     </a:t>
            </a:r>
            <a:r>
              <a:rPr lang="zh-CN" altLang="en-US" sz="1200" dirty="0">
                <a:solidFill>
                  <a:srgbClr val="0070C0"/>
                </a:solidFill>
                <a:sym typeface="Wingdings" panose="05000000000000000000" pitchFamily="2" charset="2"/>
              </a:rPr>
              <a:t>除商业发票外，其他单据中的货物、服务或履约行为的描述，</a:t>
            </a:r>
            <a:endParaRPr lang="en-US" altLang="zh-CN" sz="1200" dirty="0">
              <a:solidFill>
                <a:srgbClr val="0070C0"/>
              </a:solidFill>
              <a:sym typeface="Wingdings" panose="05000000000000000000" pitchFamily="2" charset="2"/>
            </a:endParaRPr>
          </a:p>
          <a:p>
            <a:r>
              <a:rPr lang="en-US" altLang="zh-CN" sz="1200" dirty="0">
                <a:solidFill>
                  <a:srgbClr val="0070C0"/>
                </a:solidFill>
                <a:sym typeface="Wingdings" panose="05000000000000000000" pitchFamily="2" charset="2"/>
              </a:rPr>
              <a:t>     </a:t>
            </a:r>
            <a:r>
              <a:rPr lang="zh-CN" altLang="en-US" sz="1200" dirty="0">
                <a:solidFill>
                  <a:srgbClr val="0070C0"/>
                </a:solidFill>
                <a:sym typeface="Wingdings" panose="05000000000000000000" pitchFamily="2" charset="2"/>
              </a:rPr>
              <a:t>可使用与信用证中的描述不矛盾的概括性用语。</a:t>
            </a:r>
            <a:endParaRPr lang="en-US" altLang="zh-CN" sz="1200" dirty="0">
              <a:solidFill>
                <a:srgbClr val="0070C0"/>
              </a:solidFill>
              <a:sym typeface="Wingdings" panose="05000000000000000000" pitchFamily="2" charset="2"/>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哪家机构出具取决于信用证要求。无要求的，一般由商检局出具，但是银行应该接受两个机构出具的证书。</a:t>
            </a:r>
            <a:endParaRPr lang="en-US" altLang="zh-CN" dirty="0"/>
          </a:p>
          <a:p>
            <a:endParaRPr lang="en-US" altLang="zh-CN" dirty="0"/>
          </a:p>
          <a:p>
            <a:r>
              <a:rPr lang="en-US" altLang="zh-CN" sz="1200" b="0" i="0" kern="1200" dirty="0">
                <a:solidFill>
                  <a:schemeClr val="tx1"/>
                </a:solidFill>
                <a:effectLst/>
                <a:latin typeface="+mn-lt"/>
                <a:ea typeface="+mn-ea"/>
                <a:cs typeface="+mn-cs"/>
              </a:rPr>
              <a:t>Determining the origin of a product is important because origin is a key information for applying </a:t>
            </a:r>
            <a:r>
              <a:rPr lang="en-US" altLang="zh-CN" sz="1200" b="0" i="0" u="none" strike="noStrike" kern="1200" dirty="0">
                <a:solidFill>
                  <a:schemeClr val="tx1"/>
                </a:solidFill>
                <a:effectLst/>
                <a:latin typeface="+mn-lt"/>
                <a:ea typeface="+mn-ea"/>
                <a:cs typeface="+mn-cs"/>
                <a:hlinkClick r:id="rId3" tooltip="Tariff"/>
              </a:rPr>
              <a:t>tariffs</a:t>
            </a:r>
            <a:r>
              <a:rPr lang="en-US" altLang="zh-CN" sz="1200" b="0" i="0"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hlinkClick r:id="rId4" tooltip="Embargo"/>
              </a:rPr>
              <a:t>embargo</a:t>
            </a:r>
            <a:r>
              <a:rPr lang="en-US" altLang="zh-CN" sz="1200" b="0" i="0" kern="1200" dirty="0">
                <a:solidFill>
                  <a:schemeClr val="tx1"/>
                </a:solidFill>
                <a:effectLst/>
                <a:latin typeface="+mn-lt"/>
                <a:ea typeface="+mn-ea"/>
                <a:cs typeface="+mn-cs"/>
              </a:rPr>
              <a:t> and other trade policies.</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dirty="0"/>
              <a:t>Virtually every country in the world considers the origin of imported goods when determining the duty that will be applied or, in some cases, whether the goods may be legally imported at all.</a:t>
            </a:r>
            <a:endParaRPr lang="en-US" altLang="zh-CN" dirty="0"/>
          </a:p>
          <a:p>
            <a:endParaRPr lang="en-US" altLang="zh-CN" dirty="0"/>
          </a:p>
          <a:p>
            <a:r>
              <a:rPr lang="en-US" altLang="zh-CN" dirty="0"/>
              <a:t>There are two types of COs that chambers can issue:</a:t>
            </a:r>
            <a:endParaRPr lang="en-US" altLang="zh-CN" dirty="0"/>
          </a:p>
          <a:p>
            <a:endParaRPr lang="en-US" altLang="zh-CN" dirty="0"/>
          </a:p>
          <a:p>
            <a:r>
              <a:rPr lang="en-US" altLang="zh-CN" dirty="0"/>
              <a:t>Non-Preferential COs, which certify that the goods’ country of origin does not qualify for any preferential treatment. These are the main type of COs that chambers issue and are also known as “ordinary </a:t>
            </a:r>
            <a:r>
              <a:rPr lang="en-US" altLang="zh-CN" dirty="0" err="1"/>
              <a:t>COs.</a:t>
            </a:r>
            <a:r>
              <a:rPr lang="en-US" altLang="zh-CN" dirty="0"/>
              <a:t>”</a:t>
            </a:r>
            <a:endParaRPr lang="en-US" altLang="zh-CN" dirty="0"/>
          </a:p>
          <a:p>
            <a:r>
              <a:rPr lang="en-US" altLang="zh-CN" dirty="0"/>
              <a:t>Preferential COs, which certify that goods are subject to reduced tariffs or exemptions when they are exported to countries extending these privileges. COs may be needed to comply with Letters of Credit, foreign Customs requirements or a buyer’s request.</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457200" indent="-457200">
              <a:buFont typeface="Arial" panose="020B0604020202020204" pitchFamily="34" charset="0"/>
              <a:buChar char="•"/>
            </a:pPr>
            <a:r>
              <a:rPr lang="en-US" altLang="zh-CN" sz="1200" dirty="0"/>
              <a:t>When an issuing bank determines that a presentation is complying, it must honour. </a:t>
            </a:r>
            <a:r>
              <a:rPr lang="zh-CN" altLang="en-US" sz="1200" dirty="0">
                <a:solidFill>
                  <a:srgbClr val="0070C0"/>
                </a:solidFill>
              </a:rPr>
              <a:t>单证相符，必须承付。</a:t>
            </a:r>
            <a:endParaRPr lang="en-US" altLang="zh-CN" sz="1200" dirty="0">
              <a:solidFill>
                <a:srgbClr val="0070C0"/>
              </a:solidFill>
            </a:endParaRPr>
          </a:p>
          <a:p>
            <a:pPr marL="457200" indent="-457200">
              <a:buFont typeface="Arial" panose="020B0604020202020204" pitchFamily="34" charset="0"/>
              <a:buChar char="•"/>
            </a:pPr>
            <a:endParaRPr lang="en-US" altLang="zh-CN" sz="1200" dirty="0">
              <a:solidFill>
                <a:srgbClr val="0070C0"/>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dirty="0"/>
              <a:t>Issuing bank, in its sole judgment approach applicant for waiver of the discrepancies.</a:t>
            </a:r>
            <a:r>
              <a:rPr lang="zh-CN" altLang="en-US" sz="1200" dirty="0">
                <a:solidFill>
                  <a:srgbClr val="0070C0"/>
                </a:solidFill>
              </a:rPr>
              <a:t>开证行确定交单不符时，可以自行决定联系申请人放弃不符点。</a:t>
            </a:r>
            <a:endParaRPr lang="en-US" altLang="zh-CN" sz="1200" dirty="0">
              <a:solidFill>
                <a:srgbClr val="0070C0"/>
              </a:solidFill>
            </a:endParaRPr>
          </a:p>
          <a:p>
            <a:pPr marL="457200" indent="-457200">
              <a:buFont typeface="Arial" panose="020B0604020202020204" pitchFamily="34" charset="0"/>
              <a:buChar char="•"/>
            </a:pPr>
            <a:endParaRPr lang="en-US" altLang="zh-CN" sz="800" dirty="0"/>
          </a:p>
          <a:p>
            <a:pPr marL="457200" indent="-457200">
              <a:buFont typeface="Arial" panose="020B0604020202020204" pitchFamily="34" charset="0"/>
              <a:buChar char="•"/>
            </a:pPr>
            <a:r>
              <a:rPr lang="en-US" altLang="zh-CN" sz="1200" dirty="0"/>
              <a:t>Nominated/Confirming/Issuing bank may refuse to honour or negotiate discrepant documents.</a:t>
            </a:r>
            <a:r>
              <a:rPr lang="zh-CN" altLang="en-US" sz="1200" dirty="0">
                <a:solidFill>
                  <a:srgbClr val="0070C0"/>
                </a:solidFill>
              </a:rPr>
              <a:t>交单不符时，可以拒绝承付或议付。</a:t>
            </a:r>
            <a:endParaRPr lang="en-US" altLang="zh-CN" sz="1200" dirty="0">
              <a:solidFill>
                <a:srgbClr val="0070C0"/>
              </a:solidFill>
            </a:endParaRPr>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The main function of the shipment advice is to allow importers to arrange transport insurance in a timely manner. Especially this document is vital importer in which situations importers have to arrange the transport insurance, such as FCA, FOB, CFR, FAS, CPT and EXW deliveries. </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The name of the document</a:t>
            </a:r>
            <a:r>
              <a:rPr lang="en-US" altLang="zh-CN" baseline="0" dirty="0"/>
              <a:t> must be the same as specified in the L/C.</a:t>
            </a:r>
            <a:endParaRPr lang="en-US" altLang="zh-CN" baseline="0" dirty="0"/>
          </a:p>
          <a:p>
            <a:endParaRPr lang="en-US" altLang="zh-CN" baseline="0"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Bill of exchange: A signed, written order by one business that instructs another business to pay a third business a specific amount. Also called a draft. datek.smartmoney.com/glossary/</a:t>
            </a:r>
            <a:r>
              <a:rPr lang="en-US" altLang="zh-CN" dirty="0" err="1"/>
              <a:t>index.cfm</a:t>
            </a:r>
            <a:endParaRPr lang="en-US" altLang="zh-CN" dirty="0"/>
          </a:p>
          <a:p>
            <a:endParaRPr lang="en-GB" altLang="zh-CN" dirty="0"/>
          </a:p>
          <a:p>
            <a:r>
              <a:rPr lang="en-US" altLang="zh-CN" dirty="0"/>
              <a:t>A written, unconditional order by one party (the drawer) to another (the drawee) to pay a certain sum, either immediately (a sight bill) or on a fixed date (a term bill), for payment of goods and/or services received. The drawee accepts the bill by signing it, thus converting it into a post-dated check and a binding contract.</a:t>
            </a:r>
            <a:endParaRPr lang="en-US" altLang="zh-CN" dirty="0"/>
          </a:p>
          <a:p>
            <a:endParaRPr lang="en-US" altLang="zh-CN" dirty="0"/>
          </a:p>
          <a:p>
            <a:r>
              <a:rPr lang="en-US" altLang="zh-CN" dirty="0"/>
              <a:t>Read more: http://www.businessdictionary.com/definition/bill-of-exchange-BOE.html</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Bill of exchange: A signed, written order by one business that instructs another business to pay a third business a specific amount. Also called a draft. datek.smartmoney.com/glossary/</a:t>
            </a:r>
            <a:r>
              <a:rPr lang="en-US" altLang="zh-CN" dirty="0" err="1"/>
              <a:t>index.cfm</a:t>
            </a:r>
            <a:endParaRPr lang="en-US" altLang="zh-CN" dirty="0"/>
          </a:p>
          <a:p>
            <a:endParaRPr lang="en-GB" altLang="zh-CN" dirty="0"/>
          </a:p>
          <a:p>
            <a:r>
              <a:rPr lang="en-US" altLang="zh-CN" dirty="0"/>
              <a:t>A written, unconditional order by one party (the drawer) to another (the drawee) to pay a certain sum, either immediately (a sight bill) or on a fixed date (a term bill), for payment of goods and/or services received. The drawee accepts the bill by signing it, thus converting it into a post-dated check and a binding contract.</a:t>
            </a:r>
            <a:endParaRPr lang="en-US" altLang="zh-CN" dirty="0"/>
          </a:p>
          <a:p>
            <a:endParaRPr lang="en-US" altLang="zh-CN" dirty="0"/>
          </a:p>
          <a:p>
            <a:r>
              <a:rPr lang="en-US" altLang="zh-CN" dirty="0"/>
              <a:t>Read more: http://www.businessdictionary.com/definition/bill-of-exchange-BOE.html</a:t>
            </a:r>
            <a:endParaRPr lang="zh-CN" altLang="en-US" dirty="0"/>
          </a:p>
        </p:txBody>
      </p:sp>
      <p:sp>
        <p:nvSpPr>
          <p:cNvPr id="4" name="灯片编号占位符 3"/>
          <p:cNvSpPr>
            <a:spLocks noGrp="1"/>
          </p:cNvSpPr>
          <p:nvPr>
            <p:ph type="sldNum" sz="quarter" idx="10"/>
          </p:nvPr>
        </p:nvSpPr>
        <p:spPr/>
        <p:txBody>
          <a:bodyPr/>
          <a:lstStyle/>
          <a:p>
            <a:fld id="{77F2D2F5-E3F6-471A-95A4-6D1443453A7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1124745"/>
            <a:ext cx="10363200" cy="1470025"/>
          </a:xfrm>
        </p:spPr>
        <p:txBody>
          <a:bodyPr/>
          <a:lstStyle>
            <a:lvl1pPr>
              <a:defRPr b="1">
                <a:solidFill>
                  <a:srgbClr val="9B0353"/>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2852936"/>
            <a:ext cx="8534400" cy="1752600"/>
          </a:xfrm>
        </p:spPr>
        <p:txBody>
          <a:bodyPr/>
          <a:lstStyle>
            <a:lvl1pPr marL="0" indent="0" algn="ctr">
              <a:buNone/>
              <a:defRPr>
                <a:solidFill>
                  <a:schemeClr val="tx1">
                    <a:lumMod val="95000"/>
                    <a:lumOff val="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3D45456D-E8B5-4D54-81BC-4797570167CE}" type="datetime1">
              <a:rPr lang="zh-CN" altLang="en-US" smtClean="0"/>
            </a:fld>
            <a:endParaRPr lang="zh-CN" altLang="en-US"/>
          </a:p>
        </p:txBody>
      </p:sp>
      <p:sp>
        <p:nvSpPr>
          <p:cNvPr id="5"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B1F9D49D-C6F2-4BC7-AD5D-DDB52A116C77}" type="datetime1">
              <a:rPr lang="zh-CN" altLang="en-US" smtClean="0"/>
            </a:fld>
            <a:endParaRPr lang="zh-CN" altLang="en-US"/>
          </a:p>
        </p:txBody>
      </p:sp>
      <p:sp>
        <p:nvSpPr>
          <p:cNvPr id="8"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9"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CA871EA8-EBA2-40A1-8E27-EE382003B3E0}" type="datetime1">
              <a:rPr lang="zh-CN" altLang="en-US" smtClean="0"/>
            </a:fld>
            <a:endParaRPr lang="zh-CN" altLang="en-US"/>
          </a:p>
        </p:txBody>
      </p:sp>
      <p:sp>
        <p:nvSpPr>
          <p:cNvPr id="8"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9"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852616"/>
            <a:ext cx="3000632" cy="484702"/>
          </a:xfrm>
          <a:solidFill>
            <a:schemeClr val="accent1"/>
          </a:solidFill>
        </p:spPr>
        <p:txBody>
          <a:bodyPr>
            <a:normAutofit/>
          </a:bodyPr>
          <a:lstStyle>
            <a:lvl1pPr algn="ctr">
              <a:defRPr sz="2000" b="0">
                <a:solidFill>
                  <a:schemeClr val="bg1"/>
                </a:solidFill>
              </a:defRPr>
            </a:lvl1pPr>
          </a:lstStyle>
          <a:p>
            <a:pPr fontAlgn="auto"/>
            <a:r>
              <a:rPr lang="zh-CN" altLang="en-US" strike="noStrike" noProof="1" dirty="0" smtClean="0"/>
              <a:t>编辑标题</a:t>
            </a:r>
            <a:endParaRPr lang="en-US" strike="noStrike" noProof="1" dirty="0"/>
          </a:p>
        </p:txBody>
      </p:sp>
      <p:sp>
        <p:nvSpPr>
          <p:cNvPr id="3" name="Content Placeholder 2"/>
          <p:cNvSpPr>
            <a:spLocks noGrp="1"/>
          </p:cNvSpPr>
          <p:nvPr>
            <p:ph idx="1"/>
          </p:nvPr>
        </p:nvSpPr>
        <p:spPr>
          <a:xfrm>
            <a:off x="1341737" y="1544595"/>
            <a:ext cx="9828771" cy="4616836"/>
          </a:xfrm>
        </p:spPr>
        <p:txBody>
          <a:bodyPr>
            <a:normAutofit/>
          </a:bodyPr>
          <a:lstStyle>
            <a:lvl1pPr marL="0" indent="0">
              <a:buFont typeface="Arial" panose="020B0604020202020204" pitchFamily="34" charset="0"/>
              <a:buNone/>
              <a:defRPr sz="24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en-US" altLang="zh-CN" strike="noStrike" noProof="1" dirty="0"/>
          </a:p>
        </p:txBody>
      </p:sp>
      <p:sp>
        <p:nvSpPr>
          <p:cNvPr id="4" name="日期占位符 3"/>
          <p:cNvSpPr>
            <a:spLocks noGrp="1"/>
          </p:cNvSpPr>
          <p:nvPr>
            <p:ph type="dt" sz="half" idx="10"/>
          </p:nvPr>
        </p:nvSpPr>
        <p:spPr/>
        <p:txBody>
          <a:bodyPr/>
          <a:p>
            <a:pPr fontAlgn="base"/>
            <a:fld id="{7E209CE7-C191-49CB-93DE-563C8614E8C5}" type="datetimeFigureOut">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B31067DD-7756-4DF3-904A-8F40BA684AA6}" type="slidenum">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bg>
      <p:bgPr>
        <a:blipFill rotWithShape="0">
          <a:blip r:embed="rId2"/>
          <a:stretch>
            <a:fillRect/>
          </a:stretch>
        </a:blipFill>
        <a:effectLst/>
      </p:bgPr>
    </p:bg>
    <p:spTree>
      <p:nvGrpSpPr>
        <p:cNvPr id="1" name=""/>
        <p:cNvGrpSpPr/>
        <p:nvPr/>
      </p:nvGrpSpPr>
      <p:grpSpPr>
        <a:xfrm>
          <a:off x="0" y="0"/>
          <a:ext cx="0" cy="0"/>
          <a:chOff x="0" y="0"/>
          <a:chExt cx="0" cy="0"/>
        </a:xfrm>
      </p:grpSpPr>
      <p:grpSp>
        <p:nvGrpSpPr>
          <p:cNvPr id="4098" name="组合 6"/>
          <p:cNvGrpSpPr/>
          <p:nvPr/>
        </p:nvGrpSpPr>
        <p:grpSpPr>
          <a:xfrm>
            <a:off x="0" y="2300288"/>
            <a:ext cx="12192000" cy="1770062"/>
            <a:chOff x="0" y="2300287"/>
            <a:chExt cx="12192000" cy="1770729"/>
          </a:xfrm>
        </p:grpSpPr>
        <p:sp>
          <p:nvSpPr>
            <p:cNvPr id="8" name="任意多边形 7"/>
            <p:cNvSpPr/>
            <p:nvPr/>
          </p:nvSpPr>
          <p:spPr>
            <a:xfrm>
              <a:off x="6346" y="2636663"/>
              <a:ext cx="12185654" cy="1434353"/>
            </a:xfrm>
            <a:custGeom>
              <a:avLst/>
              <a:gdLst>
                <a:gd name="connsiteX0" fmla="*/ 0 w 9144000"/>
                <a:gd name="connsiteY0" fmla="*/ 0 h 1076325"/>
                <a:gd name="connsiteX1" fmla="*/ 7058024 w 9144000"/>
                <a:gd name="connsiteY1" fmla="*/ 0 h 1076325"/>
                <a:gd name="connsiteX2" fmla="*/ 7058024 w 9144000"/>
                <a:gd name="connsiteY2" fmla="*/ 973931 h 1076325"/>
                <a:gd name="connsiteX3" fmla="*/ 8354024 w 9144000"/>
                <a:gd name="connsiteY3" fmla="*/ 973931 h 1076325"/>
                <a:gd name="connsiteX4" fmla="*/ 8354024 w 9144000"/>
                <a:gd name="connsiteY4" fmla="*/ 0 h 1076325"/>
                <a:gd name="connsiteX5" fmla="*/ 9144000 w 9144000"/>
                <a:gd name="connsiteY5" fmla="*/ 0 h 1076325"/>
                <a:gd name="connsiteX6" fmla="*/ 9144000 w 9144000"/>
                <a:gd name="connsiteY6" fmla="*/ 1076325 h 1076325"/>
                <a:gd name="connsiteX7" fmla="*/ 0 w 9144000"/>
                <a:gd name="connsiteY7" fmla="*/ 107632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076325">
                  <a:moveTo>
                    <a:pt x="0" y="0"/>
                  </a:moveTo>
                  <a:lnTo>
                    <a:pt x="7058024" y="0"/>
                  </a:lnTo>
                  <a:lnTo>
                    <a:pt x="7058024" y="973931"/>
                  </a:lnTo>
                  <a:lnTo>
                    <a:pt x="8354024" y="973931"/>
                  </a:lnTo>
                  <a:lnTo>
                    <a:pt x="8354024" y="0"/>
                  </a:lnTo>
                  <a:lnTo>
                    <a:pt x="9144000" y="0"/>
                  </a:lnTo>
                  <a:lnTo>
                    <a:pt x="9144000" y="1076325"/>
                  </a:lnTo>
                  <a:lnTo>
                    <a:pt x="0" y="107632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base">
                <a:defRPr/>
              </a:pPr>
              <a:endParaRPr lang="zh-CN" altLang="en-US" sz="2400" strike="noStrike" noProof="1">
                <a:latin typeface="Arial" panose="020B0604020202020204" pitchFamily="34" charset="0"/>
                <a:ea typeface="黑体" panose="02010609060101010101" charset="-122"/>
              </a:endParaRPr>
            </a:p>
          </p:txBody>
        </p:sp>
        <p:sp>
          <p:nvSpPr>
            <p:cNvPr id="9" name="矩形 8"/>
            <p:cNvSpPr/>
            <p:nvPr/>
          </p:nvSpPr>
          <p:spPr>
            <a:xfrm>
              <a:off x="0" y="2865142"/>
              <a:ext cx="9399456" cy="973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base">
                <a:defRPr/>
              </a:pPr>
              <a:endParaRPr lang="zh-CN" altLang="en-US" sz="4000" strike="noStrike" noProof="1" dirty="0">
                <a:solidFill>
                  <a:srgbClr val="FCFCFC"/>
                </a:solidFill>
                <a:latin typeface="Arial" panose="020B0604020202020204" pitchFamily="34" charset="0"/>
                <a:ea typeface="黑体" panose="02010609060101010101" charset="-122"/>
              </a:endParaRPr>
            </a:p>
          </p:txBody>
        </p:sp>
        <p:sp>
          <p:nvSpPr>
            <p:cNvPr id="10" name="矩形 5"/>
            <p:cNvSpPr/>
            <p:nvPr/>
          </p:nvSpPr>
          <p:spPr>
            <a:xfrm>
              <a:off x="9507350" y="2300287"/>
              <a:ext cx="1535900" cy="1538015"/>
            </a:xfrm>
            <a:custGeom>
              <a:avLst/>
              <a:gdLst>
                <a:gd name="connsiteX0" fmla="*/ 0 w 1152000"/>
                <a:gd name="connsiteY0" fmla="*/ 0 h 1152000"/>
                <a:gd name="connsiteX1" fmla="*/ 1152000 w 1152000"/>
                <a:gd name="connsiteY1" fmla="*/ 0 h 1152000"/>
                <a:gd name="connsiteX2" fmla="*/ 1152000 w 1152000"/>
                <a:gd name="connsiteY2" fmla="*/ 1152000 h 1152000"/>
                <a:gd name="connsiteX3" fmla="*/ 0 w 1152000"/>
                <a:gd name="connsiteY3" fmla="*/ 1152000 h 1152000"/>
                <a:gd name="connsiteX4" fmla="*/ 0 w 1152000"/>
                <a:gd name="connsiteY4" fmla="*/ 0 h 1152000"/>
                <a:gd name="connsiteX0-1" fmla="*/ 0 w 1152000"/>
                <a:gd name="connsiteY0-2" fmla="*/ 2343 h 1154343"/>
                <a:gd name="connsiteX1-3" fmla="*/ 323289 w 1152000"/>
                <a:gd name="connsiteY1-4" fmla="*/ 0 h 1154343"/>
                <a:gd name="connsiteX2-5" fmla="*/ 1152000 w 1152000"/>
                <a:gd name="connsiteY2-6" fmla="*/ 2343 h 1154343"/>
                <a:gd name="connsiteX3-7" fmla="*/ 1152000 w 1152000"/>
                <a:gd name="connsiteY3-8" fmla="*/ 1154343 h 1154343"/>
                <a:gd name="connsiteX4-9" fmla="*/ 0 w 1152000"/>
                <a:gd name="connsiteY4-10" fmla="*/ 1154343 h 1154343"/>
                <a:gd name="connsiteX5" fmla="*/ 0 w 1152000"/>
                <a:gd name="connsiteY5" fmla="*/ 2343 h 1154343"/>
                <a:gd name="connsiteX0-11" fmla="*/ 0 w 1152000"/>
                <a:gd name="connsiteY0-12" fmla="*/ 2343 h 1154343"/>
                <a:gd name="connsiteX1-13" fmla="*/ 323289 w 1152000"/>
                <a:gd name="connsiteY1-14" fmla="*/ 0 h 1154343"/>
                <a:gd name="connsiteX2-15" fmla="*/ 825732 w 1152000"/>
                <a:gd name="connsiteY2-16" fmla="*/ 1 h 1154343"/>
                <a:gd name="connsiteX3-17" fmla="*/ 1152000 w 1152000"/>
                <a:gd name="connsiteY3-18" fmla="*/ 2343 h 1154343"/>
                <a:gd name="connsiteX4-19" fmla="*/ 1152000 w 1152000"/>
                <a:gd name="connsiteY4-20" fmla="*/ 1154343 h 1154343"/>
                <a:gd name="connsiteX5-21" fmla="*/ 0 w 1152000"/>
                <a:gd name="connsiteY5-22" fmla="*/ 1154343 h 1154343"/>
                <a:gd name="connsiteX6" fmla="*/ 0 w 1152000"/>
                <a:gd name="connsiteY6" fmla="*/ 2343 h 1154343"/>
                <a:gd name="connsiteX0-23" fmla="*/ 825732 w 1152000"/>
                <a:gd name="connsiteY0-24" fmla="*/ 1 h 1154343"/>
                <a:gd name="connsiteX1-25" fmla="*/ 1152000 w 1152000"/>
                <a:gd name="connsiteY1-26" fmla="*/ 2343 h 1154343"/>
                <a:gd name="connsiteX2-27" fmla="*/ 1152000 w 1152000"/>
                <a:gd name="connsiteY2-28" fmla="*/ 1154343 h 1154343"/>
                <a:gd name="connsiteX3-29" fmla="*/ 0 w 1152000"/>
                <a:gd name="connsiteY3-30" fmla="*/ 1154343 h 1154343"/>
                <a:gd name="connsiteX4-31" fmla="*/ 0 w 1152000"/>
                <a:gd name="connsiteY4-32" fmla="*/ 2343 h 1154343"/>
                <a:gd name="connsiteX5-33" fmla="*/ 323289 w 1152000"/>
                <a:gd name="connsiteY5-34" fmla="*/ 0 h 1154343"/>
                <a:gd name="connsiteX6-35" fmla="*/ 917172 w 1152000"/>
                <a:gd name="connsiteY6-36" fmla="*/ 91441 h 1154343"/>
                <a:gd name="connsiteX0-37" fmla="*/ 825732 w 1152000"/>
                <a:gd name="connsiteY0-38" fmla="*/ 1 h 1154343"/>
                <a:gd name="connsiteX1-39" fmla="*/ 1152000 w 1152000"/>
                <a:gd name="connsiteY1-40" fmla="*/ 2343 h 1154343"/>
                <a:gd name="connsiteX2-41" fmla="*/ 1152000 w 1152000"/>
                <a:gd name="connsiteY2-42" fmla="*/ 1154343 h 1154343"/>
                <a:gd name="connsiteX3-43" fmla="*/ 0 w 1152000"/>
                <a:gd name="connsiteY3-44" fmla="*/ 1154343 h 1154343"/>
                <a:gd name="connsiteX4-45" fmla="*/ 0 w 1152000"/>
                <a:gd name="connsiteY4-46" fmla="*/ 2343 h 1154343"/>
                <a:gd name="connsiteX5-47" fmla="*/ 323289 w 1152000"/>
                <a:gd name="connsiteY5-48" fmla="*/ 0 h 1154343"/>
              </a:gdLst>
              <a:ahLst/>
              <a:cxnLst>
                <a:cxn ang="0">
                  <a:pos x="connsiteX0-37" y="connsiteY0-38"/>
                </a:cxn>
                <a:cxn ang="0">
                  <a:pos x="connsiteX1-39" y="connsiteY1-40"/>
                </a:cxn>
                <a:cxn ang="0">
                  <a:pos x="connsiteX2-41" y="connsiteY2-42"/>
                </a:cxn>
                <a:cxn ang="0">
                  <a:pos x="connsiteX3-43" y="connsiteY3-44"/>
                </a:cxn>
                <a:cxn ang="0">
                  <a:pos x="connsiteX4-45" y="connsiteY4-46"/>
                </a:cxn>
                <a:cxn ang="0">
                  <a:pos x="connsiteX5-47" y="connsiteY5-48"/>
                </a:cxn>
              </a:cxnLst>
              <a:rect l="l" t="t" r="r" b="b"/>
              <a:pathLst>
                <a:path w="1152000" h="1154343">
                  <a:moveTo>
                    <a:pt x="825732" y="1"/>
                  </a:moveTo>
                  <a:lnTo>
                    <a:pt x="1152000" y="2343"/>
                  </a:lnTo>
                  <a:lnTo>
                    <a:pt x="1152000" y="1154343"/>
                  </a:lnTo>
                  <a:lnTo>
                    <a:pt x="0" y="1154343"/>
                  </a:lnTo>
                  <a:lnTo>
                    <a:pt x="0" y="2343"/>
                  </a:lnTo>
                  <a:lnTo>
                    <a:pt x="323289"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0" anchor="ctr">
              <a:normAutofit/>
            </a:bodyPr>
            <a:lstStyle/>
            <a:p>
              <a:pPr algn="ctr" fontAlgn="base">
                <a:defRPr/>
              </a:pPr>
              <a:endParaRPr lang="en-US" altLang="zh-CN" sz="4800" b="1" strike="noStrike" noProof="1" dirty="0">
                <a:solidFill>
                  <a:schemeClr val="accent1"/>
                </a:solidFill>
                <a:latin typeface="Arial" panose="020B0604020202020204" pitchFamily="34" charset="0"/>
                <a:ea typeface="黑体" panose="02010609060101010101" charset="-122"/>
              </a:endParaRPr>
            </a:p>
          </p:txBody>
        </p:sp>
      </p:grpSp>
      <p:sp>
        <p:nvSpPr>
          <p:cNvPr id="2" name="标题 1"/>
          <p:cNvSpPr>
            <a:spLocks noGrp="1"/>
          </p:cNvSpPr>
          <p:nvPr>
            <p:ph type="title"/>
          </p:nvPr>
        </p:nvSpPr>
        <p:spPr>
          <a:xfrm>
            <a:off x="0" y="2865600"/>
            <a:ext cx="9399600" cy="972000"/>
          </a:xfrm>
        </p:spPr>
        <p:txBody>
          <a:bodyPr lIns="90000" tIns="46800" rIns="90000" bIns="46800" anchor="ctr" anchorCtr="0">
            <a:normAutofit/>
          </a:bodyPr>
          <a:lstStyle>
            <a:lvl1pPr algn="ctr">
              <a:defRPr sz="3000" b="0">
                <a:solidFill>
                  <a:schemeClr val="bg1"/>
                </a:solidFill>
              </a:defRPr>
            </a:lvl1pPr>
          </a:lstStyle>
          <a:p>
            <a:pPr fontAlgn="auto"/>
            <a:r>
              <a:rPr lang="zh-CN" altLang="en-US" strike="noStrike" noProof="1" smtClean="0"/>
              <a:t>单击此处编辑母版标题样式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base"/>
            <a:fld id="{7E209CE7-C191-49CB-93DE-563C8614E8C5}" type="datetimeFigureOut">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base"/>
            <a:fld id="{B31067DD-7756-4DF3-904A-8F40BA684AA6}" type="slidenum">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0365" y="2511508"/>
            <a:ext cx="6971271" cy="1464276"/>
          </a:xfrm>
        </p:spPr>
        <p:txBody>
          <a:bodyPr>
            <a:normAutofit/>
          </a:bodyPr>
          <a:lstStyle>
            <a:lvl1pPr algn="ctr">
              <a:defRPr sz="6600">
                <a:solidFill>
                  <a:schemeClr val="accent1"/>
                </a:solidFill>
              </a:defRPr>
            </a:lvl1pPr>
          </a:lstStyle>
          <a:p>
            <a:pPr fontAlgn="auto"/>
            <a:r>
              <a:rPr lang="zh-CN" altLang="en-US" strike="noStrike" noProof="1" dirty="0" smtClean="0"/>
              <a:t>编辑标题</a:t>
            </a:r>
            <a:endParaRPr lang="en-US" strike="noStrike" noProof="1" dirty="0"/>
          </a:p>
        </p:txBody>
      </p:sp>
      <p:sp>
        <p:nvSpPr>
          <p:cNvPr id="3" name="日期占位符 2"/>
          <p:cNvSpPr>
            <a:spLocks noGrp="1"/>
          </p:cNvSpPr>
          <p:nvPr>
            <p:ph type="dt" sz="half" idx="10"/>
          </p:nvPr>
        </p:nvSpPr>
        <p:spPr/>
        <p:txBody>
          <a:bodyPr/>
          <a:p>
            <a:pPr fontAlgn="base"/>
            <a:fld id="{7E209CE7-C191-49CB-93DE-563C8614E8C5}" type="datetimeFigureOut">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B31067DD-7756-4DF3-904A-8F40BA684AA6}" type="slidenum">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p>
            <a:pPr fontAlgn="base"/>
            <a:fld id="{7E209CE7-C191-49CB-93DE-563C8614E8C5}" type="datetimeFigureOut">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p>
            <a:pPr fontAlgn="base"/>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noAutofit/>
          </a:bodyPr>
          <a:p>
            <a:pPr fontAlgn="base"/>
            <a:fld id="{B31067DD-7756-4DF3-904A-8F40BA684AA6}" type="slidenum">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grpSp>
        <p:nvGrpSpPr>
          <p:cNvPr id="6146" name="组合 4"/>
          <p:cNvGrpSpPr/>
          <p:nvPr userDrawn="1"/>
        </p:nvGrpSpPr>
        <p:grpSpPr>
          <a:xfrm>
            <a:off x="-9525" y="6240463"/>
            <a:ext cx="12203113" cy="623887"/>
            <a:chOff x="-16" y="9827"/>
            <a:chExt cx="19219" cy="982"/>
          </a:xfrm>
        </p:grpSpPr>
        <p:pic>
          <p:nvPicPr>
            <p:cNvPr id="6147" name="图片 1" descr="图片3"/>
            <p:cNvPicPr>
              <a:picLocks noChangeAspect="1"/>
            </p:cNvPicPr>
            <p:nvPr userDrawn="1"/>
          </p:nvPicPr>
          <p:blipFill>
            <a:blip r:embed="rId2"/>
            <a:stretch>
              <a:fillRect/>
            </a:stretch>
          </p:blipFill>
          <p:spPr>
            <a:xfrm>
              <a:off x="-16" y="9827"/>
              <a:ext cx="15840" cy="982"/>
            </a:xfrm>
            <a:prstGeom prst="rect">
              <a:avLst/>
            </a:prstGeom>
            <a:noFill/>
            <a:ln w="9525">
              <a:noFill/>
            </a:ln>
          </p:spPr>
        </p:pic>
        <p:pic>
          <p:nvPicPr>
            <p:cNvPr id="6148" name="图片 2" descr="图片3"/>
            <p:cNvPicPr>
              <a:picLocks noChangeAspect="1"/>
            </p:cNvPicPr>
            <p:nvPr userDrawn="1"/>
          </p:nvPicPr>
          <p:blipFill>
            <a:blip r:embed="rId2"/>
            <a:srcRect l="64432" t="-407"/>
            <a:stretch>
              <a:fillRect/>
            </a:stretch>
          </p:blipFill>
          <p:spPr>
            <a:xfrm>
              <a:off x="13569" y="9827"/>
              <a:ext cx="5634" cy="981"/>
            </a:xfrm>
            <a:prstGeom prst="rect">
              <a:avLst/>
            </a:prstGeom>
            <a:noFill/>
            <a:ln w="9525">
              <a:noFill/>
            </a:ln>
          </p:spPr>
        </p:pic>
      </p:gr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p>
            <a:pPr lvl="0" fontAlgn="base"/>
            <a:endParaRPr lang="zh-CN" altLang="en-US" strike="noStrike" noProof="1" dirty="0"/>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p>
            <a:pPr lvl="0" fontAlgn="base"/>
            <a:endParaRPr lang="zh-CN" altLang="en-US" strike="noStrike" noProof="1"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Autofit/>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4CC0B7BA-1D98-4C46-B0F0-ED39F177778C}" type="datetime1">
              <a:rPr lang="zh-CN" altLang="en-US" smtClean="0"/>
            </a:fld>
            <a:endParaRPr lang="zh-CN" altLang="en-US"/>
          </a:p>
        </p:txBody>
      </p:sp>
      <p:sp>
        <p:nvSpPr>
          <p:cNvPr id="8"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9"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7"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8355373A-9D55-4DCF-86D5-51DF23A64DB4}" type="datetime1">
              <a:rPr lang="zh-CN" altLang="en-US" smtClean="0"/>
            </a:fld>
            <a:endParaRPr lang="zh-CN" altLang="en-US"/>
          </a:p>
        </p:txBody>
      </p:sp>
      <p:sp>
        <p:nvSpPr>
          <p:cNvPr id="8"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9"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D9B7E038-F686-4058-AEEA-C8E0EDDC6517}" type="datetime1">
              <a:rPr lang="zh-CN" altLang="en-US" smtClean="0"/>
            </a:fld>
            <a:endParaRPr lang="zh-CN" altLang="en-US"/>
          </a:p>
        </p:txBody>
      </p:sp>
      <p:sp>
        <p:nvSpPr>
          <p:cNvPr id="9"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10"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1B7D9DCF-90DA-4EF2-931C-CB211CFBF30C}" type="datetime1">
              <a:rPr lang="zh-CN" altLang="en-US" smtClean="0"/>
            </a:fld>
            <a:endParaRPr lang="zh-CN" altLang="en-US"/>
          </a:p>
        </p:txBody>
      </p:sp>
      <p:sp>
        <p:nvSpPr>
          <p:cNvPr id="11"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12"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6"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DFE0A01A-55B7-440D-B824-FB0BC7A63006}" type="datetime1">
              <a:rPr lang="zh-CN" altLang="en-US" smtClean="0"/>
            </a:fld>
            <a:endParaRPr lang="zh-CN" altLang="en-US"/>
          </a:p>
        </p:txBody>
      </p:sp>
      <p:sp>
        <p:nvSpPr>
          <p:cNvPr id="7"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FFA5BADC-EE83-43B3-B80D-6842F983B6A0}" type="datetime1">
              <a:rPr lang="zh-CN" altLang="en-US" smtClean="0"/>
            </a:fld>
            <a:endParaRPr lang="zh-CN" altLang="en-US"/>
          </a:p>
        </p:txBody>
      </p:sp>
      <p:sp>
        <p:nvSpPr>
          <p:cNvPr id="6"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8"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A3A4B86A-4C3B-4C68-93E2-C59F1103331D}" type="datetime1">
              <a:rPr lang="zh-CN" altLang="en-US" smtClean="0"/>
            </a:fld>
            <a:endParaRPr lang="zh-CN" altLang="en-US"/>
          </a:p>
        </p:txBody>
      </p:sp>
      <p:sp>
        <p:nvSpPr>
          <p:cNvPr id="9"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10"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8" name="日期占位符 3"/>
          <p:cNvSpPr>
            <a:spLocks noGrp="1"/>
          </p:cNvSpPr>
          <p:nvPr>
            <p:ph type="dt" sz="half" idx="10"/>
          </p:nvPr>
        </p:nvSpPr>
        <p:spPr>
          <a:xfrm>
            <a:off x="3023659"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D16DDC92-0C5F-4DD0-A3DD-8A978933F225}" type="datetime1">
              <a:rPr lang="zh-CN" altLang="en-US" smtClean="0"/>
            </a:fld>
            <a:endParaRPr lang="zh-CN" altLang="en-US"/>
          </a:p>
        </p:txBody>
      </p:sp>
      <p:sp>
        <p:nvSpPr>
          <p:cNvPr id="9" name="页脚占位符 4"/>
          <p:cNvSpPr>
            <a:spLocks noGrp="1"/>
          </p:cNvSpPr>
          <p:nvPr>
            <p:ph type="ftr" sz="quarter" idx="11"/>
          </p:nvPr>
        </p:nvSpPr>
        <p:spPr>
          <a:xfrm>
            <a:off x="5999990" y="6356351"/>
            <a:ext cx="2612661"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10" name="灯片编号占位符 5"/>
          <p:cNvSpPr>
            <a:spLocks noGrp="1"/>
          </p:cNvSpPr>
          <p:nvPr>
            <p:ph type="sldNum" sz="quarter" idx="12"/>
          </p:nvPr>
        </p:nvSpPr>
        <p:spPr>
          <a:xfrm>
            <a:off x="8737600" y="6356351"/>
            <a:ext cx="2844800" cy="365125"/>
          </a:xfrm>
        </p:spPr>
        <p:txBody>
          <a:bodyPr/>
          <a:lstStyle>
            <a:lvl1pPr>
              <a:defRPr>
                <a:solidFill>
                  <a:schemeClr val="accent4">
                    <a:lumMod val="60000"/>
                    <a:lumOff val="40000"/>
                  </a:schemeClr>
                </a:solidFill>
                <a:latin typeface="微软雅黑" panose="020B0503020204020204" pitchFamily="34" charset="-122"/>
                <a:ea typeface="微软雅黑" panose="020B0503020204020204" pitchFamily="34" charset="-122"/>
              </a:defRPr>
            </a:lvl1p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2.pn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A659B-AD0E-4828-AA58-2CC84A62146A}" type="datetime1">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9B0353"/>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lIns="91440" tIns="45720" rIns="91440" bIns="45720" anchor="ctr"/>
          <a:p>
            <a:pPr lvl="0"/>
            <a:r>
              <a:rPr lang="zh-CN" altLang="en-US"/>
              <a:t>单击此处编辑母版标题样式</a:t>
            </a:r>
            <a:endParaRPr lang="en-US" altLang="en-US" dirty="0"/>
          </a:p>
        </p:txBody>
      </p:sp>
      <p:sp>
        <p:nvSpPr>
          <p:cNvPr id="1027" name="Text Placeholder 2"/>
          <p:cNvSpPr>
            <a:spLocks noGrp="1"/>
          </p:cNvSpPr>
          <p:nvPr>
            <p:ph type="body"/>
          </p:nvPr>
        </p:nvSpPr>
        <p:spPr>
          <a:xfrm>
            <a:off x="838200" y="1825625"/>
            <a:ext cx="10515600" cy="4351338"/>
          </a:xfrm>
          <a:prstGeom prst="rect">
            <a:avLst/>
          </a:prstGeom>
          <a:noFill/>
          <a:ln w="9525">
            <a:noFill/>
          </a:ln>
        </p:spPr>
        <p:txBody>
          <a:bodyPr lIns="91440" tIns="45720" rIns="91440" bIns="45720" anchor="t"/>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E209CE7-C191-49CB-93DE-563C8614E8C5}" type="datetimeFigureOut">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pPr fontAlgn="base"/>
            <a:fld id="{B31067DD-7756-4DF3-904A-8F40BA684AA6}" type="slidenum">
              <a:rPr lang="zh-CN" altLang="en-US" strike="noStrike" noProof="1" smtClean="0">
                <a:latin typeface="Times New Roman" panose="02020603050405020304" pitchFamily="18"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SzPct val="50000"/>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SzPct val="50000"/>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SzPct val="5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SzPct val="50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SzPct val="5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microsoft.com/office/2007/relationships/hdphoto" Target="../media/hdphoto1.wdp"/><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19880" y="1049819"/>
            <a:ext cx="10153128" cy="1296144"/>
          </a:xfrm>
        </p:spPr>
        <p:txBody>
          <a:bodyPr>
            <a:normAutofit fontScale="90000"/>
          </a:bodyPr>
          <a:lstStyle/>
          <a:p>
            <a:pPr>
              <a:lnSpc>
                <a:spcPct val="150000"/>
              </a:lnSpc>
            </a:pPr>
            <a:r>
              <a:rPr lang="en-US" altLang="zh-CN" sz="5400">
                <a:gradFill>
                  <a:gsLst>
                    <a:gs pos="3000">
                      <a:srgbClr val="993366"/>
                    </a:gs>
                    <a:gs pos="100000">
                      <a:srgbClr val="0E2557"/>
                    </a:gs>
                  </a:gsLst>
                  <a:path path="rect">
                    <a:fillToRect t="100000" r="100000"/>
                  </a:path>
                  <a:tileRect l="-100000" b="-100000"/>
                </a:gradFill>
                <a:effectLst/>
                <a:latin typeface="Times New Roman" panose="02020603050405020304" pitchFamily="18" charset="0"/>
                <a:ea typeface="宋体" panose="02010600030101010101" pitchFamily="2" charset="-122"/>
                <a:cs typeface="Times New Roman" panose="02020603050405020304" pitchFamily="18" charset="0"/>
                <a:sym typeface="+mn-lt"/>
              </a:rPr>
              <a:t>Chapter 8 </a:t>
            </a:r>
            <a:br>
              <a:rPr lang="en-US" altLang="zh-CN" sz="5400">
                <a:gradFill>
                  <a:gsLst>
                    <a:gs pos="3000">
                      <a:srgbClr val="993366"/>
                    </a:gs>
                    <a:gs pos="100000">
                      <a:srgbClr val="0E2557"/>
                    </a:gs>
                  </a:gsLst>
                  <a:path path="rect">
                    <a:fillToRect t="100000" r="100000"/>
                  </a:path>
                  <a:tileRect l="-100000" b="-100000"/>
                </a:gradFill>
                <a:effectLst/>
                <a:latin typeface="Times New Roman" panose="02020603050405020304" pitchFamily="18" charset="0"/>
                <a:ea typeface="宋体" panose="02010600030101010101" pitchFamily="2" charset="-122"/>
                <a:cs typeface="Times New Roman" panose="02020603050405020304" pitchFamily="18" charset="0"/>
                <a:sym typeface="+mn-lt"/>
              </a:rPr>
            </a:br>
            <a:r>
              <a:rPr lang="en-US" altLang="zh-CN" sz="5400">
                <a:gradFill>
                  <a:gsLst>
                    <a:gs pos="3000">
                      <a:srgbClr val="993366"/>
                    </a:gs>
                    <a:gs pos="100000">
                      <a:srgbClr val="0E2557"/>
                    </a:gs>
                  </a:gsLst>
                  <a:path path="rect">
                    <a:fillToRect t="100000" r="100000"/>
                  </a:path>
                  <a:tileRect l="-100000" b="-100000"/>
                </a:gradFill>
                <a:effectLst/>
                <a:latin typeface="Times New Roman" panose="02020603050405020304" pitchFamily="18" charset="0"/>
                <a:ea typeface="宋体" panose="02010600030101010101" pitchFamily="2" charset="-122"/>
                <a:cs typeface="Times New Roman" panose="02020603050405020304" pitchFamily="18" charset="0"/>
                <a:sym typeface="+mn-lt"/>
              </a:rPr>
              <a:t>Export Documentation</a:t>
            </a:r>
            <a:endParaRPr lang="en-US" altLang="zh-CN" sz="5400">
              <a:gradFill>
                <a:gsLst>
                  <a:gs pos="3000">
                    <a:srgbClr val="993366"/>
                  </a:gs>
                  <a:gs pos="100000">
                    <a:srgbClr val="0E2557"/>
                  </a:gs>
                </a:gsLst>
                <a:path path="rect">
                  <a:fillToRect t="100000" r="100000"/>
                </a:path>
                <a:tileRect l="-100000" b="-100000"/>
              </a:gradFill>
              <a:effectLst/>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476672"/>
            <a:ext cx="10080625" cy="316928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dirty="0">
                <a:sym typeface="Wingdings" panose="05000000000000000000" pitchFamily="2" charset="2"/>
              </a:rPr>
              <a:t>Other Documents</a:t>
            </a:r>
            <a:endParaRPr lang="en-US" altLang="zh-CN" sz="2800" dirty="0">
              <a:sym typeface="Wingdings" panose="05000000000000000000" pitchFamily="2" charset="2"/>
            </a:endParaRPr>
          </a:p>
          <a:p>
            <a:pPr marL="457200" indent="-457200">
              <a:lnSpc>
                <a:spcPct val="150000"/>
              </a:lnSpc>
              <a:buFont typeface="Arial" panose="020B0604020202020204" pitchFamily="34" charset="0"/>
              <a:buChar char="•"/>
            </a:pPr>
            <a:endParaRPr lang="en-US" altLang="zh-CN" sz="1200" dirty="0">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8. Beneficiary’s Certificate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9. Shipping Advice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10. Export Customs Declaration Form  </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4293"/>
            <a:ext cx="10080625" cy="4831080"/>
          </a:xfrm>
          <a:prstGeom prst="rect">
            <a:avLst/>
          </a:prstGeom>
          <a:noFill/>
        </p:spPr>
        <p:txBody>
          <a:bodyPr wrap="square" rtlCol="0">
            <a:spAutoFit/>
          </a:bodyPr>
          <a:lstStyle/>
          <a:p>
            <a:r>
              <a:rPr lang="en-US" altLang="zh-CN" sz="2800" b="1" dirty="0"/>
              <a:t>1. Draft</a:t>
            </a:r>
            <a:endParaRPr lang="en-US" altLang="zh-CN" sz="2800" dirty="0"/>
          </a:p>
          <a:p>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Draft = Bill of Exchange</a:t>
            </a:r>
            <a:endParaRPr lang="en-GB" altLang="zh-CN" sz="2800" dirty="0">
              <a:sym typeface="Wingdings" panose="05000000000000000000" pitchFamily="2" charset="2"/>
            </a:endParaRPr>
          </a:p>
          <a:p>
            <a:r>
              <a:rPr lang="en-GB" altLang="zh-CN" sz="2800" dirty="0">
                <a:sym typeface="Wingdings" panose="05000000000000000000" pitchFamily="2" charset="2"/>
              </a:rPr>
              <a:t>     </a:t>
            </a:r>
            <a:r>
              <a:rPr lang="en-US" altLang="zh-CN" sz="2800" dirty="0">
                <a:sym typeface="Wingdings" panose="05000000000000000000" pitchFamily="2" charset="2"/>
              </a:rPr>
              <a:t>A written, unconditional order issued by one party (</a:t>
            </a:r>
            <a:r>
              <a:rPr lang="en-US" altLang="zh-CN" sz="2800" dirty="0">
                <a:solidFill>
                  <a:srgbClr val="0070C0"/>
                </a:solidFill>
                <a:sym typeface="Wingdings" panose="05000000000000000000" pitchFamily="2" charset="2"/>
              </a:rPr>
              <a:t>the drawer</a:t>
            </a:r>
            <a:r>
              <a:rPr lang="en-US" altLang="zh-CN" sz="2800" dirty="0">
                <a:sym typeface="Wingdings" panose="05000000000000000000" pitchFamily="2" charset="2"/>
              </a:rPr>
              <a:t>) to another (</a:t>
            </a:r>
            <a:r>
              <a:rPr lang="en-US" altLang="zh-CN" sz="2800" dirty="0">
                <a:solidFill>
                  <a:srgbClr val="0070C0"/>
                </a:solidFill>
                <a:sym typeface="Wingdings" panose="05000000000000000000" pitchFamily="2" charset="2"/>
              </a:rPr>
              <a:t>the drawee</a:t>
            </a:r>
            <a:r>
              <a:rPr lang="en-US" altLang="zh-CN" sz="2800" dirty="0">
                <a:sym typeface="Wingdings" panose="05000000000000000000" pitchFamily="2" charset="2"/>
              </a:rPr>
              <a:t>) to pay a certain sum to </a:t>
            </a:r>
            <a:r>
              <a:rPr lang="en-US" altLang="zh-CN" sz="2800" dirty="0">
                <a:solidFill>
                  <a:srgbClr val="0070C0"/>
                </a:solidFill>
                <a:sym typeface="Wingdings" panose="05000000000000000000" pitchFamily="2" charset="2"/>
              </a:rPr>
              <a:t>the payee</a:t>
            </a:r>
            <a:r>
              <a:rPr lang="en-US" altLang="zh-CN" sz="2800" dirty="0">
                <a:sym typeface="Wingdings" panose="05000000000000000000" pitchFamily="2" charset="2"/>
              </a:rPr>
              <a:t>, either immediately (a sight bill) or on a fixed date (a term bill), for payment of goods and/or services received. </a:t>
            </a:r>
            <a:r>
              <a:rPr lang="en-US" altLang="zh-CN" sz="2800" dirty="0">
                <a:solidFill>
                  <a:srgbClr val="0070C0"/>
                </a:solidFill>
                <a:sym typeface="Wingdings" panose="05000000000000000000" pitchFamily="2" charset="2"/>
              </a:rPr>
              <a:t> </a:t>
            </a:r>
            <a:endParaRPr lang="en-US" altLang="zh-CN" sz="2800" dirty="0">
              <a:solidFill>
                <a:srgbClr val="0070C0"/>
              </a:solidFill>
              <a:sym typeface="Wingdings" panose="05000000000000000000" pitchFamily="2" charset="2"/>
            </a:endParaRPr>
          </a:p>
          <a:p>
            <a:pPr marL="457200" indent="-457200">
              <a:buFont typeface="Arial" panose="020B0604020202020204" pitchFamily="34" charset="0"/>
              <a:buChar char="•"/>
            </a:pPr>
            <a:endParaRPr lang="en-GB" altLang="zh-CN" sz="2800" dirty="0">
              <a:solidFill>
                <a:srgbClr val="0070C0"/>
              </a:solidFill>
              <a:sym typeface="Wingdings" panose="05000000000000000000" pitchFamily="2" charset="2"/>
            </a:endParaRPr>
          </a:p>
          <a:p>
            <a:pPr marL="457200" indent="-457200">
              <a:buFont typeface="Arial" panose="020B0604020202020204" pitchFamily="34" charset="0"/>
              <a:buChar char="•"/>
            </a:pPr>
            <a:r>
              <a:rPr lang="en-GB" altLang="zh-CN" sz="2800" dirty="0">
                <a:sym typeface="Wingdings" panose="05000000000000000000" pitchFamily="2" charset="2"/>
              </a:rPr>
              <a:t>Draft drawn under L/C should be, as mentioned above, in strict compliance with the credit terms.</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3132"/>
            <a:ext cx="10080625" cy="521970"/>
          </a:xfrm>
          <a:prstGeom prst="rect">
            <a:avLst/>
          </a:prstGeom>
          <a:noFill/>
        </p:spPr>
        <p:txBody>
          <a:bodyPr wrap="square" rtlCol="0">
            <a:spAutoFit/>
          </a:bodyPr>
          <a:lstStyle/>
          <a:p>
            <a:r>
              <a:rPr lang="en-US" altLang="zh-CN" sz="2800" b="1" dirty="0"/>
              <a:t>Parties of Draft in L/C Context</a:t>
            </a:r>
            <a:endParaRPr lang="en-US" altLang="zh-CN" sz="2800" dirty="0"/>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grpSp>
        <p:nvGrpSpPr>
          <p:cNvPr id="40" name="组合 39"/>
          <p:cNvGrpSpPr/>
          <p:nvPr/>
        </p:nvGrpSpPr>
        <p:grpSpPr>
          <a:xfrm>
            <a:off x="7711728" y="1412776"/>
            <a:ext cx="3496840" cy="2054081"/>
            <a:chOff x="7711728" y="1556792"/>
            <a:chExt cx="3496840" cy="2054081"/>
          </a:xfrm>
        </p:grpSpPr>
        <p:sp>
          <p:nvSpPr>
            <p:cNvPr id="8" name="椭圆 7"/>
            <p:cNvSpPr/>
            <p:nvPr/>
          </p:nvSpPr>
          <p:spPr>
            <a:xfrm>
              <a:off x="7855744" y="1556792"/>
              <a:ext cx="2448272" cy="1224136"/>
            </a:xfrm>
            <a:prstGeom prst="ellipse">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3200" dirty="0">
                  <a:sym typeface="Wingdings" panose="05000000000000000000" pitchFamily="2" charset="2"/>
                </a:rPr>
                <a:t>Drawee</a:t>
              </a:r>
              <a:endParaRPr lang="en-US" altLang="zh-CN" sz="3200" dirty="0">
                <a:sym typeface="Wingdings" panose="05000000000000000000" pitchFamily="2" charset="2"/>
              </a:endParaRPr>
            </a:p>
          </p:txBody>
        </p:sp>
        <p:sp>
          <p:nvSpPr>
            <p:cNvPr id="9" name="文本框 8"/>
            <p:cNvSpPr txBox="1"/>
            <p:nvPr/>
          </p:nvSpPr>
          <p:spPr>
            <a:xfrm>
              <a:off x="7711728" y="2780928"/>
              <a:ext cx="3496840" cy="829945"/>
            </a:xfrm>
            <a:prstGeom prst="rect">
              <a:avLst/>
            </a:prstGeom>
            <a:noFill/>
          </p:spPr>
          <p:txBody>
            <a:bodyPr wrap="square" rtlCol="0">
              <a:spAutoFit/>
            </a:bodyPr>
            <a:lstStyle/>
            <a:p>
              <a:r>
                <a:rPr lang="en-US" altLang="zh-CN" sz="2400" dirty="0">
                  <a:solidFill>
                    <a:srgbClr val="C00000"/>
                  </a:solidFill>
                  <a:sym typeface="Wingdings" panose="05000000000000000000" pitchFamily="2" charset="2"/>
                </a:rPr>
                <a:t>Payer</a:t>
              </a:r>
              <a:endParaRPr lang="en-US" altLang="zh-CN" sz="2400" dirty="0">
                <a:solidFill>
                  <a:srgbClr val="C00000"/>
                </a:solidFill>
                <a:sym typeface="Wingdings" panose="05000000000000000000" pitchFamily="2" charset="2"/>
              </a:endParaRPr>
            </a:p>
            <a:p>
              <a:r>
                <a:rPr lang="en-US" altLang="zh-CN" sz="2400" dirty="0">
                  <a:solidFill>
                    <a:srgbClr val="C00000"/>
                  </a:solidFill>
                  <a:sym typeface="Wingdings" panose="05000000000000000000" pitchFamily="2" charset="2"/>
                </a:rPr>
                <a:t>Issuing bank of L/C</a:t>
              </a:r>
              <a:endParaRPr lang="en-US" altLang="zh-CN" sz="2400" dirty="0">
                <a:solidFill>
                  <a:srgbClr val="C00000"/>
                </a:solidFill>
                <a:sym typeface="Wingdings" panose="05000000000000000000" pitchFamily="2" charset="2"/>
              </a:endParaRPr>
            </a:p>
          </p:txBody>
        </p:sp>
        <p:sp>
          <p:nvSpPr>
            <p:cNvPr id="23" name="old-library-building_85584"/>
            <p:cNvSpPr>
              <a:spLocks noChangeAspect="1"/>
            </p:cNvSpPr>
            <p:nvPr/>
          </p:nvSpPr>
          <p:spPr bwMode="auto">
            <a:xfrm>
              <a:off x="10129890" y="2492896"/>
              <a:ext cx="780300" cy="720277"/>
            </a:xfrm>
            <a:custGeom>
              <a:avLst/>
              <a:gdLst>
                <a:gd name="connsiteX0" fmla="*/ 30294 w 330200"/>
                <a:gd name="connsiteY0" fmla="*/ 268288 h 304800"/>
                <a:gd name="connsiteX1" fmla="*/ 30294 w 330200"/>
                <a:gd name="connsiteY1" fmla="*/ 280091 h 304800"/>
                <a:gd name="connsiteX2" fmla="*/ 277871 w 330200"/>
                <a:gd name="connsiteY2" fmla="*/ 280091 h 304800"/>
                <a:gd name="connsiteX3" fmla="*/ 280464 w 330200"/>
                <a:gd name="connsiteY3" fmla="*/ 282714 h 304800"/>
                <a:gd name="connsiteX4" fmla="*/ 277871 w 330200"/>
                <a:gd name="connsiteY4" fmla="*/ 286648 h 304800"/>
                <a:gd name="connsiteX5" fmla="*/ 23813 w 330200"/>
                <a:gd name="connsiteY5" fmla="*/ 286648 h 304800"/>
                <a:gd name="connsiteX6" fmla="*/ 23813 w 330200"/>
                <a:gd name="connsiteY6" fmla="*/ 298451 h 304800"/>
                <a:gd name="connsiteX7" fmla="*/ 306388 w 330200"/>
                <a:gd name="connsiteY7" fmla="*/ 298451 h 304800"/>
                <a:gd name="connsiteX8" fmla="*/ 306388 w 330200"/>
                <a:gd name="connsiteY8" fmla="*/ 286648 h 304800"/>
                <a:gd name="connsiteX9" fmla="*/ 297315 w 330200"/>
                <a:gd name="connsiteY9" fmla="*/ 286648 h 304800"/>
                <a:gd name="connsiteX10" fmla="*/ 294722 w 330200"/>
                <a:gd name="connsiteY10" fmla="*/ 282714 h 304800"/>
                <a:gd name="connsiteX11" fmla="*/ 297315 w 330200"/>
                <a:gd name="connsiteY11" fmla="*/ 280091 h 304800"/>
                <a:gd name="connsiteX12" fmla="*/ 299907 w 330200"/>
                <a:gd name="connsiteY12" fmla="*/ 280091 h 304800"/>
                <a:gd name="connsiteX13" fmla="*/ 299907 w 330200"/>
                <a:gd name="connsiteY13" fmla="*/ 268288 h 304800"/>
                <a:gd name="connsiteX14" fmla="*/ 30294 w 330200"/>
                <a:gd name="connsiteY14" fmla="*/ 268288 h 304800"/>
                <a:gd name="connsiteX15" fmla="*/ 239713 w 330200"/>
                <a:gd name="connsiteY15" fmla="*/ 250825 h 304800"/>
                <a:gd name="connsiteX16" fmla="*/ 239713 w 330200"/>
                <a:gd name="connsiteY16" fmla="*/ 261938 h 304800"/>
                <a:gd name="connsiteX17" fmla="*/ 287338 w 330200"/>
                <a:gd name="connsiteY17" fmla="*/ 261938 h 304800"/>
                <a:gd name="connsiteX18" fmla="*/ 287338 w 330200"/>
                <a:gd name="connsiteY18" fmla="*/ 250825 h 304800"/>
                <a:gd name="connsiteX19" fmla="*/ 174625 w 330200"/>
                <a:gd name="connsiteY19" fmla="*/ 250825 h 304800"/>
                <a:gd name="connsiteX20" fmla="*/ 174625 w 330200"/>
                <a:gd name="connsiteY20" fmla="*/ 261938 h 304800"/>
                <a:gd name="connsiteX21" fmla="*/ 222250 w 330200"/>
                <a:gd name="connsiteY21" fmla="*/ 261938 h 304800"/>
                <a:gd name="connsiteX22" fmla="*/ 222250 w 330200"/>
                <a:gd name="connsiteY22" fmla="*/ 250825 h 304800"/>
                <a:gd name="connsiteX23" fmla="*/ 107950 w 330200"/>
                <a:gd name="connsiteY23" fmla="*/ 250825 h 304800"/>
                <a:gd name="connsiteX24" fmla="*/ 107950 w 330200"/>
                <a:gd name="connsiteY24" fmla="*/ 261938 h 304800"/>
                <a:gd name="connsiteX25" fmla="*/ 155575 w 330200"/>
                <a:gd name="connsiteY25" fmla="*/ 261938 h 304800"/>
                <a:gd name="connsiteX26" fmla="*/ 155575 w 330200"/>
                <a:gd name="connsiteY26" fmla="*/ 250825 h 304800"/>
                <a:gd name="connsiteX27" fmla="*/ 117475 w 330200"/>
                <a:gd name="connsiteY27" fmla="*/ 250825 h 304800"/>
                <a:gd name="connsiteX28" fmla="*/ 41275 w 330200"/>
                <a:gd name="connsiteY28" fmla="*/ 250825 h 304800"/>
                <a:gd name="connsiteX29" fmla="*/ 41275 w 330200"/>
                <a:gd name="connsiteY29" fmla="*/ 261938 h 304800"/>
                <a:gd name="connsiteX30" fmla="*/ 90488 w 330200"/>
                <a:gd name="connsiteY30" fmla="*/ 261938 h 304800"/>
                <a:gd name="connsiteX31" fmla="*/ 90488 w 330200"/>
                <a:gd name="connsiteY31" fmla="*/ 250825 h 304800"/>
                <a:gd name="connsiteX32" fmla="*/ 264160 w 330200"/>
                <a:gd name="connsiteY32" fmla="*/ 138113 h 304800"/>
                <a:gd name="connsiteX33" fmla="*/ 266700 w 330200"/>
                <a:gd name="connsiteY33" fmla="*/ 142032 h 304800"/>
                <a:gd name="connsiteX34" fmla="*/ 266700 w 330200"/>
                <a:gd name="connsiteY34" fmla="*/ 238689 h 304800"/>
                <a:gd name="connsiteX35" fmla="*/ 264160 w 330200"/>
                <a:gd name="connsiteY35" fmla="*/ 241301 h 304800"/>
                <a:gd name="connsiteX36" fmla="*/ 260350 w 330200"/>
                <a:gd name="connsiteY36" fmla="*/ 238689 h 304800"/>
                <a:gd name="connsiteX37" fmla="*/ 260350 w 330200"/>
                <a:gd name="connsiteY37" fmla="*/ 142032 h 304800"/>
                <a:gd name="connsiteX38" fmla="*/ 264160 w 330200"/>
                <a:gd name="connsiteY38" fmla="*/ 138113 h 304800"/>
                <a:gd name="connsiteX39" fmla="*/ 199073 w 330200"/>
                <a:gd name="connsiteY39" fmla="*/ 138113 h 304800"/>
                <a:gd name="connsiteX40" fmla="*/ 201613 w 330200"/>
                <a:gd name="connsiteY40" fmla="*/ 142032 h 304800"/>
                <a:gd name="connsiteX41" fmla="*/ 201613 w 330200"/>
                <a:gd name="connsiteY41" fmla="*/ 238689 h 304800"/>
                <a:gd name="connsiteX42" fmla="*/ 199073 w 330200"/>
                <a:gd name="connsiteY42" fmla="*/ 241301 h 304800"/>
                <a:gd name="connsiteX43" fmla="*/ 195263 w 330200"/>
                <a:gd name="connsiteY43" fmla="*/ 238689 h 304800"/>
                <a:gd name="connsiteX44" fmla="*/ 195263 w 330200"/>
                <a:gd name="connsiteY44" fmla="*/ 142032 h 304800"/>
                <a:gd name="connsiteX45" fmla="*/ 199073 w 330200"/>
                <a:gd name="connsiteY45" fmla="*/ 138113 h 304800"/>
                <a:gd name="connsiteX46" fmla="*/ 131128 w 330200"/>
                <a:gd name="connsiteY46" fmla="*/ 138113 h 304800"/>
                <a:gd name="connsiteX47" fmla="*/ 134938 w 330200"/>
                <a:gd name="connsiteY47" fmla="*/ 142032 h 304800"/>
                <a:gd name="connsiteX48" fmla="*/ 134938 w 330200"/>
                <a:gd name="connsiteY48" fmla="*/ 238689 h 304800"/>
                <a:gd name="connsiteX49" fmla="*/ 131128 w 330200"/>
                <a:gd name="connsiteY49" fmla="*/ 241301 h 304800"/>
                <a:gd name="connsiteX50" fmla="*/ 128588 w 330200"/>
                <a:gd name="connsiteY50" fmla="*/ 238689 h 304800"/>
                <a:gd name="connsiteX51" fmla="*/ 128588 w 330200"/>
                <a:gd name="connsiteY51" fmla="*/ 142032 h 304800"/>
                <a:gd name="connsiteX52" fmla="*/ 131128 w 330200"/>
                <a:gd name="connsiteY52" fmla="*/ 138113 h 304800"/>
                <a:gd name="connsiteX53" fmla="*/ 66040 w 330200"/>
                <a:gd name="connsiteY53" fmla="*/ 138113 h 304800"/>
                <a:gd name="connsiteX54" fmla="*/ 69850 w 330200"/>
                <a:gd name="connsiteY54" fmla="*/ 142032 h 304800"/>
                <a:gd name="connsiteX55" fmla="*/ 69850 w 330200"/>
                <a:gd name="connsiteY55" fmla="*/ 238689 h 304800"/>
                <a:gd name="connsiteX56" fmla="*/ 66040 w 330200"/>
                <a:gd name="connsiteY56" fmla="*/ 241301 h 304800"/>
                <a:gd name="connsiteX57" fmla="*/ 63500 w 330200"/>
                <a:gd name="connsiteY57" fmla="*/ 238689 h 304800"/>
                <a:gd name="connsiteX58" fmla="*/ 63500 w 330200"/>
                <a:gd name="connsiteY58" fmla="*/ 142032 h 304800"/>
                <a:gd name="connsiteX59" fmla="*/ 66040 w 330200"/>
                <a:gd name="connsiteY59" fmla="*/ 138113 h 304800"/>
                <a:gd name="connsiteX60" fmla="*/ 252413 w 330200"/>
                <a:gd name="connsiteY60" fmla="*/ 133350 h 304800"/>
                <a:gd name="connsiteX61" fmla="*/ 252413 w 330200"/>
                <a:gd name="connsiteY61" fmla="*/ 244475 h 304800"/>
                <a:gd name="connsiteX62" fmla="*/ 276226 w 330200"/>
                <a:gd name="connsiteY62" fmla="*/ 244475 h 304800"/>
                <a:gd name="connsiteX63" fmla="*/ 276226 w 330200"/>
                <a:gd name="connsiteY63" fmla="*/ 133350 h 304800"/>
                <a:gd name="connsiteX64" fmla="*/ 187325 w 330200"/>
                <a:gd name="connsiteY64" fmla="*/ 133350 h 304800"/>
                <a:gd name="connsiteX65" fmla="*/ 187325 w 330200"/>
                <a:gd name="connsiteY65" fmla="*/ 244475 h 304800"/>
                <a:gd name="connsiteX66" fmla="*/ 209550 w 330200"/>
                <a:gd name="connsiteY66" fmla="*/ 244475 h 304800"/>
                <a:gd name="connsiteX67" fmla="*/ 209550 w 330200"/>
                <a:gd name="connsiteY67" fmla="*/ 133350 h 304800"/>
                <a:gd name="connsiteX68" fmla="*/ 119063 w 330200"/>
                <a:gd name="connsiteY68" fmla="*/ 133350 h 304800"/>
                <a:gd name="connsiteX69" fmla="*/ 119063 w 330200"/>
                <a:gd name="connsiteY69" fmla="*/ 244475 h 304800"/>
                <a:gd name="connsiteX70" fmla="*/ 142876 w 330200"/>
                <a:gd name="connsiteY70" fmla="*/ 244475 h 304800"/>
                <a:gd name="connsiteX71" fmla="*/ 142876 w 330200"/>
                <a:gd name="connsiteY71" fmla="*/ 133350 h 304800"/>
                <a:gd name="connsiteX72" fmla="*/ 53975 w 330200"/>
                <a:gd name="connsiteY72" fmla="*/ 133350 h 304800"/>
                <a:gd name="connsiteX73" fmla="*/ 53975 w 330200"/>
                <a:gd name="connsiteY73" fmla="*/ 244475 h 304800"/>
                <a:gd name="connsiteX74" fmla="*/ 76200 w 330200"/>
                <a:gd name="connsiteY74" fmla="*/ 244475 h 304800"/>
                <a:gd name="connsiteX75" fmla="*/ 76200 w 330200"/>
                <a:gd name="connsiteY75" fmla="*/ 133350 h 304800"/>
                <a:gd name="connsiteX76" fmla="*/ 239713 w 330200"/>
                <a:gd name="connsiteY76" fmla="*/ 114300 h 304800"/>
                <a:gd name="connsiteX77" fmla="*/ 239713 w 330200"/>
                <a:gd name="connsiteY77" fmla="*/ 127000 h 304800"/>
                <a:gd name="connsiteX78" fmla="*/ 248723 w 330200"/>
                <a:gd name="connsiteY78" fmla="*/ 127000 h 304800"/>
                <a:gd name="connsiteX79" fmla="*/ 278328 w 330200"/>
                <a:gd name="connsiteY79" fmla="*/ 127000 h 304800"/>
                <a:gd name="connsiteX80" fmla="*/ 287338 w 330200"/>
                <a:gd name="connsiteY80" fmla="*/ 127000 h 304800"/>
                <a:gd name="connsiteX81" fmla="*/ 287338 w 330200"/>
                <a:gd name="connsiteY81" fmla="*/ 114300 h 304800"/>
                <a:gd name="connsiteX82" fmla="*/ 239713 w 330200"/>
                <a:gd name="connsiteY82" fmla="*/ 114300 h 304800"/>
                <a:gd name="connsiteX83" fmla="*/ 229178 w 330200"/>
                <a:gd name="connsiteY83" fmla="*/ 114300 h 304800"/>
                <a:gd name="connsiteX84" fmla="*/ 229178 w 330200"/>
                <a:gd name="connsiteY84" fmla="*/ 128546 h 304800"/>
                <a:gd name="connsiteX85" fmla="*/ 225281 w 330200"/>
                <a:gd name="connsiteY85" fmla="*/ 132431 h 304800"/>
                <a:gd name="connsiteX86" fmla="*/ 217488 w 330200"/>
                <a:gd name="connsiteY86" fmla="*/ 132431 h 304800"/>
                <a:gd name="connsiteX87" fmla="*/ 217488 w 330200"/>
                <a:gd name="connsiteY87" fmla="*/ 243807 h 304800"/>
                <a:gd name="connsiteX88" fmla="*/ 225281 w 330200"/>
                <a:gd name="connsiteY88" fmla="*/ 243807 h 304800"/>
                <a:gd name="connsiteX89" fmla="*/ 229178 w 330200"/>
                <a:gd name="connsiteY89" fmla="*/ 246397 h 304800"/>
                <a:gd name="connsiteX90" fmla="*/ 229178 w 330200"/>
                <a:gd name="connsiteY90" fmla="*/ 261938 h 304800"/>
                <a:gd name="connsiteX91" fmla="*/ 234373 w 330200"/>
                <a:gd name="connsiteY91" fmla="*/ 261938 h 304800"/>
                <a:gd name="connsiteX92" fmla="*/ 234373 w 330200"/>
                <a:gd name="connsiteY92" fmla="*/ 246397 h 304800"/>
                <a:gd name="connsiteX93" fmla="*/ 238270 w 330200"/>
                <a:gd name="connsiteY93" fmla="*/ 243807 h 304800"/>
                <a:gd name="connsiteX94" fmla="*/ 246063 w 330200"/>
                <a:gd name="connsiteY94" fmla="*/ 243807 h 304800"/>
                <a:gd name="connsiteX95" fmla="*/ 246063 w 330200"/>
                <a:gd name="connsiteY95" fmla="*/ 132431 h 304800"/>
                <a:gd name="connsiteX96" fmla="*/ 238270 w 330200"/>
                <a:gd name="connsiteY96" fmla="*/ 132431 h 304800"/>
                <a:gd name="connsiteX97" fmla="*/ 234373 w 330200"/>
                <a:gd name="connsiteY97" fmla="*/ 128546 h 304800"/>
                <a:gd name="connsiteX98" fmla="*/ 234373 w 330200"/>
                <a:gd name="connsiteY98" fmla="*/ 114300 h 304800"/>
                <a:gd name="connsiteX99" fmla="*/ 229178 w 330200"/>
                <a:gd name="connsiteY99" fmla="*/ 114300 h 304800"/>
                <a:gd name="connsiteX100" fmla="*/ 174625 w 330200"/>
                <a:gd name="connsiteY100" fmla="*/ 114300 h 304800"/>
                <a:gd name="connsiteX101" fmla="*/ 174625 w 330200"/>
                <a:gd name="connsiteY101" fmla="*/ 127000 h 304800"/>
                <a:gd name="connsiteX102" fmla="*/ 183635 w 330200"/>
                <a:gd name="connsiteY102" fmla="*/ 127000 h 304800"/>
                <a:gd name="connsiteX103" fmla="*/ 213240 w 330200"/>
                <a:gd name="connsiteY103" fmla="*/ 127000 h 304800"/>
                <a:gd name="connsiteX104" fmla="*/ 222250 w 330200"/>
                <a:gd name="connsiteY104" fmla="*/ 127000 h 304800"/>
                <a:gd name="connsiteX105" fmla="*/ 222250 w 330200"/>
                <a:gd name="connsiteY105" fmla="*/ 114300 h 304800"/>
                <a:gd name="connsiteX106" fmla="*/ 174625 w 330200"/>
                <a:gd name="connsiteY106" fmla="*/ 114300 h 304800"/>
                <a:gd name="connsiteX107" fmla="*/ 162503 w 330200"/>
                <a:gd name="connsiteY107" fmla="*/ 114300 h 304800"/>
                <a:gd name="connsiteX108" fmla="*/ 162503 w 330200"/>
                <a:gd name="connsiteY108" fmla="*/ 128546 h 304800"/>
                <a:gd name="connsiteX109" fmla="*/ 158606 w 330200"/>
                <a:gd name="connsiteY109" fmla="*/ 132431 h 304800"/>
                <a:gd name="connsiteX110" fmla="*/ 150813 w 330200"/>
                <a:gd name="connsiteY110" fmla="*/ 132431 h 304800"/>
                <a:gd name="connsiteX111" fmla="*/ 150813 w 330200"/>
                <a:gd name="connsiteY111" fmla="*/ 243807 h 304800"/>
                <a:gd name="connsiteX112" fmla="*/ 158606 w 330200"/>
                <a:gd name="connsiteY112" fmla="*/ 243807 h 304800"/>
                <a:gd name="connsiteX113" fmla="*/ 162503 w 330200"/>
                <a:gd name="connsiteY113" fmla="*/ 246397 h 304800"/>
                <a:gd name="connsiteX114" fmla="*/ 162503 w 330200"/>
                <a:gd name="connsiteY114" fmla="*/ 261938 h 304800"/>
                <a:gd name="connsiteX115" fmla="*/ 167698 w 330200"/>
                <a:gd name="connsiteY115" fmla="*/ 261938 h 304800"/>
                <a:gd name="connsiteX116" fmla="*/ 167698 w 330200"/>
                <a:gd name="connsiteY116" fmla="*/ 246397 h 304800"/>
                <a:gd name="connsiteX117" fmla="*/ 171595 w 330200"/>
                <a:gd name="connsiteY117" fmla="*/ 243807 h 304800"/>
                <a:gd name="connsiteX118" fmla="*/ 179388 w 330200"/>
                <a:gd name="connsiteY118" fmla="*/ 243807 h 304800"/>
                <a:gd name="connsiteX119" fmla="*/ 179388 w 330200"/>
                <a:gd name="connsiteY119" fmla="*/ 132431 h 304800"/>
                <a:gd name="connsiteX120" fmla="*/ 171595 w 330200"/>
                <a:gd name="connsiteY120" fmla="*/ 132431 h 304800"/>
                <a:gd name="connsiteX121" fmla="*/ 167698 w 330200"/>
                <a:gd name="connsiteY121" fmla="*/ 128546 h 304800"/>
                <a:gd name="connsiteX122" fmla="*/ 167698 w 330200"/>
                <a:gd name="connsiteY122" fmla="*/ 114300 h 304800"/>
                <a:gd name="connsiteX123" fmla="*/ 162503 w 330200"/>
                <a:gd name="connsiteY123" fmla="*/ 114300 h 304800"/>
                <a:gd name="connsiteX124" fmla="*/ 107950 w 330200"/>
                <a:gd name="connsiteY124" fmla="*/ 114300 h 304800"/>
                <a:gd name="connsiteX125" fmla="*/ 107950 w 330200"/>
                <a:gd name="connsiteY125" fmla="*/ 127000 h 304800"/>
                <a:gd name="connsiteX126" fmla="*/ 116960 w 330200"/>
                <a:gd name="connsiteY126" fmla="*/ 127000 h 304800"/>
                <a:gd name="connsiteX127" fmla="*/ 146565 w 330200"/>
                <a:gd name="connsiteY127" fmla="*/ 127000 h 304800"/>
                <a:gd name="connsiteX128" fmla="*/ 155575 w 330200"/>
                <a:gd name="connsiteY128" fmla="*/ 127000 h 304800"/>
                <a:gd name="connsiteX129" fmla="*/ 155575 w 330200"/>
                <a:gd name="connsiteY129" fmla="*/ 114300 h 304800"/>
                <a:gd name="connsiteX130" fmla="*/ 107950 w 330200"/>
                <a:gd name="connsiteY130" fmla="*/ 114300 h 304800"/>
                <a:gd name="connsiteX131" fmla="*/ 95828 w 330200"/>
                <a:gd name="connsiteY131" fmla="*/ 114300 h 304800"/>
                <a:gd name="connsiteX132" fmla="*/ 95828 w 330200"/>
                <a:gd name="connsiteY132" fmla="*/ 128546 h 304800"/>
                <a:gd name="connsiteX133" fmla="*/ 91931 w 330200"/>
                <a:gd name="connsiteY133" fmla="*/ 132431 h 304800"/>
                <a:gd name="connsiteX134" fmla="*/ 84138 w 330200"/>
                <a:gd name="connsiteY134" fmla="*/ 132431 h 304800"/>
                <a:gd name="connsiteX135" fmla="*/ 84138 w 330200"/>
                <a:gd name="connsiteY135" fmla="*/ 243807 h 304800"/>
                <a:gd name="connsiteX136" fmla="*/ 91931 w 330200"/>
                <a:gd name="connsiteY136" fmla="*/ 243807 h 304800"/>
                <a:gd name="connsiteX137" fmla="*/ 95828 w 330200"/>
                <a:gd name="connsiteY137" fmla="*/ 246397 h 304800"/>
                <a:gd name="connsiteX138" fmla="*/ 95828 w 330200"/>
                <a:gd name="connsiteY138" fmla="*/ 261938 h 304800"/>
                <a:gd name="connsiteX139" fmla="*/ 101023 w 330200"/>
                <a:gd name="connsiteY139" fmla="*/ 261938 h 304800"/>
                <a:gd name="connsiteX140" fmla="*/ 101023 w 330200"/>
                <a:gd name="connsiteY140" fmla="*/ 246397 h 304800"/>
                <a:gd name="connsiteX141" fmla="*/ 104920 w 330200"/>
                <a:gd name="connsiteY141" fmla="*/ 243807 h 304800"/>
                <a:gd name="connsiteX142" fmla="*/ 112713 w 330200"/>
                <a:gd name="connsiteY142" fmla="*/ 243807 h 304800"/>
                <a:gd name="connsiteX143" fmla="*/ 112713 w 330200"/>
                <a:gd name="connsiteY143" fmla="*/ 132431 h 304800"/>
                <a:gd name="connsiteX144" fmla="*/ 104920 w 330200"/>
                <a:gd name="connsiteY144" fmla="*/ 132431 h 304800"/>
                <a:gd name="connsiteX145" fmla="*/ 101023 w 330200"/>
                <a:gd name="connsiteY145" fmla="*/ 128546 h 304800"/>
                <a:gd name="connsiteX146" fmla="*/ 101023 w 330200"/>
                <a:gd name="connsiteY146" fmla="*/ 114300 h 304800"/>
                <a:gd name="connsiteX147" fmla="*/ 41275 w 330200"/>
                <a:gd name="connsiteY147" fmla="*/ 114300 h 304800"/>
                <a:gd name="connsiteX148" fmla="*/ 41275 w 330200"/>
                <a:gd name="connsiteY148" fmla="*/ 127000 h 304800"/>
                <a:gd name="connsiteX149" fmla="*/ 50585 w 330200"/>
                <a:gd name="connsiteY149" fmla="*/ 127000 h 304800"/>
                <a:gd name="connsiteX150" fmla="*/ 81177 w 330200"/>
                <a:gd name="connsiteY150" fmla="*/ 127000 h 304800"/>
                <a:gd name="connsiteX151" fmla="*/ 90488 w 330200"/>
                <a:gd name="connsiteY151" fmla="*/ 127000 h 304800"/>
                <a:gd name="connsiteX152" fmla="*/ 90488 w 330200"/>
                <a:gd name="connsiteY152" fmla="*/ 114300 h 304800"/>
                <a:gd name="connsiteX153" fmla="*/ 41275 w 330200"/>
                <a:gd name="connsiteY153" fmla="*/ 114300 h 304800"/>
                <a:gd name="connsiteX154" fmla="*/ 139700 w 330200"/>
                <a:gd name="connsiteY154" fmla="*/ 39688 h 304800"/>
                <a:gd name="connsiteX155" fmla="*/ 139700 w 330200"/>
                <a:gd name="connsiteY155" fmla="*/ 70732 h 304800"/>
                <a:gd name="connsiteX156" fmla="*/ 161290 w 330200"/>
                <a:gd name="connsiteY156" fmla="*/ 74613 h 304800"/>
                <a:gd name="connsiteX157" fmla="*/ 165100 w 330200"/>
                <a:gd name="connsiteY157" fmla="*/ 70732 h 304800"/>
                <a:gd name="connsiteX158" fmla="*/ 168910 w 330200"/>
                <a:gd name="connsiteY158" fmla="*/ 74613 h 304800"/>
                <a:gd name="connsiteX159" fmla="*/ 190500 w 330200"/>
                <a:gd name="connsiteY159" fmla="*/ 70732 h 304800"/>
                <a:gd name="connsiteX160" fmla="*/ 190500 w 330200"/>
                <a:gd name="connsiteY160" fmla="*/ 39688 h 304800"/>
                <a:gd name="connsiteX161" fmla="*/ 168910 w 330200"/>
                <a:gd name="connsiteY161" fmla="*/ 43568 h 304800"/>
                <a:gd name="connsiteX162" fmla="*/ 168910 w 330200"/>
                <a:gd name="connsiteY162" fmla="*/ 65558 h 304800"/>
                <a:gd name="connsiteX163" fmla="*/ 165100 w 330200"/>
                <a:gd name="connsiteY163" fmla="*/ 69439 h 304800"/>
                <a:gd name="connsiteX164" fmla="*/ 161290 w 330200"/>
                <a:gd name="connsiteY164" fmla="*/ 65558 h 304800"/>
                <a:gd name="connsiteX165" fmla="*/ 161290 w 330200"/>
                <a:gd name="connsiteY165" fmla="*/ 43568 h 304800"/>
                <a:gd name="connsiteX166" fmla="*/ 139700 w 330200"/>
                <a:gd name="connsiteY166" fmla="*/ 39688 h 304800"/>
                <a:gd name="connsiteX167" fmla="*/ 133045 w 330200"/>
                <a:gd name="connsiteY167" fmla="*/ 31750 h 304800"/>
                <a:gd name="connsiteX168" fmla="*/ 135610 w 330200"/>
                <a:gd name="connsiteY168" fmla="*/ 31750 h 304800"/>
                <a:gd name="connsiteX169" fmla="*/ 165100 w 330200"/>
                <a:gd name="connsiteY169" fmla="*/ 36930 h 304800"/>
                <a:gd name="connsiteX170" fmla="*/ 194591 w 330200"/>
                <a:gd name="connsiteY170" fmla="*/ 31750 h 304800"/>
                <a:gd name="connsiteX171" fmla="*/ 197156 w 330200"/>
                <a:gd name="connsiteY171" fmla="*/ 31750 h 304800"/>
                <a:gd name="connsiteX172" fmla="*/ 198438 w 330200"/>
                <a:gd name="connsiteY172" fmla="*/ 34340 h 304800"/>
                <a:gd name="connsiteX173" fmla="*/ 198438 w 330200"/>
                <a:gd name="connsiteY173" fmla="*/ 73192 h 304800"/>
                <a:gd name="connsiteX174" fmla="*/ 194591 w 330200"/>
                <a:gd name="connsiteY174" fmla="*/ 75782 h 304800"/>
                <a:gd name="connsiteX175" fmla="*/ 165100 w 330200"/>
                <a:gd name="connsiteY175" fmla="*/ 80963 h 304800"/>
                <a:gd name="connsiteX176" fmla="*/ 135610 w 330200"/>
                <a:gd name="connsiteY176" fmla="*/ 75782 h 304800"/>
                <a:gd name="connsiteX177" fmla="*/ 131763 w 330200"/>
                <a:gd name="connsiteY177" fmla="*/ 73192 h 304800"/>
                <a:gd name="connsiteX178" fmla="*/ 131763 w 330200"/>
                <a:gd name="connsiteY178" fmla="*/ 34340 h 304800"/>
                <a:gd name="connsiteX179" fmla="*/ 133045 w 330200"/>
                <a:gd name="connsiteY179" fmla="*/ 31750 h 304800"/>
                <a:gd name="connsiteX180" fmla="*/ 165100 w 330200"/>
                <a:gd name="connsiteY180" fmla="*/ 7938 h 304800"/>
                <a:gd name="connsiteX181" fmla="*/ 15875 w 330200"/>
                <a:gd name="connsiteY181" fmla="*/ 90000 h 304800"/>
                <a:gd name="connsiteX182" fmla="*/ 277992 w 330200"/>
                <a:gd name="connsiteY182" fmla="*/ 90000 h 304800"/>
                <a:gd name="connsiteX183" fmla="*/ 280587 w 330200"/>
                <a:gd name="connsiteY183" fmla="*/ 92564 h 304800"/>
                <a:gd name="connsiteX184" fmla="*/ 277992 w 330200"/>
                <a:gd name="connsiteY184" fmla="*/ 96411 h 304800"/>
                <a:gd name="connsiteX185" fmla="*/ 23661 w 330200"/>
                <a:gd name="connsiteY185" fmla="*/ 96411 h 304800"/>
                <a:gd name="connsiteX186" fmla="*/ 23661 w 330200"/>
                <a:gd name="connsiteY186" fmla="*/ 107951 h 304800"/>
                <a:gd name="connsiteX187" fmla="*/ 306539 w 330200"/>
                <a:gd name="connsiteY187" fmla="*/ 107951 h 304800"/>
                <a:gd name="connsiteX188" fmla="*/ 306539 w 330200"/>
                <a:gd name="connsiteY188" fmla="*/ 96411 h 304800"/>
                <a:gd name="connsiteX189" fmla="*/ 300051 w 330200"/>
                <a:gd name="connsiteY189" fmla="*/ 96411 h 304800"/>
                <a:gd name="connsiteX190" fmla="*/ 296159 w 330200"/>
                <a:gd name="connsiteY190" fmla="*/ 92564 h 304800"/>
                <a:gd name="connsiteX191" fmla="*/ 300051 w 330200"/>
                <a:gd name="connsiteY191" fmla="*/ 90000 h 304800"/>
                <a:gd name="connsiteX192" fmla="*/ 309135 w 330200"/>
                <a:gd name="connsiteY192" fmla="*/ 90000 h 304800"/>
                <a:gd name="connsiteX193" fmla="*/ 314325 w 330200"/>
                <a:gd name="connsiteY193" fmla="*/ 90000 h 304800"/>
                <a:gd name="connsiteX194" fmla="*/ 165100 w 330200"/>
                <a:gd name="connsiteY194" fmla="*/ 7938 h 304800"/>
                <a:gd name="connsiteX195" fmla="*/ 163810 w 330200"/>
                <a:gd name="connsiteY195" fmla="*/ 0 h 304800"/>
                <a:gd name="connsiteX196" fmla="*/ 166390 w 330200"/>
                <a:gd name="connsiteY196" fmla="*/ 0 h 304800"/>
                <a:gd name="connsiteX197" fmla="*/ 328910 w 330200"/>
                <a:gd name="connsiteY197" fmla="*/ 90407 h 304800"/>
                <a:gd name="connsiteX198" fmla="*/ 330200 w 330200"/>
                <a:gd name="connsiteY198" fmla="*/ 94281 h 304800"/>
                <a:gd name="connsiteX199" fmla="*/ 326331 w 330200"/>
                <a:gd name="connsiteY199" fmla="*/ 96864 h 304800"/>
                <a:gd name="connsiteX200" fmla="*/ 312142 w 330200"/>
                <a:gd name="connsiteY200" fmla="*/ 96864 h 304800"/>
                <a:gd name="connsiteX201" fmla="*/ 312142 w 330200"/>
                <a:gd name="connsiteY201" fmla="*/ 111071 h 304800"/>
                <a:gd name="connsiteX202" fmla="*/ 308273 w 330200"/>
                <a:gd name="connsiteY202" fmla="*/ 114946 h 304800"/>
                <a:gd name="connsiteX203" fmla="*/ 294085 w 330200"/>
                <a:gd name="connsiteY203" fmla="*/ 114946 h 304800"/>
                <a:gd name="connsiteX204" fmla="*/ 294085 w 330200"/>
                <a:gd name="connsiteY204" fmla="*/ 129152 h 304800"/>
                <a:gd name="connsiteX205" fmla="*/ 291505 w 330200"/>
                <a:gd name="connsiteY205" fmla="*/ 133027 h 304800"/>
                <a:gd name="connsiteX206" fmla="*/ 282476 w 330200"/>
                <a:gd name="connsiteY206" fmla="*/ 133027 h 304800"/>
                <a:gd name="connsiteX207" fmla="*/ 282476 w 330200"/>
                <a:gd name="connsiteY207" fmla="*/ 244099 h 304800"/>
                <a:gd name="connsiteX208" fmla="*/ 291505 w 330200"/>
                <a:gd name="connsiteY208" fmla="*/ 244099 h 304800"/>
                <a:gd name="connsiteX209" fmla="*/ 294085 w 330200"/>
                <a:gd name="connsiteY209" fmla="*/ 246682 h 304800"/>
                <a:gd name="connsiteX210" fmla="*/ 294085 w 330200"/>
                <a:gd name="connsiteY210" fmla="*/ 262180 h 304800"/>
                <a:gd name="connsiteX211" fmla="*/ 303113 w 330200"/>
                <a:gd name="connsiteY211" fmla="*/ 262180 h 304800"/>
                <a:gd name="connsiteX212" fmla="*/ 305693 w 330200"/>
                <a:gd name="connsiteY212" fmla="*/ 264763 h 304800"/>
                <a:gd name="connsiteX213" fmla="*/ 305693 w 330200"/>
                <a:gd name="connsiteY213" fmla="*/ 280261 h 304800"/>
                <a:gd name="connsiteX214" fmla="*/ 308273 w 330200"/>
                <a:gd name="connsiteY214" fmla="*/ 280261 h 304800"/>
                <a:gd name="connsiteX215" fmla="*/ 312142 w 330200"/>
                <a:gd name="connsiteY215" fmla="*/ 282844 h 304800"/>
                <a:gd name="connsiteX216" fmla="*/ 312142 w 330200"/>
                <a:gd name="connsiteY216" fmla="*/ 300926 h 304800"/>
                <a:gd name="connsiteX217" fmla="*/ 308273 w 330200"/>
                <a:gd name="connsiteY217" fmla="*/ 304800 h 304800"/>
                <a:gd name="connsiteX218" fmla="*/ 21927 w 330200"/>
                <a:gd name="connsiteY218" fmla="*/ 304800 h 304800"/>
                <a:gd name="connsiteX219" fmla="*/ 18058 w 330200"/>
                <a:gd name="connsiteY219" fmla="*/ 300926 h 304800"/>
                <a:gd name="connsiteX220" fmla="*/ 18058 w 330200"/>
                <a:gd name="connsiteY220" fmla="*/ 282844 h 304800"/>
                <a:gd name="connsiteX221" fmla="*/ 21927 w 330200"/>
                <a:gd name="connsiteY221" fmla="*/ 280261 h 304800"/>
                <a:gd name="connsiteX222" fmla="*/ 24507 w 330200"/>
                <a:gd name="connsiteY222" fmla="*/ 280261 h 304800"/>
                <a:gd name="connsiteX223" fmla="*/ 24507 w 330200"/>
                <a:gd name="connsiteY223" fmla="*/ 264763 h 304800"/>
                <a:gd name="connsiteX224" fmla="*/ 27087 w 330200"/>
                <a:gd name="connsiteY224" fmla="*/ 262180 h 304800"/>
                <a:gd name="connsiteX225" fmla="*/ 36115 w 330200"/>
                <a:gd name="connsiteY225" fmla="*/ 262180 h 304800"/>
                <a:gd name="connsiteX226" fmla="*/ 36115 w 330200"/>
                <a:gd name="connsiteY226" fmla="*/ 246682 h 304800"/>
                <a:gd name="connsiteX227" fmla="*/ 38695 w 330200"/>
                <a:gd name="connsiteY227" fmla="*/ 244099 h 304800"/>
                <a:gd name="connsiteX228" fmla="*/ 47724 w 330200"/>
                <a:gd name="connsiteY228" fmla="*/ 244099 h 304800"/>
                <a:gd name="connsiteX229" fmla="*/ 47724 w 330200"/>
                <a:gd name="connsiteY229" fmla="*/ 133027 h 304800"/>
                <a:gd name="connsiteX230" fmla="*/ 38695 w 330200"/>
                <a:gd name="connsiteY230" fmla="*/ 133027 h 304800"/>
                <a:gd name="connsiteX231" fmla="*/ 36115 w 330200"/>
                <a:gd name="connsiteY231" fmla="*/ 129152 h 304800"/>
                <a:gd name="connsiteX232" fmla="*/ 36115 w 330200"/>
                <a:gd name="connsiteY232" fmla="*/ 114946 h 304800"/>
                <a:gd name="connsiteX233" fmla="*/ 21927 w 330200"/>
                <a:gd name="connsiteY233" fmla="*/ 114946 h 304800"/>
                <a:gd name="connsiteX234" fmla="*/ 18058 w 330200"/>
                <a:gd name="connsiteY234" fmla="*/ 111071 h 304800"/>
                <a:gd name="connsiteX235" fmla="*/ 18058 w 330200"/>
                <a:gd name="connsiteY235" fmla="*/ 96864 h 304800"/>
                <a:gd name="connsiteX236" fmla="*/ 3869 w 330200"/>
                <a:gd name="connsiteY236" fmla="*/ 96864 h 304800"/>
                <a:gd name="connsiteX237" fmla="*/ 0 w 330200"/>
                <a:gd name="connsiteY237" fmla="*/ 94281 h 304800"/>
                <a:gd name="connsiteX238" fmla="*/ 1290 w 330200"/>
                <a:gd name="connsiteY238" fmla="*/ 90407 h 304800"/>
                <a:gd name="connsiteX239" fmla="*/ 163810 w 330200"/>
                <a:gd name="connsiteY23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30200" h="304800">
                  <a:moveTo>
                    <a:pt x="30294" y="268288"/>
                  </a:moveTo>
                  <a:cubicBezTo>
                    <a:pt x="30294" y="268288"/>
                    <a:pt x="30294" y="268288"/>
                    <a:pt x="30294" y="280091"/>
                  </a:cubicBezTo>
                  <a:cubicBezTo>
                    <a:pt x="30294" y="280091"/>
                    <a:pt x="30294" y="280091"/>
                    <a:pt x="277871" y="280091"/>
                  </a:cubicBezTo>
                  <a:cubicBezTo>
                    <a:pt x="279168" y="280091"/>
                    <a:pt x="280464" y="281403"/>
                    <a:pt x="280464" y="282714"/>
                  </a:cubicBezTo>
                  <a:cubicBezTo>
                    <a:pt x="280464" y="285337"/>
                    <a:pt x="279168" y="286648"/>
                    <a:pt x="277871" y="286648"/>
                  </a:cubicBezTo>
                  <a:cubicBezTo>
                    <a:pt x="277871" y="286648"/>
                    <a:pt x="277871" y="286648"/>
                    <a:pt x="23813" y="286648"/>
                  </a:cubicBezTo>
                  <a:cubicBezTo>
                    <a:pt x="23813" y="286648"/>
                    <a:pt x="23813" y="286648"/>
                    <a:pt x="23813" y="298451"/>
                  </a:cubicBezTo>
                  <a:cubicBezTo>
                    <a:pt x="23813" y="298451"/>
                    <a:pt x="23813" y="298451"/>
                    <a:pt x="306388" y="298451"/>
                  </a:cubicBezTo>
                  <a:cubicBezTo>
                    <a:pt x="306388" y="298451"/>
                    <a:pt x="306388" y="298451"/>
                    <a:pt x="306388" y="286648"/>
                  </a:cubicBezTo>
                  <a:cubicBezTo>
                    <a:pt x="306388" y="286648"/>
                    <a:pt x="306388" y="286648"/>
                    <a:pt x="297315" y="286648"/>
                  </a:cubicBezTo>
                  <a:cubicBezTo>
                    <a:pt x="296018" y="286648"/>
                    <a:pt x="294722" y="285337"/>
                    <a:pt x="294722" y="282714"/>
                  </a:cubicBezTo>
                  <a:cubicBezTo>
                    <a:pt x="294722" y="281403"/>
                    <a:pt x="296018" y="280091"/>
                    <a:pt x="297315" y="280091"/>
                  </a:cubicBezTo>
                  <a:cubicBezTo>
                    <a:pt x="297315" y="280091"/>
                    <a:pt x="297315" y="280091"/>
                    <a:pt x="299907" y="280091"/>
                  </a:cubicBezTo>
                  <a:lnTo>
                    <a:pt x="299907" y="268288"/>
                  </a:lnTo>
                  <a:cubicBezTo>
                    <a:pt x="299907" y="268288"/>
                    <a:pt x="299907" y="268288"/>
                    <a:pt x="30294" y="268288"/>
                  </a:cubicBezTo>
                  <a:close/>
                  <a:moveTo>
                    <a:pt x="239713" y="250825"/>
                  </a:moveTo>
                  <a:lnTo>
                    <a:pt x="239713" y="261938"/>
                  </a:lnTo>
                  <a:lnTo>
                    <a:pt x="287338" y="261938"/>
                  </a:lnTo>
                  <a:lnTo>
                    <a:pt x="287338" y="250825"/>
                  </a:lnTo>
                  <a:close/>
                  <a:moveTo>
                    <a:pt x="174625" y="250825"/>
                  </a:moveTo>
                  <a:lnTo>
                    <a:pt x="174625" y="261938"/>
                  </a:lnTo>
                  <a:lnTo>
                    <a:pt x="222250" y="261938"/>
                  </a:lnTo>
                  <a:lnTo>
                    <a:pt x="222250" y="250825"/>
                  </a:lnTo>
                  <a:close/>
                  <a:moveTo>
                    <a:pt x="107950" y="250825"/>
                  </a:moveTo>
                  <a:lnTo>
                    <a:pt x="107950" y="261938"/>
                  </a:lnTo>
                  <a:lnTo>
                    <a:pt x="155575" y="261938"/>
                  </a:lnTo>
                  <a:lnTo>
                    <a:pt x="155575" y="250825"/>
                  </a:lnTo>
                  <a:lnTo>
                    <a:pt x="117475" y="250825"/>
                  </a:lnTo>
                  <a:close/>
                  <a:moveTo>
                    <a:pt x="41275" y="250825"/>
                  </a:moveTo>
                  <a:lnTo>
                    <a:pt x="41275" y="261938"/>
                  </a:lnTo>
                  <a:lnTo>
                    <a:pt x="90488" y="261938"/>
                  </a:lnTo>
                  <a:lnTo>
                    <a:pt x="90488" y="250825"/>
                  </a:lnTo>
                  <a:close/>
                  <a:moveTo>
                    <a:pt x="264160" y="138113"/>
                  </a:moveTo>
                  <a:cubicBezTo>
                    <a:pt x="265430" y="138113"/>
                    <a:pt x="266700" y="139419"/>
                    <a:pt x="266700" y="142032"/>
                  </a:cubicBezTo>
                  <a:cubicBezTo>
                    <a:pt x="266700" y="238689"/>
                    <a:pt x="266700" y="238689"/>
                    <a:pt x="266700" y="238689"/>
                  </a:cubicBezTo>
                  <a:cubicBezTo>
                    <a:pt x="266700" y="239995"/>
                    <a:pt x="265430" y="241301"/>
                    <a:pt x="264160" y="241301"/>
                  </a:cubicBezTo>
                  <a:cubicBezTo>
                    <a:pt x="261620" y="241301"/>
                    <a:pt x="260350" y="239995"/>
                    <a:pt x="260350" y="238689"/>
                  </a:cubicBezTo>
                  <a:cubicBezTo>
                    <a:pt x="260350" y="142032"/>
                    <a:pt x="260350" y="142032"/>
                    <a:pt x="260350" y="142032"/>
                  </a:cubicBezTo>
                  <a:cubicBezTo>
                    <a:pt x="260350" y="139419"/>
                    <a:pt x="261620" y="138113"/>
                    <a:pt x="264160" y="138113"/>
                  </a:cubicBezTo>
                  <a:close/>
                  <a:moveTo>
                    <a:pt x="199073" y="138113"/>
                  </a:moveTo>
                  <a:cubicBezTo>
                    <a:pt x="200343" y="138113"/>
                    <a:pt x="201613" y="139419"/>
                    <a:pt x="201613" y="142032"/>
                  </a:cubicBezTo>
                  <a:cubicBezTo>
                    <a:pt x="201613" y="238689"/>
                    <a:pt x="201613" y="238689"/>
                    <a:pt x="201613" y="238689"/>
                  </a:cubicBezTo>
                  <a:cubicBezTo>
                    <a:pt x="201613" y="239995"/>
                    <a:pt x="200343" y="241301"/>
                    <a:pt x="199073" y="241301"/>
                  </a:cubicBezTo>
                  <a:cubicBezTo>
                    <a:pt x="196533" y="241301"/>
                    <a:pt x="195263" y="239995"/>
                    <a:pt x="195263" y="238689"/>
                  </a:cubicBezTo>
                  <a:cubicBezTo>
                    <a:pt x="195263" y="142032"/>
                    <a:pt x="195263" y="142032"/>
                    <a:pt x="195263" y="142032"/>
                  </a:cubicBezTo>
                  <a:cubicBezTo>
                    <a:pt x="195263" y="139419"/>
                    <a:pt x="196533" y="138113"/>
                    <a:pt x="199073" y="138113"/>
                  </a:cubicBezTo>
                  <a:close/>
                  <a:moveTo>
                    <a:pt x="131128" y="138113"/>
                  </a:moveTo>
                  <a:cubicBezTo>
                    <a:pt x="133668" y="138113"/>
                    <a:pt x="134938" y="139419"/>
                    <a:pt x="134938" y="142032"/>
                  </a:cubicBezTo>
                  <a:cubicBezTo>
                    <a:pt x="134938" y="238689"/>
                    <a:pt x="134938" y="238689"/>
                    <a:pt x="134938" y="238689"/>
                  </a:cubicBezTo>
                  <a:cubicBezTo>
                    <a:pt x="134938" y="239995"/>
                    <a:pt x="133668" y="241301"/>
                    <a:pt x="131128" y="241301"/>
                  </a:cubicBezTo>
                  <a:cubicBezTo>
                    <a:pt x="129858" y="241301"/>
                    <a:pt x="128588" y="239995"/>
                    <a:pt x="128588" y="238689"/>
                  </a:cubicBezTo>
                  <a:cubicBezTo>
                    <a:pt x="128588" y="142032"/>
                    <a:pt x="128588" y="142032"/>
                    <a:pt x="128588" y="142032"/>
                  </a:cubicBezTo>
                  <a:cubicBezTo>
                    <a:pt x="128588" y="139419"/>
                    <a:pt x="129858" y="138113"/>
                    <a:pt x="131128" y="138113"/>
                  </a:cubicBezTo>
                  <a:close/>
                  <a:moveTo>
                    <a:pt x="66040" y="138113"/>
                  </a:moveTo>
                  <a:cubicBezTo>
                    <a:pt x="68580" y="138113"/>
                    <a:pt x="69850" y="139419"/>
                    <a:pt x="69850" y="142032"/>
                  </a:cubicBezTo>
                  <a:cubicBezTo>
                    <a:pt x="69850" y="238689"/>
                    <a:pt x="69850" y="238689"/>
                    <a:pt x="69850" y="238689"/>
                  </a:cubicBezTo>
                  <a:cubicBezTo>
                    <a:pt x="69850" y="239995"/>
                    <a:pt x="68580" y="241301"/>
                    <a:pt x="66040" y="241301"/>
                  </a:cubicBezTo>
                  <a:cubicBezTo>
                    <a:pt x="64770" y="241301"/>
                    <a:pt x="63500" y="239995"/>
                    <a:pt x="63500" y="238689"/>
                  </a:cubicBezTo>
                  <a:cubicBezTo>
                    <a:pt x="63500" y="142032"/>
                    <a:pt x="63500" y="142032"/>
                    <a:pt x="63500" y="142032"/>
                  </a:cubicBezTo>
                  <a:cubicBezTo>
                    <a:pt x="63500" y="139419"/>
                    <a:pt x="64770" y="138113"/>
                    <a:pt x="66040" y="138113"/>
                  </a:cubicBezTo>
                  <a:close/>
                  <a:moveTo>
                    <a:pt x="252413" y="133350"/>
                  </a:moveTo>
                  <a:lnTo>
                    <a:pt x="252413" y="244475"/>
                  </a:lnTo>
                  <a:lnTo>
                    <a:pt x="276226" y="244475"/>
                  </a:lnTo>
                  <a:lnTo>
                    <a:pt x="276226" y="133350"/>
                  </a:lnTo>
                  <a:close/>
                  <a:moveTo>
                    <a:pt x="187325" y="133350"/>
                  </a:moveTo>
                  <a:lnTo>
                    <a:pt x="187325" y="244475"/>
                  </a:lnTo>
                  <a:lnTo>
                    <a:pt x="209550" y="244475"/>
                  </a:lnTo>
                  <a:lnTo>
                    <a:pt x="209550" y="133350"/>
                  </a:lnTo>
                  <a:close/>
                  <a:moveTo>
                    <a:pt x="119063" y="133350"/>
                  </a:moveTo>
                  <a:lnTo>
                    <a:pt x="119063" y="244475"/>
                  </a:lnTo>
                  <a:lnTo>
                    <a:pt x="142876" y="244475"/>
                  </a:lnTo>
                  <a:lnTo>
                    <a:pt x="142876" y="133350"/>
                  </a:lnTo>
                  <a:close/>
                  <a:moveTo>
                    <a:pt x="53975" y="133350"/>
                  </a:moveTo>
                  <a:lnTo>
                    <a:pt x="53975" y="244475"/>
                  </a:lnTo>
                  <a:lnTo>
                    <a:pt x="76200" y="244475"/>
                  </a:lnTo>
                  <a:lnTo>
                    <a:pt x="76200" y="133350"/>
                  </a:lnTo>
                  <a:close/>
                  <a:moveTo>
                    <a:pt x="239713" y="114300"/>
                  </a:moveTo>
                  <a:cubicBezTo>
                    <a:pt x="239713" y="114300"/>
                    <a:pt x="239713" y="114300"/>
                    <a:pt x="239713" y="127000"/>
                  </a:cubicBezTo>
                  <a:cubicBezTo>
                    <a:pt x="239713" y="127000"/>
                    <a:pt x="239713" y="127000"/>
                    <a:pt x="248723" y="127000"/>
                  </a:cubicBezTo>
                  <a:cubicBezTo>
                    <a:pt x="248723" y="127000"/>
                    <a:pt x="248723" y="127000"/>
                    <a:pt x="278328" y="127000"/>
                  </a:cubicBezTo>
                  <a:cubicBezTo>
                    <a:pt x="278328" y="127000"/>
                    <a:pt x="278328" y="127000"/>
                    <a:pt x="287338" y="127000"/>
                  </a:cubicBezTo>
                  <a:cubicBezTo>
                    <a:pt x="287338" y="127000"/>
                    <a:pt x="287338" y="127000"/>
                    <a:pt x="287338" y="114300"/>
                  </a:cubicBezTo>
                  <a:cubicBezTo>
                    <a:pt x="287338" y="114300"/>
                    <a:pt x="287338" y="114300"/>
                    <a:pt x="239713" y="114300"/>
                  </a:cubicBezTo>
                  <a:close/>
                  <a:moveTo>
                    <a:pt x="229178" y="114300"/>
                  </a:moveTo>
                  <a:cubicBezTo>
                    <a:pt x="229178" y="114300"/>
                    <a:pt x="229178" y="114300"/>
                    <a:pt x="229178" y="128546"/>
                  </a:cubicBezTo>
                  <a:cubicBezTo>
                    <a:pt x="229178" y="131136"/>
                    <a:pt x="227879" y="132431"/>
                    <a:pt x="225281" y="132431"/>
                  </a:cubicBezTo>
                  <a:cubicBezTo>
                    <a:pt x="225281" y="132431"/>
                    <a:pt x="225281" y="132431"/>
                    <a:pt x="217488" y="132431"/>
                  </a:cubicBezTo>
                  <a:cubicBezTo>
                    <a:pt x="217488" y="132431"/>
                    <a:pt x="217488" y="132431"/>
                    <a:pt x="217488" y="243807"/>
                  </a:cubicBezTo>
                  <a:cubicBezTo>
                    <a:pt x="217488" y="243807"/>
                    <a:pt x="217488" y="243807"/>
                    <a:pt x="225281" y="243807"/>
                  </a:cubicBezTo>
                  <a:cubicBezTo>
                    <a:pt x="227879" y="243807"/>
                    <a:pt x="229178" y="245102"/>
                    <a:pt x="229178" y="246397"/>
                  </a:cubicBezTo>
                  <a:cubicBezTo>
                    <a:pt x="229178" y="246397"/>
                    <a:pt x="229178" y="246397"/>
                    <a:pt x="229178" y="261938"/>
                  </a:cubicBezTo>
                  <a:cubicBezTo>
                    <a:pt x="229178" y="261938"/>
                    <a:pt x="229178" y="261938"/>
                    <a:pt x="234373" y="261938"/>
                  </a:cubicBezTo>
                  <a:cubicBezTo>
                    <a:pt x="234373" y="261938"/>
                    <a:pt x="234373" y="261938"/>
                    <a:pt x="234373" y="246397"/>
                  </a:cubicBezTo>
                  <a:cubicBezTo>
                    <a:pt x="234373" y="245102"/>
                    <a:pt x="235672" y="243807"/>
                    <a:pt x="238270" y="243807"/>
                  </a:cubicBezTo>
                  <a:cubicBezTo>
                    <a:pt x="238270" y="243807"/>
                    <a:pt x="238270" y="243807"/>
                    <a:pt x="246063" y="243807"/>
                  </a:cubicBezTo>
                  <a:cubicBezTo>
                    <a:pt x="246063" y="243807"/>
                    <a:pt x="246063" y="243807"/>
                    <a:pt x="246063" y="132431"/>
                  </a:cubicBezTo>
                  <a:cubicBezTo>
                    <a:pt x="246063" y="132431"/>
                    <a:pt x="246063" y="132431"/>
                    <a:pt x="238270" y="132431"/>
                  </a:cubicBezTo>
                  <a:cubicBezTo>
                    <a:pt x="235672" y="132431"/>
                    <a:pt x="234373" y="131136"/>
                    <a:pt x="234373" y="128546"/>
                  </a:cubicBezTo>
                  <a:cubicBezTo>
                    <a:pt x="234373" y="128546"/>
                    <a:pt x="234373" y="128546"/>
                    <a:pt x="234373" y="114300"/>
                  </a:cubicBezTo>
                  <a:cubicBezTo>
                    <a:pt x="234373" y="114300"/>
                    <a:pt x="234373" y="114300"/>
                    <a:pt x="229178" y="114300"/>
                  </a:cubicBezTo>
                  <a:close/>
                  <a:moveTo>
                    <a:pt x="174625" y="114300"/>
                  </a:moveTo>
                  <a:cubicBezTo>
                    <a:pt x="174625" y="114300"/>
                    <a:pt x="174625" y="114300"/>
                    <a:pt x="174625" y="127000"/>
                  </a:cubicBezTo>
                  <a:cubicBezTo>
                    <a:pt x="174625" y="127000"/>
                    <a:pt x="174625" y="127000"/>
                    <a:pt x="183635" y="127000"/>
                  </a:cubicBezTo>
                  <a:cubicBezTo>
                    <a:pt x="183635" y="127000"/>
                    <a:pt x="183635" y="127000"/>
                    <a:pt x="213240" y="127000"/>
                  </a:cubicBezTo>
                  <a:lnTo>
                    <a:pt x="222250" y="127000"/>
                  </a:lnTo>
                  <a:cubicBezTo>
                    <a:pt x="222250" y="127000"/>
                    <a:pt x="222250" y="127000"/>
                    <a:pt x="222250" y="114300"/>
                  </a:cubicBezTo>
                  <a:cubicBezTo>
                    <a:pt x="222250" y="114300"/>
                    <a:pt x="222250" y="114300"/>
                    <a:pt x="174625" y="114300"/>
                  </a:cubicBezTo>
                  <a:close/>
                  <a:moveTo>
                    <a:pt x="162503" y="114300"/>
                  </a:moveTo>
                  <a:cubicBezTo>
                    <a:pt x="162503" y="114300"/>
                    <a:pt x="162503" y="114300"/>
                    <a:pt x="162503" y="128546"/>
                  </a:cubicBezTo>
                  <a:cubicBezTo>
                    <a:pt x="162503" y="131136"/>
                    <a:pt x="161204" y="132431"/>
                    <a:pt x="158606" y="132431"/>
                  </a:cubicBezTo>
                  <a:cubicBezTo>
                    <a:pt x="158606" y="132431"/>
                    <a:pt x="158606" y="132431"/>
                    <a:pt x="150813" y="132431"/>
                  </a:cubicBezTo>
                  <a:cubicBezTo>
                    <a:pt x="150813" y="132431"/>
                    <a:pt x="150813" y="132431"/>
                    <a:pt x="150813" y="243807"/>
                  </a:cubicBezTo>
                  <a:cubicBezTo>
                    <a:pt x="150813" y="243807"/>
                    <a:pt x="150813" y="243807"/>
                    <a:pt x="158606" y="243807"/>
                  </a:cubicBezTo>
                  <a:cubicBezTo>
                    <a:pt x="161204" y="243807"/>
                    <a:pt x="162503" y="245102"/>
                    <a:pt x="162503" y="246397"/>
                  </a:cubicBezTo>
                  <a:cubicBezTo>
                    <a:pt x="162503" y="246397"/>
                    <a:pt x="162503" y="246397"/>
                    <a:pt x="162503" y="261938"/>
                  </a:cubicBezTo>
                  <a:cubicBezTo>
                    <a:pt x="162503" y="261938"/>
                    <a:pt x="162503" y="261938"/>
                    <a:pt x="167698" y="261938"/>
                  </a:cubicBezTo>
                  <a:cubicBezTo>
                    <a:pt x="167698" y="261938"/>
                    <a:pt x="167698" y="261938"/>
                    <a:pt x="167698" y="246397"/>
                  </a:cubicBezTo>
                  <a:cubicBezTo>
                    <a:pt x="167698" y="245102"/>
                    <a:pt x="168997" y="243807"/>
                    <a:pt x="171595" y="243807"/>
                  </a:cubicBezTo>
                  <a:cubicBezTo>
                    <a:pt x="171595" y="243807"/>
                    <a:pt x="171595" y="243807"/>
                    <a:pt x="179388" y="243807"/>
                  </a:cubicBezTo>
                  <a:cubicBezTo>
                    <a:pt x="179388" y="243807"/>
                    <a:pt x="179388" y="243807"/>
                    <a:pt x="179388" y="132431"/>
                  </a:cubicBezTo>
                  <a:cubicBezTo>
                    <a:pt x="179388" y="132431"/>
                    <a:pt x="179388" y="132431"/>
                    <a:pt x="171595" y="132431"/>
                  </a:cubicBezTo>
                  <a:cubicBezTo>
                    <a:pt x="168997" y="132431"/>
                    <a:pt x="167698" y="131136"/>
                    <a:pt x="167698" y="128546"/>
                  </a:cubicBezTo>
                  <a:cubicBezTo>
                    <a:pt x="167698" y="128546"/>
                    <a:pt x="167698" y="128546"/>
                    <a:pt x="167698" y="114300"/>
                  </a:cubicBezTo>
                  <a:cubicBezTo>
                    <a:pt x="167698" y="114300"/>
                    <a:pt x="167698" y="114300"/>
                    <a:pt x="162503" y="114300"/>
                  </a:cubicBezTo>
                  <a:close/>
                  <a:moveTo>
                    <a:pt x="107950" y="114300"/>
                  </a:moveTo>
                  <a:lnTo>
                    <a:pt x="107950" y="127000"/>
                  </a:lnTo>
                  <a:cubicBezTo>
                    <a:pt x="107950" y="127000"/>
                    <a:pt x="107950" y="127000"/>
                    <a:pt x="116960" y="127000"/>
                  </a:cubicBezTo>
                  <a:cubicBezTo>
                    <a:pt x="116960" y="127000"/>
                    <a:pt x="116960" y="127000"/>
                    <a:pt x="146565" y="127000"/>
                  </a:cubicBezTo>
                  <a:cubicBezTo>
                    <a:pt x="146565" y="127000"/>
                    <a:pt x="146565" y="127000"/>
                    <a:pt x="155575" y="127000"/>
                  </a:cubicBezTo>
                  <a:cubicBezTo>
                    <a:pt x="155575" y="127000"/>
                    <a:pt x="155575" y="127000"/>
                    <a:pt x="155575" y="114300"/>
                  </a:cubicBezTo>
                  <a:cubicBezTo>
                    <a:pt x="155575" y="114300"/>
                    <a:pt x="155575" y="114300"/>
                    <a:pt x="107950" y="114300"/>
                  </a:cubicBezTo>
                  <a:close/>
                  <a:moveTo>
                    <a:pt x="95828" y="114300"/>
                  </a:moveTo>
                  <a:cubicBezTo>
                    <a:pt x="95828" y="114300"/>
                    <a:pt x="95828" y="114300"/>
                    <a:pt x="95828" y="128546"/>
                  </a:cubicBezTo>
                  <a:cubicBezTo>
                    <a:pt x="95828" y="131136"/>
                    <a:pt x="94529" y="132431"/>
                    <a:pt x="91931" y="132431"/>
                  </a:cubicBezTo>
                  <a:cubicBezTo>
                    <a:pt x="91931" y="132431"/>
                    <a:pt x="91931" y="132431"/>
                    <a:pt x="84138" y="132431"/>
                  </a:cubicBezTo>
                  <a:cubicBezTo>
                    <a:pt x="84138" y="132431"/>
                    <a:pt x="84138" y="132431"/>
                    <a:pt x="84138" y="243807"/>
                  </a:cubicBezTo>
                  <a:cubicBezTo>
                    <a:pt x="84138" y="243807"/>
                    <a:pt x="84138" y="243807"/>
                    <a:pt x="91931" y="243807"/>
                  </a:cubicBezTo>
                  <a:cubicBezTo>
                    <a:pt x="94529" y="243807"/>
                    <a:pt x="95828" y="245102"/>
                    <a:pt x="95828" y="246397"/>
                  </a:cubicBezTo>
                  <a:cubicBezTo>
                    <a:pt x="95828" y="246397"/>
                    <a:pt x="95828" y="246397"/>
                    <a:pt x="95828" y="261938"/>
                  </a:cubicBezTo>
                  <a:cubicBezTo>
                    <a:pt x="95828" y="261938"/>
                    <a:pt x="95828" y="261938"/>
                    <a:pt x="101023" y="261938"/>
                  </a:cubicBezTo>
                  <a:cubicBezTo>
                    <a:pt x="101023" y="261938"/>
                    <a:pt x="101023" y="261938"/>
                    <a:pt x="101023" y="246397"/>
                  </a:cubicBezTo>
                  <a:cubicBezTo>
                    <a:pt x="101023" y="245102"/>
                    <a:pt x="102322" y="243807"/>
                    <a:pt x="104920" y="243807"/>
                  </a:cubicBezTo>
                  <a:cubicBezTo>
                    <a:pt x="104920" y="243807"/>
                    <a:pt x="104920" y="243807"/>
                    <a:pt x="112713" y="243807"/>
                  </a:cubicBezTo>
                  <a:cubicBezTo>
                    <a:pt x="112713" y="243807"/>
                    <a:pt x="112713" y="243807"/>
                    <a:pt x="112713" y="132431"/>
                  </a:cubicBezTo>
                  <a:cubicBezTo>
                    <a:pt x="112713" y="132431"/>
                    <a:pt x="112713" y="132431"/>
                    <a:pt x="104920" y="132431"/>
                  </a:cubicBezTo>
                  <a:cubicBezTo>
                    <a:pt x="102322" y="132431"/>
                    <a:pt x="101023" y="131136"/>
                    <a:pt x="101023" y="128546"/>
                  </a:cubicBezTo>
                  <a:cubicBezTo>
                    <a:pt x="101023" y="128546"/>
                    <a:pt x="101023" y="128546"/>
                    <a:pt x="101023" y="114300"/>
                  </a:cubicBezTo>
                  <a:close/>
                  <a:moveTo>
                    <a:pt x="41275" y="114300"/>
                  </a:moveTo>
                  <a:lnTo>
                    <a:pt x="41275" y="127000"/>
                  </a:lnTo>
                  <a:cubicBezTo>
                    <a:pt x="41275" y="127000"/>
                    <a:pt x="41275" y="127000"/>
                    <a:pt x="50585" y="127000"/>
                  </a:cubicBezTo>
                  <a:cubicBezTo>
                    <a:pt x="50585" y="127000"/>
                    <a:pt x="50585" y="127000"/>
                    <a:pt x="81177" y="127000"/>
                  </a:cubicBezTo>
                  <a:cubicBezTo>
                    <a:pt x="81177" y="127000"/>
                    <a:pt x="81177" y="127000"/>
                    <a:pt x="90488" y="127000"/>
                  </a:cubicBezTo>
                  <a:cubicBezTo>
                    <a:pt x="90488" y="127000"/>
                    <a:pt x="90488" y="127000"/>
                    <a:pt x="90488" y="114300"/>
                  </a:cubicBezTo>
                  <a:cubicBezTo>
                    <a:pt x="90488" y="114300"/>
                    <a:pt x="90488" y="114300"/>
                    <a:pt x="41275" y="114300"/>
                  </a:cubicBezTo>
                  <a:close/>
                  <a:moveTo>
                    <a:pt x="139700" y="39688"/>
                  </a:moveTo>
                  <a:lnTo>
                    <a:pt x="139700" y="70732"/>
                  </a:lnTo>
                  <a:cubicBezTo>
                    <a:pt x="139700" y="70732"/>
                    <a:pt x="139700" y="70732"/>
                    <a:pt x="161290" y="74613"/>
                  </a:cubicBezTo>
                  <a:cubicBezTo>
                    <a:pt x="161290" y="72026"/>
                    <a:pt x="163830" y="70732"/>
                    <a:pt x="165100" y="70732"/>
                  </a:cubicBezTo>
                  <a:cubicBezTo>
                    <a:pt x="166370" y="70732"/>
                    <a:pt x="168910" y="72026"/>
                    <a:pt x="168910" y="74613"/>
                  </a:cubicBezTo>
                  <a:cubicBezTo>
                    <a:pt x="168910" y="74613"/>
                    <a:pt x="168910" y="74613"/>
                    <a:pt x="190500" y="70732"/>
                  </a:cubicBezTo>
                  <a:cubicBezTo>
                    <a:pt x="190500" y="70732"/>
                    <a:pt x="190500" y="70732"/>
                    <a:pt x="190500" y="39688"/>
                  </a:cubicBezTo>
                  <a:cubicBezTo>
                    <a:pt x="190500" y="39688"/>
                    <a:pt x="190500" y="39688"/>
                    <a:pt x="168910" y="43568"/>
                  </a:cubicBezTo>
                  <a:cubicBezTo>
                    <a:pt x="168910" y="43568"/>
                    <a:pt x="168910" y="43568"/>
                    <a:pt x="168910" y="65558"/>
                  </a:cubicBezTo>
                  <a:cubicBezTo>
                    <a:pt x="168910" y="66852"/>
                    <a:pt x="166370" y="69439"/>
                    <a:pt x="165100" y="69439"/>
                  </a:cubicBezTo>
                  <a:cubicBezTo>
                    <a:pt x="163830" y="69439"/>
                    <a:pt x="161290" y="66852"/>
                    <a:pt x="161290" y="65558"/>
                  </a:cubicBezTo>
                  <a:cubicBezTo>
                    <a:pt x="161290" y="65558"/>
                    <a:pt x="161290" y="65558"/>
                    <a:pt x="161290" y="43568"/>
                  </a:cubicBezTo>
                  <a:cubicBezTo>
                    <a:pt x="161290" y="43568"/>
                    <a:pt x="161290" y="43568"/>
                    <a:pt x="139700" y="39688"/>
                  </a:cubicBezTo>
                  <a:close/>
                  <a:moveTo>
                    <a:pt x="133045" y="31750"/>
                  </a:moveTo>
                  <a:cubicBezTo>
                    <a:pt x="134327" y="31750"/>
                    <a:pt x="135610" y="31750"/>
                    <a:pt x="135610" y="31750"/>
                  </a:cubicBezTo>
                  <a:cubicBezTo>
                    <a:pt x="135610" y="31750"/>
                    <a:pt x="135610" y="31750"/>
                    <a:pt x="165100" y="36930"/>
                  </a:cubicBezTo>
                  <a:cubicBezTo>
                    <a:pt x="165100" y="36930"/>
                    <a:pt x="165100" y="36930"/>
                    <a:pt x="194591" y="31750"/>
                  </a:cubicBezTo>
                  <a:cubicBezTo>
                    <a:pt x="194591" y="31750"/>
                    <a:pt x="195873" y="31750"/>
                    <a:pt x="197156" y="31750"/>
                  </a:cubicBezTo>
                  <a:cubicBezTo>
                    <a:pt x="197156" y="33045"/>
                    <a:pt x="198438" y="34340"/>
                    <a:pt x="198438" y="34340"/>
                  </a:cubicBezTo>
                  <a:cubicBezTo>
                    <a:pt x="198438" y="34340"/>
                    <a:pt x="198438" y="34340"/>
                    <a:pt x="198438" y="73192"/>
                  </a:cubicBezTo>
                  <a:cubicBezTo>
                    <a:pt x="198438" y="74487"/>
                    <a:pt x="197156" y="75782"/>
                    <a:pt x="194591" y="75782"/>
                  </a:cubicBezTo>
                  <a:cubicBezTo>
                    <a:pt x="194591" y="75782"/>
                    <a:pt x="194591" y="75782"/>
                    <a:pt x="165100" y="80963"/>
                  </a:cubicBezTo>
                  <a:cubicBezTo>
                    <a:pt x="165100" y="80963"/>
                    <a:pt x="165100" y="80963"/>
                    <a:pt x="135610" y="75782"/>
                  </a:cubicBezTo>
                  <a:cubicBezTo>
                    <a:pt x="133045" y="75782"/>
                    <a:pt x="131763" y="74487"/>
                    <a:pt x="131763" y="73192"/>
                  </a:cubicBezTo>
                  <a:cubicBezTo>
                    <a:pt x="131763" y="73192"/>
                    <a:pt x="131763" y="73192"/>
                    <a:pt x="131763" y="34340"/>
                  </a:cubicBezTo>
                  <a:cubicBezTo>
                    <a:pt x="131763" y="34340"/>
                    <a:pt x="133045" y="33045"/>
                    <a:pt x="133045" y="31750"/>
                  </a:cubicBezTo>
                  <a:close/>
                  <a:moveTo>
                    <a:pt x="165100" y="7938"/>
                  </a:moveTo>
                  <a:cubicBezTo>
                    <a:pt x="165100" y="7938"/>
                    <a:pt x="165100" y="7938"/>
                    <a:pt x="15875" y="90000"/>
                  </a:cubicBezTo>
                  <a:cubicBezTo>
                    <a:pt x="15875" y="90000"/>
                    <a:pt x="15875" y="90000"/>
                    <a:pt x="277992" y="90000"/>
                  </a:cubicBezTo>
                  <a:cubicBezTo>
                    <a:pt x="279290" y="90000"/>
                    <a:pt x="280587" y="91282"/>
                    <a:pt x="280587" y="92564"/>
                  </a:cubicBezTo>
                  <a:cubicBezTo>
                    <a:pt x="280587" y="95129"/>
                    <a:pt x="279290" y="96411"/>
                    <a:pt x="277992" y="96411"/>
                  </a:cubicBezTo>
                  <a:cubicBezTo>
                    <a:pt x="277992" y="96411"/>
                    <a:pt x="277992" y="96411"/>
                    <a:pt x="23661" y="96411"/>
                  </a:cubicBezTo>
                  <a:cubicBezTo>
                    <a:pt x="23661" y="96411"/>
                    <a:pt x="23661" y="96411"/>
                    <a:pt x="23661" y="107951"/>
                  </a:cubicBezTo>
                  <a:cubicBezTo>
                    <a:pt x="23661" y="107951"/>
                    <a:pt x="23661" y="107951"/>
                    <a:pt x="306539" y="107951"/>
                  </a:cubicBezTo>
                  <a:cubicBezTo>
                    <a:pt x="306539" y="107951"/>
                    <a:pt x="306539" y="107951"/>
                    <a:pt x="306539" y="96411"/>
                  </a:cubicBezTo>
                  <a:cubicBezTo>
                    <a:pt x="306539" y="96411"/>
                    <a:pt x="306539" y="96411"/>
                    <a:pt x="300051" y="96411"/>
                  </a:cubicBezTo>
                  <a:cubicBezTo>
                    <a:pt x="298754" y="96411"/>
                    <a:pt x="296159" y="95129"/>
                    <a:pt x="296159" y="92564"/>
                  </a:cubicBezTo>
                  <a:cubicBezTo>
                    <a:pt x="296159" y="91282"/>
                    <a:pt x="298754" y="90000"/>
                    <a:pt x="300051" y="90000"/>
                  </a:cubicBezTo>
                  <a:cubicBezTo>
                    <a:pt x="300051" y="90000"/>
                    <a:pt x="300051" y="90000"/>
                    <a:pt x="309135" y="90000"/>
                  </a:cubicBezTo>
                  <a:lnTo>
                    <a:pt x="314325" y="90000"/>
                  </a:lnTo>
                  <a:cubicBezTo>
                    <a:pt x="314325" y="90000"/>
                    <a:pt x="314325" y="90000"/>
                    <a:pt x="165100" y="7938"/>
                  </a:cubicBezTo>
                  <a:close/>
                  <a:moveTo>
                    <a:pt x="163810" y="0"/>
                  </a:moveTo>
                  <a:cubicBezTo>
                    <a:pt x="165100" y="0"/>
                    <a:pt x="165100" y="0"/>
                    <a:pt x="166390" y="0"/>
                  </a:cubicBezTo>
                  <a:cubicBezTo>
                    <a:pt x="166390" y="0"/>
                    <a:pt x="166390" y="0"/>
                    <a:pt x="328910" y="90407"/>
                  </a:cubicBezTo>
                  <a:cubicBezTo>
                    <a:pt x="330200" y="91698"/>
                    <a:pt x="330200" y="92990"/>
                    <a:pt x="330200" y="94281"/>
                  </a:cubicBezTo>
                  <a:cubicBezTo>
                    <a:pt x="330200" y="95573"/>
                    <a:pt x="328910" y="96864"/>
                    <a:pt x="326331" y="96864"/>
                  </a:cubicBezTo>
                  <a:cubicBezTo>
                    <a:pt x="326331" y="96864"/>
                    <a:pt x="326331" y="96864"/>
                    <a:pt x="312142" y="96864"/>
                  </a:cubicBezTo>
                  <a:cubicBezTo>
                    <a:pt x="312142" y="96864"/>
                    <a:pt x="312142" y="96864"/>
                    <a:pt x="312142" y="111071"/>
                  </a:cubicBezTo>
                  <a:cubicBezTo>
                    <a:pt x="312142" y="113654"/>
                    <a:pt x="310852" y="114946"/>
                    <a:pt x="308273" y="114946"/>
                  </a:cubicBezTo>
                  <a:cubicBezTo>
                    <a:pt x="308273" y="114946"/>
                    <a:pt x="308273" y="114946"/>
                    <a:pt x="294085" y="114946"/>
                  </a:cubicBezTo>
                  <a:cubicBezTo>
                    <a:pt x="294085" y="114946"/>
                    <a:pt x="294085" y="114946"/>
                    <a:pt x="294085" y="129152"/>
                  </a:cubicBezTo>
                  <a:cubicBezTo>
                    <a:pt x="294085" y="131735"/>
                    <a:pt x="292795" y="133027"/>
                    <a:pt x="291505" y="133027"/>
                  </a:cubicBezTo>
                  <a:cubicBezTo>
                    <a:pt x="291505" y="133027"/>
                    <a:pt x="291505" y="133027"/>
                    <a:pt x="282476" y="133027"/>
                  </a:cubicBezTo>
                  <a:cubicBezTo>
                    <a:pt x="282476" y="133027"/>
                    <a:pt x="282476" y="133027"/>
                    <a:pt x="282476" y="244099"/>
                  </a:cubicBezTo>
                  <a:cubicBezTo>
                    <a:pt x="282476" y="244099"/>
                    <a:pt x="282476" y="244099"/>
                    <a:pt x="291505" y="244099"/>
                  </a:cubicBezTo>
                  <a:cubicBezTo>
                    <a:pt x="292795" y="244099"/>
                    <a:pt x="294085" y="245390"/>
                    <a:pt x="294085" y="246682"/>
                  </a:cubicBezTo>
                  <a:cubicBezTo>
                    <a:pt x="294085" y="246682"/>
                    <a:pt x="294085" y="246682"/>
                    <a:pt x="294085" y="262180"/>
                  </a:cubicBezTo>
                  <a:cubicBezTo>
                    <a:pt x="294085" y="262180"/>
                    <a:pt x="294085" y="262180"/>
                    <a:pt x="303113" y="262180"/>
                  </a:cubicBezTo>
                  <a:cubicBezTo>
                    <a:pt x="304403" y="262180"/>
                    <a:pt x="305693" y="263471"/>
                    <a:pt x="305693" y="264763"/>
                  </a:cubicBezTo>
                  <a:cubicBezTo>
                    <a:pt x="305693" y="264763"/>
                    <a:pt x="305693" y="264763"/>
                    <a:pt x="305693" y="280261"/>
                  </a:cubicBezTo>
                  <a:cubicBezTo>
                    <a:pt x="305693" y="280261"/>
                    <a:pt x="305693" y="280261"/>
                    <a:pt x="308273" y="280261"/>
                  </a:cubicBezTo>
                  <a:cubicBezTo>
                    <a:pt x="310852" y="280261"/>
                    <a:pt x="312142" y="281553"/>
                    <a:pt x="312142" y="282844"/>
                  </a:cubicBezTo>
                  <a:cubicBezTo>
                    <a:pt x="312142" y="282844"/>
                    <a:pt x="312142" y="282844"/>
                    <a:pt x="312142" y="300926"/>
                  </a:cubicBezTo>
                  <a:cubicBezTo>
                    <a:pt x="312142" y="303509"/>
                    <a:pt x="310852" y="304800"/>
                    <a:pt x="308273" y="304800"/>
                  </a:cubicBezTo>
                  <a:cubicBezTo>
                    <a:pt x="308273" y="304800"/>
                    <a:pt x="308273" y="304800"/>
                    <a:pt x="21927" y="304800"/>
                  </a:cubicBezTo>
                  <a:cubicBezTo>
                    <a:pt x="19348" y="304800"/>
                    <a:pt x="18058" y="303509"/>
                    <a:pt x="18058" y="300926"/>
                  </a:cubicBezTo>
                  <a:cubicBezTo>
                    <a:pt x="18058" y="300926"/>
                    <a:pt x="18058" y="300926"/>
                    <a:pt x="18058" y="282844"/>
                  </a:cubicBezTo>
                  <a:cubicBezTo>
                    <a:pt x="18058" y="281553"/>
                    <a:pt x="19348" y="280261"/>
                    <a:pt x="21927" y="280261"/>
                  </a:cubicBezTo>
                  <a:cubicBezTo>
                    <a:pt x="21927" y="280261"/>
                    <a:pt x="21927" y="280261"/>
                    <a:pt x="24507" y="280261"/>
                  </a:cubicBezTo>
                  <a:cubicBezTo>
                    <a:pt x="24507" y="280261"/>
                    <a:pt x="24507" y="280261"/>
                    <a:pt x="24507" y="264763"/>
                  </a:cubicBezTo>
                  <a:cubicBezTo>
                    <a:pt x="24507" y="263471"/>
                    <a:pt x="25797" y="262180"/>
                    <a:pt x="27087" y="262180"/>
                  </a:cubicBezTo>
                  <a:cubicBezTo>
                    <a:pt x="27087" y="262180"/>
                    <a:pt x="27087" y="262180"/>
                    <a:pt x="36115" y="262180"/>
                  </a:cubicBezTo>
                  <a:cubicBezTo>
                    <a:pt x="36115" y="262180"/>
                    <a:pt x="36115" y="262180"/>
                    <a:pt x="36115" y="246682"/>
                  </a:cubicBezTo>
                  <a:cubicBezTo>
                    <a:pt x="36115" y="245390"/>
                    <a:pt x="37405" y="244099"/>
                    <a:pt x="38695" y="244099"/>
                  </a:cubicBezTo>
                  <a:cubicBezTo>
                    <a:pt x="38695" y="244099"/>
                    <a:pt x="38695" y="244099"/>
                    <a:pt x="47724" y="244099"/>
                  </a:cubicBezTo>
                  <a:cubicBezTo>
                    <a:pt x="47724" y="244099"/>
                    <a:pt x="47724" y="244099"/>
                    <a:pt x="47724" y="133027"/>
                  </a:cubicBezTo>
                  <a:cubicBezTo>
                    <a:pt x="47724" y="133027"/>
                    <a:pt x="47724" y="133027"/>
                    <a:pt x="38695" y="133027"/>
                  </a:cubicBezTo>
                  <a:cubicBezTo>
                    <a:pt x="37405" y="133027"/>
                    <a:pt x="36115" y="131735"/>
                    <a:pt x="36115" y="129152"/>
                  </a:cubicBezTo>
                  <a:cubicBezTo>
                    <a:pt x="36115" y="129152"/>
                    <a:pt x="36115" y="129152"/>
                    <a:pt x="36115" y="114946"/>
                  </a:cubicBezTo>
                  <a:cubicBezTo>
                    <a:pt x="36115" y="114946"/>
                    <a:pt x="36115" y="114946"/>
                    <a:pt x="21927" y="114946"/>
                  </a:cubicBezTo>
                  <a:cubicBezTo>
                    <a:pt x="19348" y="114946"/>
                    <a:pt x="18058" y="113654"/>
                    <a:pt x="18058" y="111071"/>
                  </a:cubicBezTo>
                  <a:cubicBezTo>
                    <a:pt x="18058" y="111071"/>
                    <a:pt x="18058" y="111071"/>
                    <a:pt x="18058" y="96864"/>
                  </a:cubicBezTo>
                  <a:cubicBezTo>
                    <a:pt x="18058" y="96864"/>
                    <a:pt x="18058" y="96864"/>
                    <a:pt x="3869" y="96864"/>
                  </a:cubicBezTo>
                  <a:cubicBezTo>
                    <a:pt x="1290" y="96864"/>
                    <a:pt x="0" y="95573"/>
                    <a:pt x="0" y="94281"/>
                  </a:cubicBezTo>
                  <a:cubicBezTo>
                    <a:pt x="0" y="92990"/>
                    <a:pt x="0" y="91698"/>
                    <a:pt x="1290" y="90407"/>
                  </a:cubicBezTo>
                  <a:cubicBezTo>
                    <a:pt x="1290" y="90407"/>
                    <a:pt x="1290" y="90407"/>
                    <a:pt x="163810" y="0"/>
                  </a:cubicBezTo>
                  <a:close/>
                </a:path>
              </a:pathLst>
            </a:custGeom>
            <a:solidFill>
              <a:srgbClr val="C00000"/>
            </a:solidFill>
            <a:ln>
              <a:solidFill>
                <a:srgbClr val="C00000"/>
              </a:solidFill>
            </a:ln>
          </p:spPr>
        </p:sp>
      </p:grpSp>
      <p:grpSp>
        <p:nvGrpSpPr>
          <p:cNvPr id="28" name="组合 27"/>
          <p:cNvGrpSpPr/>
          <p:nvPr/>
        </p:nvGrpSpPr>
        <p:grpSpPr>
          <a:xfrm>
            <a:off x="1682372" y="1412776"/>
            <a:ext cx="3198176" cy="2055133"/>
            <a:chOff x="1682372" y="1547221"/>
            <a:chExt cx="3198176" cy="2055133"/>
          </a:xfrm>
        </p:grpSpPr>
        <p:sp>
          <p:nvSpPr>
            <p:cNvPr id="2" name="椭圆 1"/>
            <p:cNvSpPr/>
            <p:nvPr/>
          </p:nvSpPr>
          <p:spPr>
            <a:xfrm>
              <a:off x="1826388" y="1547221"/>
              <a:ext cx="2448272" cy="1224136"/>
            </a:xfrm>
            <a:prstGeom prst="ellipse">
              <a:avLst/>
            </a:prstGeom>
            <a:solidFill>
              <a:srgbClr val="0070C0"/>
            </a:solidFill>
            <a:ln>
              <a:solidFill>
                <a:srgbClr val="0070C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GB" altLang="zh-CN" sz="3200" dirty="0">
                  <a:sym typeface="Wingdings" panose="05000000000000000000" pitchFamily="2" charset="2"/>
                </a:rPr>
                <a:t>Drawer</a:t>
              </a:r>
              <a:endParaRPr lang="en-US" altLang="zh-CN" sz="3200" dirty="0">
                <a:sym typeface="Wingdings" panose="05000000000000000000" pitchFamily="2" charset="2"/>
              </a:endParaRPr>
            </a:p>
          </p:txBody>
        </p:sp>
        <p:sp>
          <p:nvSpPr>
            <p:cNvPr id="4" name="文本框 3"/>
            <p:cNvSpPr txBox="1"/>
            <p:nvPr/>
          </p:nvSpPr>
          <p:spPr>
            <a:xfrm>
              <a:off x="1682372" y="2771357"/>
              <a:ext cx="3168352" cy="830997"/>
            </a:xfrm>
            <a:prstGeom prst="rect">
              <a:avLst/>
            </a:prstGeom>
            <a:noFill/>
            <a:ln>
              <a:noFill/>
            </a:ln>
          </p:spPr>
          <p:txBody>
            <a:bodyPr wrap="square" rtlCol="0">
              <a:spAutoFit/>
            </a:bodyPr>
            <a:lstStyle/>
            <a:p>
              <a:r>
                <a:rPr lang="en-US" altLang="zh-CN" sz="2400" dirty="0">
                  <a:solidFill>
                    <a:srgbClr val="0070C0"/>
                  </a:solidFill>
                  <a:sym typeface="Wingdings" panose="05000000000000000000" pitchFamily="2" charset="2"/>
                </a:rPr>
                <a:t>Seller (exporter)</a:t>
              </a:r>
              <a:endParaRPr lang="en-US" altLang="zh-CN" sz="2400" dirty="0">
                <a:solidFill>
                  <a:srgbClr val="0070C0"/>
                </a:solidFill>
                <a:sym typeface="Wingdings" panose="05000000000000000000" pitchFamily="2" charset="2"/>
              </a:endParaRPr>
            </a:p>
            <a:p>
              <a:r>
                <a:rPr lang="en-US" altLang="zh-CN" sz="2400" dirty="0">
                  <a:solidFill>
                    <a:srgbClr val="0070C0"/>
                  </a:solidFill>
                  <a:sym typeface="Wingdings" panose="05000000000000000000" pitchFamily="2" charset="2"/>
                </a:rPr>
                <a:t>Beneficiary of L/C</a:t>
              </a:r>
              <a:endParaRPr lang="en-US" altLang="zh-CN" sz="2400" dirty="0">
                <a:solidFill>
                  <a:srgbClr val="0070C0"/>
                </a:solidFill>
                <a:sym typeface="Wingdings" panose="05000000000000000000" pitchFamily="2" charset="2"/>
              </a:endParaRPr>
            </a:p>
          </p:txBody>
        </p:sp>
        <p:sp>
          <p:nvSpPr>
            <p:cNvPr id="24" name="fiance_86404"/>
            <p:cNvSpPr>
              <a:spLocks noChangeAspect="1"/>
            </p:cNvSpPr>
            <p:nvPr/>
          </p:nvSpPr>
          <p:spPr bwMode="auto">
            <a:xfrm>
              <a:off x="4035645" y="2411317"/>
              <a:ext cx="844903" cy="817136"/>
            </a:xfrm>
            <a:custGeom>
              <a:avLst/>
              <a:gdLst>
                <a:gd name="connsiteX0" fmla="*/ 142081 w 338138"/>
                <a:gd name="connsiteY0" fmla="*/ 185738 h 327025"/>
                <a:gd name="connsiteX1" fmla="*/ 130175 w 338138"/>
                <a:gd name="connsiteY1" fmla="*/ 198697 h 327025"/>
                <a:gd name="connsiteX2" fmla="*/ 144727 w 338138"/>
                <a:gd name="connsiteY2" fmla="*/ 249238 h 327025"/>
                <a:gd name="connsiteX3" fmla="*/ 151342 w 338138"/>
                <a:gd name="connsiteY3" fmla="*/ 233687 h 327025"/>
                <a:gd name="connsiteX4" fmla="*/ 147373 w 338138"/>
                <a:gd name="connsiteY4" fmla="*/ 222024 h 327025"/>
                <a:gd name="connsiteX5" fmla="*/ 148696 w 338138"/>
                <a:gd name="connsiteY5" fmla="*/ 210361 h 327025"/>
                <a:gd name="connsiteX6" fmla="*/ 153988 w 338138"/>
                <a:gd name="connsiteY6" fmla="*/ 202585 h 327025"/>
                <a:gd name="connsiteX7" fmla="*/ 164571 w 338138"/>
                <a:gd name="connsiteY7" fmla="*/ 198697 h 327025"/>
                <a:gd name="connsiteX8" fmla="*/ 175154 w 338138"/>
                <a:gd name="connsiteY8" fmla="*/ 198697 h 327025"/>
                <a:gd name="connsiteX9" fmla="*/ 185738 w 338138"/>
                <a:gd name="connsiteY9" fmla="*/ 202585 h 327025"/>
                <a:gd name="connsiteX10" fmla="*/ 191029 w 338138"/>
                <a:gd name="connsiteY10" fmla="*/ 210361 h 327025"/>
                <a:gd name="connsiteX11" fmla="*/ 192352 w 338138"/>
                <a:gd name="connsiteY11" fmla="*/ 222024 h 327025"/>
                <a:gd name="connsiteX12" fmla="*/ 188383 w 338138"/>
                <a:gd name="connsiteY12" fmla="*/ 233687 h 327025"/>
                <a:gd name="connsiteX13" fmla="*/ 194998 w 338138"/>
                <a:gd name="connsiteY13" fmla="*/ 249238 h 327025"/>
                <a:gd name="connsiteX14" fmla="*/ 209550 w 338138"/>
                <a:gd name="connsiteY14" fmla="*/ 199993 h 327025"/>
                <a:gd name="connsiteX15" fmla="*/ 197644 w 338138"/>
                <a:gd name="connsiteY15" fmla="*/ 185738 h 327025"/>
                <a:gd name="connsiteX16" fmla="*/ 169863 w 338138"/>
                <a:gd name="connsiteY16" fmla="*/ 192218 h 327025"/>
                <a:gd name="connsiteX17" fmla="*/ 142081 w 338138"/>
                <a:gd name="connsiteY17" fmla="*/ 185738 h 327025"/>
                <a:gd name="connsiteX18" fmla="*/ 133033 w 338138"/>
                <a:gd name="connsiteY18" fmla="*/ 74613 h 327025"/>
                <a:gd name="connsiteX19" fmla="*/ 123825 w 338138"/>
                <a:gd name="connsiteY19" fmla="*/ 104954 h 327025"/>
                <a:gd name="connsiteX20" fmla="*/ 169863 w 338138"/>
                <a:gd name="connsiteY20" fmla="*/ 168276 h 327025"/>
                <a:gd name="connsiteX21" fmla="*/ 215900 w 338138"/>
                <a:gd name="connsiteY21" fmla="*/ 104954 h 327025"/>
                <a:gd name="connsiteX22" fmla="*/ 206693 w 338138"/>
                <a:gd name="connsiteY22" fmla="*/ 74613 h 327025"/>
                <a:gd name="connsiteX23" fmla="*/ 169863 w 338138"/>
                <a:gd name="connsiteY23" fmla="*/ 78570 h 327025"/>
                <a:gd name="connsiteX24" fmla="*/ 133033 w 338138"/>
                <a:gd name="connsiteY24" fmla="*/ 74613 h 327025"/>
                <a:gd name="connsiteX25" fmla="*/ 169069 w 338138"/>
                <a:gd name="connsiteY25" fmla="*/ 0 h 327025"/>
                <a:gd name="connsiteX26" fmla="*/ 225866 w 338138"/>
                <a:gd name="connsiteY26" fmla="*/ 23736 h 327025"/>
                <a:gd name="connsiteX27" fmla="*/ 239074 w 338138"/>
                <a:gd name="connsiteY27" fmla="*/ 101536 h 327025"/>
                <a:gd name="connsiteX28" fmla="*/ 239074 w 338138"/>
                <a:gd name="connsiteY28" fmla="*/ 102855 h 327025"/>
                <a:gd name="connsiteX29" fmla="*/ 215299 w 338138"/>
                <a:gd name="connsiteY29" fmla="*/ 170106 h 327025"/>
                <a:gd name="connsiteX30" fmla="*/ 228507 w 338138"/>
                <a:gd name="connsiteY30" fmla="*/ 184611 h 327025"/>
                <a:gd name="connsiteX31" fmla="*/ 283983 w 338138"/>
                <a:gd name="connsiteY31" fmla="*/ 200435 h 327025"/>
                <a:gd name="connsiteX32" fmla="*/ 315684 w 338138"/>
                <a:gd name="connsiteY32" fmla="*/ 230764 h 327025"/>
                <a:gd name="connsiteX33" fmla="*/ 338138 w 338138"/>
                <a:gd name="connsiteY33" fmla="*/ 311201 h 327025"/>
                <a:gd name="connsiteX34" fmla="*/ 335496 w 338138"/>
                <a:gd name="connsiteY34" fmla="*/ 321751 h 327025"/>
                <a:gd name="connsiteX35" fmla="*/ 326250 w 338138"/>
                <a:gd name="connsiteY35" fmla="*/ 327025 h 327025"/>
                <a:gd name="connsiteX36" fmla="*/ 11888 w 338138"/>
                <a:gd name="connsiteY36" fmla="*/ 327025 h 327025"/>
                <a:gd name="connsiteX37" fmla="*/ 2642 w 338138"/>
                <a:gd name="connsiteY37" fmla="*/ 321751 h 327025"/>
                <a:gd name="connsiteX38" fmla="*/ 0 w 338138"/>
                <a:gd name="connsiteY38" fmla="*/ 311201 h 327025"/>
                <a:gd name="connsiteX39" fmla="*/ 22454 w 338138"/>
                <a:gd name="connsiteY39" fmla="*/ 230764 h 327025"/>
                <a:gd name="connsiteX40" fmla="*/ 54155 w 338138"/>
                <a:gd name="connsiteY40" fmla="*/ 200435 h 327025"/>
                <a:gd name="connsiteX41" fmla="*/ 109631 w 338138"/>
                <a:gd name="connsiteY41" fmla="*/ 184611 h 327025"/>
                <a:gd name="connsiteX42" fmla="*/ 122839 w 338138"/>
                <a:gd name="connsiteY42" fmla="*/ 168787 h 327025"/>
                <a:gd name="connsiteX43" fmla="*/ 99064 w 338138"/>
                <a:gd name="connsiteY43" fmla="*/ 102855 h 327025"/>
                <a:gd name="connsiteX44" fmla="*/ 99064 w 338138"/>
                <a:gd name="connsiteY44" fmla="*/ 101536 h 327025"/>
                <a:gd name="connsiteX45" fmla="*/ 112272 w 338138"/>
                <a:gd name="connsiteY45" fmla="*/ 23736 h 327025"/>
                <a:gd name="connsiteX46" fmla="*/ 169069 w 338138"/>
                <a:gd name="connsiteY46"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38" h="327025">
                  <a:moveTo>
                    <a:pt x="142081" y="185738"/>
                  </a:moveTo>
                  <a:cubicBezTo>
                    <a:pt x="142081" y="185738"/>
                    <a:pt x="142081" y="185738"/>
                    <a:pt x="130175" y="198697"/>
                  </a:cubicBezTo>
                  <a:cubicBezTo>
                    <a:pt x="130175" y="198697"/>
                    <a:pt x="130175" y="198697"/>
                    <a:pt x="144727" y="249238"/>
                  </a:cubicBezTo>
                  <a:cubicBezTo>
                    <a:pt x="144727" y="249238"/>
                    <a:pt x="144727" y="249238"/>
                    <a:pt x="151342" y="233687"/>
                  </a:cubicBezTo>
                  <a:cubicBezTo>
                    <a:pt x="151342" y="233687"/>
                    <a:pt x="151342" y="233687"/>
                    <a:pt x="147373" y="222024"/>
                  </a:cubicBezTo>
                  <a:cubicBezTo>
                    <a:pt x="144727" y="218136"/>
                    <a:pt x="146050" y="214248"/>
                    <a:pt x="148696" y="210361"/>
                  </a:cubicBezTo>
                  <a:cubicBezTo>
                    <a:pt x="148696" y="210361"/>
                    <a:pt x="148696" y="210361"/>
                    <a:pt x="153988" y="202585"/>
                  </a:cubicBezTo>
                  <a:cubicBezTo>
                    <a:pt x="156633" y="199993"/>
                    <a:pt x="160602" y="198697"/>
                    <a:pt x="164571" y="198697"/>
                  </a:cubicBezTo>
                  <a:cubicBezTo>
                    <a:pt x="164571" y="198697"/>
                    <a:pt x="164571" y="198697"/>
                    <a:pt x="175154" y="198697"/>
                  </a:cubicBezTo>
                  <a:cubicBezTo>
                    <a:pt x="179123" y="198697"/>
                    <a:pt x="183092" y="199993"/>
                    <a:pt x="185738" y="202585"/>
                  </a:cubicBezTo>
                  <a:cubicBezTo>
                    <a:pt x="185738" y="202585"/>
                    <a:pt x="185738" y="202585"/>
                    <a:pt x="191029" y="210361"/>
                  </a:cubicBezTo>
                  <a:cubicBezTo>
                    <a:pt x="193675" y="214248"/>
                    <a:pt x="194998" y="218136"/>
                    <a:pt x="192352" y="222024"/>
                  </a:cubicBezTo>
                  <a:cubicBezTo>
                    <a:pt x="192352" y="222024"/>
                    <a:pt x="192352" y="222024"/>
                    <a:pt x="188383" y="233687"/>
                  </a:cubicBezTo>
                  <a:lnTo>
                    <a:pt x="194998" y="249238"/>
                  </a:lnTo>
                  <a:cubicBezTo>
                    <a:pt x="194998" y="249238"/>
                    <a:pt x="194998" y="249238"/>
                    <a:pt x="209550" y="199993"/>
                  </a:cubicBezTo>
                  <a:cubicBezTo>
                    <a:pt x="209550" y="199993"/>
                    <a:pt x="209550" y="199993"/>
                    <a:pt x="197644" y="185738"/>
                  </a:cubicBezTo>
                  <a:cubicBezTo>
                    <a:pt x="188383" y="189626"/>
                    <a:pt x="179123" y="192218"/>
                    <a:pt x="169863" y="192218"/>
                  </a:cubicBezTo>
                  <a:cubicBezTo>
                    <a:pt x="160602" y="192218"/>
                    <a:pt x="151342" y="189626"/>
                    <a:pt x="142081" y="185738"/>
                  </a:cubicBezTo>
                  <a:close/>
                  <a:moveTo>
                    <a:pt x="133033" y="74613"/>
                  </a:moveTo>
                  <a:cubicBezTo>
                    <a:pt x="133033" y="74613"/>
                    <a:pt x="133033" y="74613"/>
                    <a:pt x="123825" y="104954"/>
                  </a:cubicBezTo>
                  <a:cubicBezTo>
                    <a:pt x="123825" y="139254"/>
                    <a:pt x="144871" y="168276"/>
                    <a:pt x="169863" y="168276"/>
                  </a:cubicBezTo>
                  <a:cubicBezTo>
                    <a:pt x="194854" y="168276"/>
                    <a:pt x="215900" y="139254"/>
                    <a:pt x="215900" y="104954"/>
                  </a:cubicBezTo>
                  <a:cubicBezTo>
                    <a:pt x="215900" y="104954"/>
                    <a:pt x="215900" y="104954"/>
                    <a:pt x="206693" y="74613"/>
                  </a:cubicBezTo>
                  <a:cubicBezTo>
                    <a:pt x="198800" y="77251"/>
                    <a:pt x="186962" y="78570"/>
                    <a:pt x="169863" y="78570"/>
                  </a:cubicBezTo>
                  <a:cubicBezTo>
                    <a:pt x="152763" y="78570"/>
                    <a:pt x="140925" y="77251"/>
                    <a:pt x="133033" y="74613"/>
                  </a:cubicBezTo>
                  <a:close/>
                  <a:moveTo>
                    <a:pt x="169069" y="0"/>
                  </a:moveTo>
                  <a:cubicBezTo>
                    <a:pt x="194165" y="0"/>
                    <a:pt x="212657" y="7912"/>
                    <a:pt x="225866" y="23736"/>
                  </a:cubicBezTo>
                  <a:cubicBezTo>
                    <a:pt x="246999" y="51427"/>
                    <a:pt x="240395" y="90987"/>
                    <a:pt x="239074" y="101536"/>
                  </a:cubicBezTo>
                  <a:cubicBezTo>
                    <a:pt x="239074" y="101536"/>
                    <a:pt x="239074" y="102855"/>
                    <a:pt x="239074" y="102855"/>
                  </a:cubicBezTo>
                  <a:cubicBezTo>
                    <a:pt x="239074" y="129227"/>
                    <a:pt x="229828" y="152963"/>
                    <a:pt x="215299" y="170106"/>
                  </a:cubicBezTo>
                  <a:cubicBezTo>
                    <a:pt x="215299" y="170106"/>
                    <a:pt x="215299" y="170106"/>
                    <a:pt x="228507" y="184611"/>
                  </a:cubicBezTo>
                  <a:cubicBezTo>
                    <a:pt x="228507" y="184611"/>
                    <a:pt x="228507" y="184611"/>
                    <a:pt x="283983" y="200435"/>
                  </a:cubicBezTo>
                  <a:cubicBezTo>
                    <a:pt x="298513" y="204391"/>
                    <a:pt x="310400" y="216259"/>
                    <a:pt x="315684" y="230764"/>
                  </a:cubicBezTo>
                  <a:cubicBezTo>
                    <a:pt x="315684" y="230764"/>
                    <a:pt x="315684" y="230764"/>
                    <a:pt x="338138" y="311201"/>
                  </a:cubicBezTo>
                  <a:cubicBezTo>
                    <a:pt x="338138" y="315157"/>
                    <a:pt x="338138" y="319113"/>
                    <a:pt x="335496" y="321751"/>
                  </a:cubicBezTo>
                  <a:cubicBezTo>
                    <a:pt x="332855" y="324388"/>
                    <a:pt x="330213" y="327025"/>
                    <a:pt x="326250" y="327025"/>
                  </a:cubicBezTo>
                  <a:cubicBezTo>
                    <a:pt x="326250" y="327025"/>
                    <a:pt x="326250" y="327025"/>
                    <a:pt x="11888" y="327025"/>
                  </a:cubicBezTo>
                  <a:cubicBezTo>
                    <a:pt x="7925" y="327025"/>
                    <a:pt x="5283" y="324388"/>
                    <a:pt x="2642" y="321751"/>
                  </a:cubicBezTo>
                  <a:cubicBezTo>
                    <a:pt x="0" y="319113"/>
                    <a:pt x="0" y="315157"/>
                    <a:pt x="0" y="311201"/>
                  </a:cubicBezTo>
                  <a:cubicBezTo>
                    <a:pt x="0" y="311201"/>
                    <a:pt x="0" y="311201"/>
                    <a:pt x="22454" y="230764"/>
                  </a:cubicBezTo>
                  <a:cubicBezTo>
                    <a:pt x="27738" y="216259"/>
                    <a:pt x="39625" y="204391"/>
                    <a:pt x="54155" y="200435"/>
                  </a:cubicBezTo>
                  <a:cubicBezTo>
                    <a:pt x="54155" y="200435"/>
                    <a:pt x="54155" y="200435"/>
                    <a:pt x="109631" y="184611"/>
                  </a:cubicBezTo>
                  <a:cubicBezTo>
                    <a:pt x="109631" y="184611"/>
                    <a:pt x="109631" y="184611"/>
                    <a:pt x="122839" y="168787"/>
                  </a:cubicBezTo>
                  <a:cubicBezTo>
                    <a:pt x="108310" y="152963"/>
                    <a:pt x="99064" y="129227"/>
                    <a:pt x="99064" y="102855"/>
                  </a:cubicBezTo>
                  <a:cubicBezTo>
                    <a:pt x="99064" y="102855"/>
                    <a:pt x="99064" y="101536"/>
                    <a:pt x="99064" y="101536"/>
                  </a:cubicBezTo>
                  <a:cubicBezTo>
                    <a:pt x="97743" y="90987"/>
                    <a:pt x="91139" y="51427"/>
                    <a:pt x="112272" y="23736"/>
                  </a:cubicBezTo>
                  <a:cubicBezTo>
                    <a:pt x="125481" y="7912"/>
                    <a:pt x="143973" y="0"/>
                    <a:pt x="169069" y="0"/>
                  </a:cubicBezTo>
                  <a:close/>
                </a:path>
              </a:pathLst>
            </a:custGeom>
            <a:solidFill>
              <a:schemeClr val="accent1"/>
            </a:solidFill>
            <a:ln>
              <a:noFill/>
            </a:ln>
          </p:spPr>
        </p:sp>
      </p:grpSp>
      <p:grpSp>
        <p:nvGrpSpPr>
          <p:cNvPr id="33" name="组合 32"/>
          <p:cNvGrpSpPr/>
          <p:nvPr/>
        </p:nvGrpSpPr>
        <p:grpSpPr>
          <a:xfrm>
            <a:off x="4655840" y="4623519"/>
            <a:ext cx="3496840" cy="1685801"/>
            <a:chOff x="3123444" y="4125412"/>
            <a:chExt cx="3496840" cy="1685801"/>
          </a:xfrm>
        </p:grpSpPr>
        <p:sp>
          <p:nvSpPr>
            <p:cNvPr id="34" name="椭圆 33"/>
            <p:cNvSpPr/>
            <p:nvPr/>
          </p:nvSpPr>
          <p:spPr>
            <a:xfrm>
              <a:off x="3267460" y="4125412"/>
              <a:ext cx="2448272" cy="1224136"/>
            </a:xfrm>
            <a:prstGeom prst="ellipse">
              <a:avLst/>
            </a:prstGeom>
            <a:solidFill>
              <a:srgbClr val="336600"/>
            </a:solidFill>
            <a:ln>
              <a:solidFill>
                <a:srgbClr val="3366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3200" dirty="0">
                  <a:sym typeface="Wingdings" panose="05000000000000000000" pitchFamily="2" charset="2"/>
                </a:rPr>
                <a:t>Payee</a:t>
              </a:r>
              <a:endParaRPr lang="en-US" altLang="zh-CN" sz="3200" dirty="0">
                <a:sym typeface="Wingdings" panose="05000000000000000000" pitchFamily="2" charset="2"/>
              </a:endParaRPr>
            </a:p>
          </p:txBody>
        </p:sp>
        <p:sp>
          <p:nvSpPr>
            <p:cNvPr id="35" name="文本框 34"/>
            <p:cNvSpPr txBox="1"/>
            <p:nvPr/>
          </p:nvSpPr>
          <p:spPr>
            <a:xfrm>
              <a:off x="3123444" y="5349548"/>
              <a:ext cx="3496840" cy="461665"/>
            </a:xfrm>
            <a:prstGeom prst="rect">
              <a:avLst/>
            </a:prstGeom>
            <a:noFill/>
          </p:spPr>
          <p:txBody>
            <a:bodyPr wrap="square" rtlCol="0">
              <a:spAutoFit/>
            </a:bodyPr>
            <a:lstStyle/>
            <a:p>
              <a:r>
                <a:rPr lang="en-US" altLang="zh-CN" sz="2400" dirty="0">
                  <a:solidFill>
                    <a:srgbClr val="336600"/>
                  </a:solidFill>
                  <a:sym typeface="Wingdings" panose="05000000000000000000" pitchFamily="2" charset="2"/>
                </a:rPr>
                <a:t>Negotiating Bank</a:t>
              </a:r>
              <a:endParaRPr lang="en-US" altLang="zh-CN" sz="2400" dirty="0">
                <a:solidFill>
                  <a:srgbClr val="336600"/>
                </a:solidFill>
                <a:sym typeface="Wingdings" panose="05000000000000000000" pitchFamily="2" charset="2"/>
              </a:endParaRPr>
            </a:p>
          </p:txBody>
        </p:sp>
        <p:sp>
          <p:nvSpPr>
            <p:cNvPr id="36" name="old-library-building_85584"/>
            <p:cNvSpPr>
              <a:spLocks noChangeAspect="1"/>
            </p:cNvSpPr>
            <p:nvPr/>
          </p:nvSpPr>
          <p:spPr bwMode="auto">
            <a:xfrm>
              <a:off x="5541606" y="5005959"/>
              <a:ext cx="780300" cy="720277"/>
            </a:xfrm>
            <a:custGeom>
              <a:avLst/>
              <a:gdLst>
                <a:gd name="connsiteX0" fmla="*/ 30294 w 330200"/>
                <a:gd name="connsiteY0" fmla="*/ 268288 h 304800"/>
                <a:gd name="connsiteX1" fmla="*/ 30294 w 330200"/>
                <a:gd name="connsiteY1" fmla="*/ 280091 h 304800"/>
                <a:gd name="connsiteX2" fmla="*/ 277871 w 330200"/>
                <a:gd name="connsiteY2" fmla="*/ 280091 h 304800"/>
                <a:gd name="connsiteX3" fmla="*/ 280464 w 330200"/>
                <a:gd name="connsiteY3" fmla="*/ 282714 h 304800"/>
                <a:gd name="connsiteX4" fmla="*/ 277871 w 330200"/>
                <a:gd name="connsiteY4" fmla="*/ 286648 h 304800"/>
                <a:gd name="connsiteX5" fmla="*/ 23813 w 330200"/>
                <a:gd name="connsiteY5" fmla="*/ 286648 h 304800"/>
                <a:gd name="connsiteX6" fmla="*/ 23813 w 330200"/>
                <a:gd name="connsiteY6" fmla="*/ 298451 h 304800"/>
                <a:gd name="connsiteX7" fmla="*/ 306388 w 330200"/>
                <a:gd name="connsiteY7" fmla="*/ 298451 h 304800"/>
                <a:gd name="connsiteX8" fmla="*/ 306388 w 330200"/>
                <a:gd name="connsiteY8" fmla="*/ 286648 h 304800"/>
                <a:gd name="connsiteX9" fmla="*/ 297315 w 330200"/>
                <a:gd name="connsiteY9" fmla="*/ 286648 h 304800"/>
                <a:gd name="connsiteX10" fmla="*/ 294722 w 330200"/>
                <a:gd name="connsiteY10" fmla="*/ 282714 h 304800"/>
                <a:gd name="connsiteX11" fmla="*/ 297315 w 330200"/>
                <a:gd name="connsiteY11" fmla="*/ 280091 h 304800"/>
                <a:gd name="connsiteX12" fmla="*/ 299907 w 330200"/>
                <a:gd name="connsiteY12" fmla="*/ 280091 h 304800"/>
                <a:gd name="connsiteX13" fmla="*/ 299907 w 330200"/>
                <a:gd name="connsiteY13" fmla="*/ 268288 h 304800"/>
                <a:gd name="connsiteX14" fmla="*/ 30294 w 330200"/>
                <a:gd name="connsiteY14" fmla="*/ 268288 h 304800"/>
                <a:gd name="connsiteX15" fmla="*/ 239713 w 330200"/>
                <a:gd name="connsiteY15" fmla="*/ 250825 h 304800"/>
                <a:gd name="connsiteX16" fmla="*/ 239713 w 330200"/>
                <a:gd name="connsiteY16" fmla="*/ 261938 h 304800"/>
                <a:gd name="connsiteX17" fmla="*/ 287338 w 330200"/>
                <a:gd name="connsiteY17" fmla="*/ 261938 h 304800"/>
                <a:gd name="connsiteX18" fmla="*/ 287338 w 330200"/>
                <a:gd name="connsiteY18" fmla="*/ 250825 h 304800"/>
                <a:gd name="connsiteX19" fmla="*/ 174625 w 330200"/>
                <a:gd name="connsiteY19" fmla="*/ 250825 h 304800"/>
                <a:gd name="connsiteX20" fmla="*/ 174625 w 330200"/>
                <a:gd name="connsiteY20" fmla="*/ 261938 h 304800"/>
                <a:gd name="connsiteX21" fmla="*/ 222250 w 330200"/>
                <a:gd name="connsiteY21" fmla="*/ 261938 h 304800"/>
                <a:gd name="connsiteX22" fmla="*/ 222250 w 330200"/>
                <a:gd name="connsiteY22" fmla="*/ 250825 h 304800"/>
                <a:gd name="connsiteX23" fmla="*/ 107950 w 330200"/>
                <a:gd name="connsiteY23" fmla="*/ 250825 h 304800"/>
                <a:gd name="connsiteX24" fmla="*/ 107950 w 330200"/>
                <a:gd name="connsiteY24" fmla="*/ 261938 h 304800"/>
                <a:gd name="connsiteX25" fmla="*/ 155575 w 330200"/>
                <a:gd name="connsiteY25" fmla="*/ 261938 h 304800"/>
                <a:gd name="connsiteX26" fmla="*/ 155575 w 330200"/>
                <a:gd name="connsiteY26" fmla="*/ 250825 h 304800"/>
                <a:gd name="connsiteX27" fmla="*/ 117475 w 330200"/>
                <a:gd name="connsiteY27" fmla="*/ 250825 h 304800"/>
                <a:gd name="connsiteX28" fmla="*/ 41275 w 330200"/>
                <a:gd name="connsiteY28" fmla="*/ 250825 h 304800"/>
                <a:gd name="connsiteX29" fmla="*/ 41275 w 330200"/>
                <a:gd name="connsiteY29" fmla="*/ 261938 h 304800"/>
                <a:gd name="connsiteX30" fmla="*/ 90488 w 330200"/>
                <a:gd name="connsiteY30" fmla="*/ 261938 h 304800"/>
                <a:gd name="connsiteX31" fmla="*/ 90488 w 330200"/>
                <a:gd name="connsiteY31" fmla="*/ 250825 h 304800"/>
                <a:gd name="connsiteX32" fmla="*/ 264160 w 330200"/>
                <a:gd name="connsiteY32" fmla="*/ 138113 h 304800"/>
                <a:gd name="connsiteX33" fmla="*/ 266700 w 330200"/>
                <a:gd name="connsiteY33" fmla="*/ 142032 h 304800"/>
                <a:gd name="connsiteX34" fmla="*/ 266700 w 330200"/>
                <a:gd name="connsiteY34" fmla="*/ 238689 h 304800"/>
                <a:gd name="connsiteX35" fmla="*/ 264160 w 330200"/>
                <a:gd name="connsiteY35" fmla="*/ 241301 h 304800"/>
                <a:gd name="connsiteX36" fmla="*/ 260350 w 330200"/>
                <a:gd name="connsiteY36" fmla="*/ 238689 h 304800"/>
                <a:gd name="connsiteX37" fmla="*/ 260350 w 330200"/>
                <a:gd name="connsiteY37" fmla="*/ 142032 h 304800"/>
                <a:gd name="connsiteX38" fmla="*/ 264160 w 330200"/>
                <a:gd name="connsiteY38" fmla="*/ 138113 h 304800"/>
                <a:gd name="connsiteX39" fmla="*/ 199073 w 330200"/>
                <a:gd name="connsiteY39" fmla="*/ 138113 h 304800"/>
                <a:gd name="connsiteX40" fmla="*/ 201613 w 330200"/>
                <a:gd name="connsiteY40" fmla="*/ 142032 h 304800"/>
                <a:gd name="connsiteX41" fmla="*/ 201613 w 330200"/>
                <a:gd name="connsiteY41" fmla="*/ 238689 h 304800"/>
                <a:gd name="connsiteX42" fmla="*/ 199073 w 330200"/>
                <a:gd name="connsiteY42" fmla="*/ 241301 h 304800"/>
                <a:gd name="connsiteX43" fmla="*/ 195263 w 330200"/>
                <a:gd name="connsiteY43" fmla="*/ 238689 h 304800"/>
                <a:gd name="connsiteX44" fmla="*/ 195263 w 330200"/>
                <a:gd name="connsiteY44" fmla="*/ 142032 h 304800"/>
                <a:gd name="connsiteX45" fmla="*/ 199073 w 330200"/>
                <a:gd name="connsiteY45" fmla="*/ 138113 h 304800"/>
                <a:gd name="connsiteX46" fmla="*/ 131128 w 330200"/>
                <a:gd name="connsiteY46" fmla="*/ 138113 h 304800"/>
                <a:gd name="connsiteX47" fmla="*/ 134938 w 330200"/>
                <a:gd name="connsiteY47" fmla="*/ 142032 h 304800"/>
                <a:gd name="connsiteX48" fmla="*/ 134938 w 330200"/>
                <a:gd name="connsiteY48" fmla="*/ 238689 h 304800"/>
                <a:gd name="connsiteX49" fmla="*/ 131128 w 330200"/>
                <a:gd name="connsiteY49" fmla="*/ 241301 h 304800"/>
                <a:gd name="connsiteX50" fmla="*/ 128588 w 330200"/>
                <a:gd name="connsiteY50" fmla="*/ 238689 h 304800"/>
                <a:gd name="connsiteX51" fmla="*/ 128588 w 330200"/>
                <a:gd name="connsiteY51" fmla="*/ 142032 h 304800"/>
                <a:gd name="connsiteX52" fmla="*/ 131128 w 330200"/>
                <a:gd name="connsiteY52" fmla="*/ 138113 h 304800"/>
                <a:gd name="connsiteX53" fmla="*/ 66040 w 330200"/>
                <a:gd name="connsiteY53" fmla="*/ 138113 h 304800"/>
                <a:gd name="connsiteX54" fmla="*/ 69850 w 330200"/>
                <a:gd name="connsiteY54" fmla="*/ 142032 h 304800"/>
                <a:gd name="connsiteX55" fmla="*/ 69850 w 330200"/>
                <a:gd name="connsiteY55" fmla="*/ 238689 h 304800"/>
                <a:gd name="connsiteX56" fmla="*/ 66040 w 330200"/>
                <a:gd name="connsiteY56" fmla="*/ 241301 h 304800"/>
                <a:gd name="connsiteX57" fmla="*/ 63500 w 330200"/>
                <a:gd name="connsiteY57" fmla="*/ 238689 h 304800"/>
                <a:gd name="connsiteX58" fmla="*/ 63500 w 330200"/>
                <a:gd name="connsiteY58" fmla="*/ 142032 h 304800"/>
                <a:gd name="connsiteX59" fmla="*/ 66040 w 330200"/>
                <a:gd name="connsiteY59" fmla="*/ 138113 h 304800"/>
                <a:gd name="connsiteX60" fmla="*/ 252413 w 330200"/>
                <a:gd name="connsiteY60" fmla="*/ 133350 h 304800"/>
                <a:gd name="connsiteX61" fmla="*/ 252413 w 330200"/>
                <a:gd name="connsiteY61" fmla="*/ 244475 h 304800"/>
                <a:gd name="connsiteX62" fmla="*/ 276226 w 330200"/>
                <a:gd name="connsiteY62" fmla="*/ 244475 h 304800"/>
                <a:gd name="connsiteX63" fmla="*/ 276226 w 330200"/>
                <a:gd name="connsiteY63" fmla="*/ 133350 h 304800"/>
                <a:gd name="connsiteX64" fmla="*/ 187325 w 330200"/>
                <a:gd name="connsiteY64" fmla="*/ 133350 h 304800"/>
                <a:gd name="connsiteX65" fmla="*/ 187325 w 330200"/>
                <a:gd name="connsiteY65" fmla="*/ 244475 h 304800"/>
                <a:gd name="connsiteX66" fmla="*/ 209550 w 330200"/>
                <a:gd name="connsiteY66" fmla="*/ 244475 h 304800"/>
                <a:gd name="connsiteX67" fmla="*/ 209550 w 330200"/>
                <a:gd name="connsiteY67" fmla="*/ 133350 h 304800"/>
                <a:gd name="connsiteX68" fmla="*/ 119063 w 330200"/>
                <a:gd name="connsiteY68" fmla="*/ 133350 h 304800"/>
                <a:gd name="connsiteX69" fmla="*/ 119063 w 330200"/>
                <a:gd name="connsiteY69" fmla="*/ 244475 h 304800"/>
                <a:gd name="connsiteX70" fmla="*/ 142876 w 330200"/>
                <a:gd name="connsiteY70" fmla="*/ 244475 h 304800"/>
                <a:gd name="connsiteX71" fmla="*/ 142876 w 330200"/>
                <a:gd name="connsiteY71" fmla="*/ 133350 h 304800"/>
                <a:gd name="connsiteX72" fmla="*/ 53975 w 330200"/>
                <a:gd name="connsiteY72" fmla="*/ 133350 h 304800"/>
                <a:gd name="connsiteX73" fmla="*/ 53975 w 330200"/>
                <a:gd name="connsiteY73" fmla="*/ 244475 h 304800"/>
                <a:gd name="connsiteX74" fmla="*/ 76200 w 330200"/>
                <a:gd name="connsiteY74" fmla="*/ 244475 h 304800"/>
                <a:gd name="connsiteX75" fmla="*/ 76200 w 330200"/>
                <a:gd name="connsiteY75" fmla="*/ 133350 h 304800"/>
                <a:gd name="connsiteX76" fmla="*/ 239713 w 330200"/>
                <a:gd name="connsiteY76" fmla="*/ 114300 h 304800"/>
                <a:gd name="connsiteX77" fmla="*/ 239713 w 330200"/>
                <a:gd name="connsiteY77" fmla="*/ 127000 h 304800"/>
                <a:gd name="connsiteX78" fmla="*/ 248723 w 330200"/>
                <a:gd name="connsiteY78" fmla="*/ 127000 h 304800"/>
                <a:gd name="connsiteX79" fmla="*/ 278328 w 330200"/>
                <a:gd name="connsiteY79" fmla="*/ 127000 h 304800"/>
                <a:gd name="connsiteX80" fmla="*/ 287338 w 330200"/>
                <a:gd name="connsiteY80" fmla="*/ 127000 h 304800"/>
                <a:gd name="connsiteX81" fmla="*/ 287338 w 330200"/>
                <a:gd name="connsiteY81" fmla="*/ 114300 h 304800"/>
                <a:gd name="connsiteX82" fmla="*/ 239713 w 330200"/>
                <a:gd name="connsiteY82" fmla="*/ 114300 h 304800"/>
                <a:gd name="connsiteX83" fmla="*/ 229178 w 330200"/>
                <a:gd name="connsiteY83" fmla="*/ 114300 h 304800"/>
                <a:gd name="connsiteX84" fmla="*/ 229178 w 330200"/>
                <a:gd name="connsiteY84" fmla="*/ 128546 h 304800"/>
                <a:gd name="connsiteX85" fmla="*/ 225281 w 330200"/>
                <a:gd name="connsiteY85" fmla="*/ 132431 h 304800"/>
                <a:gd name="connsiteX86" fmla="*/ 217488 w 330200"/>
                <a:gd name="connsiteY86" fmla="*/ 132431 h 304800"/>
                <a:gd name="connsiteX87" fmla="*/ 217488 w 330200"/>
                <a:gd name="connsiteY87" fmla="*/ 243807 h 304800"/>
                <a:gd name="connsiteX88" fmla="*/ 225281 w 330200"/>
                <a:gd name="connsiteY88" fmla="*/ 243807 h 304800"/>
                <a:gd name="connsiteX89" fmla="*/ 229178 w 330200"/>
                <a:gd name="connsiteY89" fmla="*/ 246397 h 304800"/>
                <a:gd name="connsiteX90" fmla="*/ 229178 w 330200"/>
                <a:gd name="connsiteY90" fmla="*/ 261938 h 304800"/>
                <a:gd name="connsiteX91" fmla="*/ 234373 w 330200"/>
                <a:gd name="connsiteY91" fmla="*/ 261938 h 304800"/>
                <a:gd name="connsiteX92" fmla="*/ 234373 w 330200"/>
                <a:gd name="connsiteY92" fmla="*/ 246397 h 304800"/>
                <a:gd name="connsiteX93" fmla="*/ 238270 w 330200"/>
                <a:gd name="connsiteY93" fmla="*/ 243807 h 304800"/>
                <a:gd name="connsiteX94" fmla="*/ 246063 w 330200"/>
                <a:gd name="connsiteY94" fmla="*/ 243807 h 304800"/>
                <a:gd name="connsiteX95" fmla="*/ 246063 w 330200"/>
                <a:gd name="connsiteY95" fmla="*/ 132431 h 304800"/>
                <a:gd name="connsiteX96" fmla="*/ 238270 w 330200"/>
                <a:gd name="connsiteY96" fmla="*/ 132431 h 304800"/>
                <a:gd name="connsiteX97" fmla="*/ 234373 w 330200"/>
                <a:gd name="connsiteY97" fmla="*/ 128546 h 304800"/>
                <a:gd name="connsiteX98" fmla="*/ 234373 w 330200"/>
                <a:gd name="connsiteY98" fmla="*/ 114300 h 304800"/>
                <a:gd name="connsiteX99" fmla="*/ 229178 w 330200"/>
                <a:gd name="connsiteY99" fmla="*/ 114300 h 304800"/>
                <a:gd name="connsiteX100" fmla="*/ 174625 w 330200"/>
                <a:gd name="connsiteY100" fmla="*/ 114300 h 304800"/>
                <a:gd name="connsiteX101" fmla="*/ 174625 w 330200"/>
                <a:gd name="connsiteY101" fmla="*/ 127000 h 304800"/>
                <a:gd name="connsiteX102" fmla="*/ 183635 w 330200"/>
                <a:gd name="connsiteY102" fmla="*/ 127000 h 304800"/>
                <a:gd name="connsiteX103" fmla="*/ 213240 w 330200"/>
                <a:gd name="connsiteY103" fmla="*/ 127000 h 304800"/>
                <a:gd name="connsiteX104" fmla="*/ 222250 w 330200"/>
                <a:gd name="connsiteY104" fmla="*/ 127000 h 304800"/>
                <a:gd name="connsiteX105" fmla="*/ 222250 w 330200"/>
                <a:gd name="connsiteY105" fmla="*/ 114300 h 304800"/>
                <a:gd name="connsiteX106" fmla="*/ 174625 w 330200"/>
                <a:gd name="connsiteY106" fmla="*/ 114300 h 304800"/>
                <a:gd name="connsiteX107" fmla="*/ 162503 w 330200"/>
                <a:gd name="connsiteY107" fmla="*/ 114300 h 304800"/>
                <a:gd name="connsiteX108" fmla="*/ 162503 w 330200"/>
                <a:gd name="connsiteY108" fmla="*/ 128546 h 304800"/>
                <a:gd name="connsiteX109" fmla="*/ 158606 w 330200"/>
                <a:gd name="connsiteY109" fmla="*/ 132431 h 304800"/>
                <a:gd name="connsiteX110" fmla="*/ 150813 w 330200"/>
                <a:gd name="connsiteY110" fmla="*/ 132431 h 304800"/>
                <a:gd name="connsiteX111" fmla="*/ 150813 w 330200"/>
                <a:gd name="connsiteY111" fmla="*/ 243807 h 304800"/>
                <a:gd name="connsiteX112" fmla="*/ 158606 w 330200"/>
                <a:gd name="connsiteY112" fmla="*/ 243807 h 304800"/>
                <a:gd name="connsiteX113" fmla="*/ 162503 w 330200"/>
                <a:gd name="connsiteY113" fmla="*/ 246397 h 304800"/>
                <a:gd name="connsiteX114" fmla="*/ 162503 w 330200"/>
                <a:gd name="connsiteY114" fmla="*/ 261938 h 304800"/>
                <a:gd name="connsiteX115" fmla="*/ 167698 w 330200"/>
                <a:gd name="connsiteY115" fmla="*/ 261938 h 304800"/>
                <a:gd name="connsiteX116" fmla="*/ 167698 w 330200"/>
                <a:gd name="connsiteY116" fmla="*/ 246397 h 304800"/>
                <a:gd name="connsiteX117" fmla="*/ 171595 w 330200"/>
                <a:gd name="connsiteY117" fmla="*/ 243807 h 304800"/>
                <a:gd name="connsiteX118" fmla="*/ 179388 w 330200"/>
                <a:gd name="connsiteY118" fmla="*/ 243807 h 304800"/>
                <a:gd name="connsiteX119" fmla="*/ 179388 w 330200"/>
                <a:gd name="connsiteY119" fmla="*/ 132431 h 304800"/>
                <a:gd name="connsiteX120" fmla="*/ 171595 w 330200"/>
                <a:gd name="connsiteY120" fmla="*/ 132431 h 304800"/>
                <a:gd name="connsiteX121" fmla="*/ 167698 w 330200"/>
                <a:gd name="connsiteY121" fmla="*/ 128546 h 304800"/>
                <a:gd name="connsiteX122" fmla="*/ 167698 w 330200"/>
                <a:gd name="connsiteY122" fmla="*/ 114300 h 304800"/>
                <a:gd name="connsiteX123" fmla="*/ 162503 w 330200"/>
                <a:gd name="connsiteY123" fmla="*/ 114300 h 304800"/>
                <a:gd name="connsiteX124" fmla="*/ 107950 w 330200"/>
                <a:gd name="connsiteY124" fmla="*/ 114300 h 304800"/>
                <a:gd name="connsiteX125" fmla="*/ 107950 w 330200"/>
                <a:gd name="connsiteY125" fmla="*/ 127000 h 304800"/>
                <a:gd name="connsiteX126" fmla="*/ 116960 w 330200"/>
                <a:gd name="connsiteY126" fmla="*/ 127000 h 304800"/>
                <a:gd name="connsiteX127" fmla="*/ 146565 w 330200"/>
                <a:gd name="connsiteY127" fmla="*/ 127000 h 304800"/>
                <a:gd name="connsiteX128" fmla="*/ 155575 w 330200"/>
                <a:gd name="connsiteY128" fmla="*/ 127000 h 304800"/>
                <a:gd name="connsiteX129" fmla="*/ 155575 w 330200"/>
                <a:gd name="connsiteY129" fmla="*/ 114300 h 304800"/>
                <a:gd name="connsiteX130" fmla="*/ 107950 w 330200"/>
                <a:gd name="connsiteY130" fmla="*/ 114300 h 304800"/>
                <a:gd name="connsiteX131" fmla="*/ 95828 w 330200"/>
                <a:gd name="connsiteY131" fmla="*/ 114300 h 304800"/>
                <a:gd name="connsiteX132" fmla="*/ 95828 w 330200"/>
                <a:gd name="connsiteY132" fmla="*/ 128546 h 304800"/>
                <a:gd name="connsiteX133" fmla="*/ 91931 w 330200"/>
                <a:gd name="connsiteY133" fmla="*/ 132431 h 304800"/>
                <a:gd name="connsiteX134" fmla="*/ 84138 w 330200"/>
                <a:gd name="connsiteY134" fmla="*/ 132431 h 304800"/>
                <a:gd name="connsiteX135" fmla="*/ 84138 w 330200"/>
                <a:gd name="connsiteY135" fmla="*/ 243807 h 304800"/>
                <a:gd name="connsiteX136" fmla="*/ 91931 w 330200"/>
                <a:gd name="connsiteY136" fmla="*/ 243807 h 304800"/>
                <a:gd name="connsiteX137" fmla="*/ 95828 w 330200"/>
                <a:gd name="connsiteY137" fmla="*/ 246397 h 304800"/>
                <a:gd name="connsiteX138" fmla="*/ 95828 w 330200"/>
                <a:gd name="connsiteY138" fmla="*/ 261938 h 304800"/>
                <a:gd name="connsiteX139" fmla="*/ 101023 w 330200"/>
                <a:gd name="connsiteY139" fmla="*/ 261938 h 304800"/>
                <a:gd name="connsiteX140" fmla="*/ 101023 w 330200"/>
                <a:gd name="connsiteY140" fmla="*/ 246397 h 304800"/>
                <a:gd name="connsiteX141" fmla="*/ 104920 w 330200"/>
                <a:gd name="connsiteY141" fmla="*/ 243807 h 304800"/>
                <a:gd name="connsiteX142" fmla="*/ 112713 w 330200"/>
                <a:gd name="connsiteY142" fmla="*/ 243807 h 304800"/>
                <a:gd name="connsiteX143" fmla="*/ 112713 w 330200"/>
                <a:gd name="connsiteY143" fmla="*/ 132431 h 304800"/>
                <a:gd name="connsiteX144" fmla="*/ 104920 w 330200"/>
                <a:gd name="connsiteY144" fmla="*/ 132431 h 304800"/>
                <a:gd name="connsiteX145" fmla="*/ 101023 w 330200"/>
                <a:gd name="connsiteY145" fmla="*/ 128546 h 304800"/>
                <a:gd name="connsiteX146" fmla="*/ 101023 w 330200"/>
                <a:gd name="connsiteY146" fmla="*/ 114300 h 304800"/>
                <a:gd name="connsiteX147" fmla="*/ 41275 w 330200"/>
                <a:gd name="connsiteY147" fmla="*/ 114300 h 304800"/>
                <a:gd name="connsiteX148" fmla="*/ 41275 w 330200"/>
                <a:gd name="connsiteY148" fmla="*/ 127000 h 304800"/>
                <a:gd name="connsiteX149" fmla="*/ 50585 w 330200"/>
                <a:gd name="connsiteY149" fmla="*/ 127000 h 304800"/>
                <a:gd name="connsiteX150" fmla="*/ 81177 w 330200"/>
                <a:gd name="connsiteY150" fmla="*/ 127000 h 304800"/>
                <a:gd name="connsiteX151" fmla="*/ 90488 w 330200"/>
                <a:gd name="connsiteY151" fmla="*/ 127000 h 304800"/>
                <a:gd name="connsiteX152" fmla="*/ 90488 w 330200"/>
                <a:gd name="connsiteY152" fmla="*/ 114300 h 304800"/>
                <a:gd name="connsiteX153" fmla="*/ 41275 w 330200"/>
                <a:gd name="connsiteY153" fmla="*/ 114300 h 304800"/>
                <a:gd name="connsiteX154" fmla="*/ 139700 w 330200"/>
                <a:gd name="connsiteY154" fmla="*/ 39688 h 304800"/>
                <a:gd name="connsiteX155" fmla="*/ 139700 w 330200"/>
                <a:gd name="connsiteY155" fmla="*/ 70732 h 304800"/>
                <a:gd name="connsiteX156" fmla="*/ 161290 w 330200"/>
                <a:gd name="connsiteY156" fmla="*/ 74613 h 304800"/>
                <a:gd name="connsiteX157" fmla="*/ 165100 w 330200"/>
                <a:gd name="connsiteY157" fmla="*/ 70732 h 304800"/>
                <a:gd name="connsiteX158" fmla="*/ 168910 w 330200"/>
                <a:gd name="connsiteY158" fmla="*/ 74613 h 304800"/>
                <a:gd name="connsiteX159" fmla="*/ 190500 w 330200"/>
                <a:gd name="connsiteY159" fmla="*/ 70732 h 304800"/>
                <a:gd name="connsiteX160" fmla="*/ 190500 w 330200"/>
                <a:gd name="connsiteY160" fmla="*/ 39688 h 304800"/>
                <a:gd name="connsiteX161" fmla="*/ 168910 w 330200"/>
                <a:gd name="connsiteY161" fmla="*/ 43568 h 304800"/>
                <a:gd name="connsiteX162" fmla="*/ 168910 w 330200"/>
                <a:gd name="connsiteY162" fmla="*/ 65558 h 304800"/>
                <a:gd name="connsiteX163" fmla="*/ 165100 w 330200"/>
                <a:gd name="connsiteY163" fmla="*/ 69439 h 304800"/>
                <a:gd name="connsiteX164" fmla="*/ 161290 w 330200"/>
                <a:gd name="connsiteY164" fmla="*/ 65558 h 304800"/>
                <a:gd name="connsiteX165" fmla="*/ 161290 w 330200"/>
                <a:gd name="connsiteY165" fmla="*/ 43568 h 304800"/>
                <a:gd name="connsiteX166" fmla="*/ 139700 w 330200"/>
                <a:gd name="connsiteY166" fmla="*/ 39688 h 304800"/>
                <a:gd name="connsiteX167" fmla="*/ 133045 w 330200"/>
                <a:gd name="connsiteY167" fmla="*/ 31750 h 304800"/>
                <a:gd name="connsiteX168" fmla="*/ 135610 w 330200"/>
                <a:gd name="connsiteY168" fmla="*/ 31750 h 304800"/>
                <a:gd name="connsiteX169" fmla="*/ 165100 w 330200"/>
                <a:gd name="connsiteY169" fmla="*/ 36930 h 304800"/>
                <a:gd name="connsiteX170" fmla="*/ 194591 w 330200"/>
                <a:gd name="connsiteY170" fmla="*/ 31750 h 304800"/>
                <a:gd name="connsiteX171" fmla="*/ 197156 w 330200"/>
                <a:gd name="connsiteY171" fmla="*/ 31750 h 304800"/>
                <a:gd name="connsiteX172" fmla="*/ 198438 w 330200"/>
                <a:gd name="connsiteY172" fmla="*/ 34340 h 304800"/>
                <a:gd name="connsiteX173" fmla="*/ 198438 w 330200"/>
                <a:gd name="connsiteY173" fmla="*/ 73192 h 304800"/>
                <a:gd name="connsiteX174" fmla="*/ 194591 w 330200"/>
                <a:gd name="connsiteY174" fmla="*/ 75782 h 304800"/>
                <a:gd name="connsiteX175" fmla="*/ 165100 w 330200"/>
                <a:gd name="connsiteY175" fmla="*/ 80963 h 304800"/>
                <a:gd name="connsiteX176" fmla="*/ 135610 w 330200"/>
                <a:gd name="connsiteY176" fmla="*/ 75782 h 304800"/>
                <a:gd name="connsiteX177" fmla="*/ 131763 w 330200"/>
                <a:gd name="connsiteY177" fmla="*/ 73192 h 304800"/>
                <a:gd name="connsiteX178" fmla="*/ 131763 w 330200"/>
                <a:gd name="connsiteY178" fmla="*/ 34340 h 304800"/>
                <a:gd name="connsiteX179" fmla="*/ 133045 w 330200"/>
                <a:gd name="connsiteY179" fmla="*/ 31750 h 304800"/>
                <a:gd name="connsiteX180" fmla="*/ 165100 w 330200"/>
                <a:gd name="connsiteY180" fmla="*/ 7938 h 304800"/>
                <a:gd name="connsiteX181" fmla="*/ 15875 w 330200"/>
                <a:gd name="connsiteY181" fmla="*/ 90000 h 304800"/>
                <a:gd name="connsiteX182" fmla="*/ 277992 w 330200"/>
                <a:gd name="connsiteY182" fmla="*/ 90000 h 304800"/>
                <a:gd name="connsiteX183" fmla="*/ 280587 w 330200"/>
                <a:gd name="connsiteY183" fmla="*/ 92564 h 304800"/>
                <a:gd name="connsiteX184" fmla="*/ 277992 w 330200"/>
                <a:gd name="connsiteY184" fmla="*/ 96411 h 304800"/>
                <a:gd name="connsiteX185" fmla="*/ 23661 w 330200"/>
                <a:gd name="connsiteY185" fmla="*/ 96411 h 304800"/>
                <a:gd name="connsiteX186" fmla="*/ 23661 w 330200"/>
                <a:gd name="connsiteY186" fmla="*/ 107951 h 304800"/>
                <a:gd name="connsiteX187" fmla="*/ 306539 w 330200"/>
                <a:gd name="connsiteY187" fmla="*/ 107951 h 304800"/>
                <a:gd name="connsiteX188" fmla="*/ 306539 w 330200"/>
                <a:gd name="connsiteY188" fmla="*/ 96411 h 304800"/>
                <a:gd name="connsiteX189" fmla="*/ 300051 w 330200"/>
                <a:gd name="connsiteY189" fmla="*/ 96411 h 304800"/>
                <a:gd name="connsiteX190" fmla="*/ 296159 w 330200"/>
                <a:gd name="connsiteY190" fmla="*/ 92564 h 304800"/>
                <a:gd name="connsiteX191" fmla="*/ 300051 w 330200"/>
                <a:gd name="connsiteY191" fmla="*/ 90000 h 304800"/>
                <a:gd name="connsiteX192" fmla="*/ 309135 w 330200"/>
                <a:gd name="connsiteY192" fmla="*/ 90000 h 304800"/>
                <a:gd name="connsiteX193" fmla="*/ 314325 w 330200"/>
                <a:gd name="connsiteY193" fmla="*/ 90000 h 304800"/>
                <a:gd name="connsiteX194" fmla="*/ 165100 w 330200"/>
                <a:gd name="connsiteY194" fmla="*/ 7938 h 304800"/>
                <a:gd name="connsiteX195" fmla="*/ 163810 w 330200"/>
                <a:gd name="connsiteY195" fmla="*/ 0 h 304800"/>
                <a:gd name="connsiteX196" fmla="*/ 166390 w 330200"/>
                <a:gd name="connsiteY196" fmla="*/ 0 h 304800"/>
                <a:gd name="connsiteX197" fmla="*/ 328910 w 330200"/>
                <a:gd name="connsiteY197" fmla="*/ 90407 h 304800"/>
                <a:gd name="connsiteX198" fmla="*/ 330200 w 330200"/>
                <a:gd name="connsiteY198" fmla="*/ 94281 h 304800"/>
                <a:gd name="connsiteX199" fmla="*/ 326331 w 330200"/>
                <a:gd name="connsiteY199" fmla="*/ 96864 h 304800"/>
                <a:gd name="connsiteX200" fmla="*/ 312142 w 330200"/>
                <a:gd name="connsiteY200" fmla="*/ 96864 h 304800"/>
                <a:gd name="connsiteX201" fmla="*/ 312142 w 330200"/>
                <a:gd name="connsiteY201" fmla="*/ 111071 h 304800"/>
                <a:gd name="connsiteX202" fmla="*/ 308273 w 330200"/>
                <a:gd name="connsiteY202" fmla="*/ 114946 h 304800"/>
                <a:gd name="connsiteX203" fmla="*/ 294085 w 330200"/>
                <a:gd name="connsiteY203" fmla="*/ 114946 h 304800"/>
                <a:gd name="connsiteX204" fmla="*/ 294085 w 330200"/>
                <a:gd name="connsiteY204" fmla="*/ 129152 h 304800"/>
                <a:gd name="connsiteX205" fmla="*/ 291505 w 330200"/>
                <a:gd name="connsiteY205" fmla="*/ 133027 h 304800"/>
                <a:gd name="connsiteX206" fmla="*/ 282476 w 330200"/>
                <a:gd name="connsiteY206" fmla="*/ 133027 h 304800"/>
                <a:gd name="connsiteX207" fmla="*/ 282476 w 330200"/>
                <a:gd name="connsiteY207" fmla="*/ 244099 h 304800"/>
                <a:gd name="connsiteX208" fmla="*/ 291505 w 330200"/>
                <a:gd name="connsiteY208" fmla="*/ 244099 h 304800"/>
                <a:gd name="connsiteX209" fmla="*/ 294085 w 330200"/>
                <a:gd name="connsiteY209" fmla="*/ 246682 h 304800"/>
                <a:gd name="connsiteX210" fmla="*/ 294085 w 330200"/>
                <a:gd name="connsiteY210" fmla="*/ 262180 h 304800"/>
                <a:gd name="connsiteX211" fmla="*/ 303113 w 330200"/>
                <a:gd name="connsiteY211" fmla="*/ 262180 h 304800"/>
                <a:gd name="connsiteX212" fmla="*/ 305693 w 330200"/>
                <a:gd name="connsiteY212" fmla="*/ 264763 h 304800"/>
                <a:gd name="connsiteX213" fmla="*/ 305693 w 330200"/>
                <a:gd name="connsiteY213" fmla="*/ 280261 h 304800"/>
                <a:gd name="connsiteX214" fmla="*/ 308273 w 330200"/>
                <a:gd name="connsiteY214" fmla="*/ 280261 h 304800"/>
                <a:gd name="connsiteX215" fmla="*/ 312142 w 330200"/>
                <a:gd name="connsiteY215" fmla="*/ 282844 h 304800"/>
                <a:gd name="connsiteX216" fmla="*/ 312142 w 330200"/>
                <a:gd name="connsiteY216" fmla="*/ 300926 h 304800"/>
                <a:gd name="connsiteX217" fmla="*/ 308273 w 330200"/>
                <a:gd name="connsiteY217" fmla="*/ 304800 h 304800"/>
                <a:gd name="connsiteX218" fmla="*/ 21927 w 330200"/>
                <a:gd name="connsiteY218" fmla="*/ 304800 h 304800"/>
                <a:gd name="connsiteX219" fmla="*/ 18058 w 330200"/>
                <a:gd name="connsiteY219" fmla="*/ 300926 h 304800"/>
                <a:gd name="connsiteX220" fmla="*/ 18058 w 330200"/>
                <a:gd name="connsiteY220" fmla="*/ 282844 h 304800"/>
                <a:gd name="connsiteX221" fmla="*/ 21927 w 330200"/>
                <a:gd name="connsiteY221" fmla="*/ 280261 h 304800"/>
                <a:gd name="connsiteX222" fmla="*/ 24507 w 330200"/>
                <a:gd name="connsiteY222" fmla="*/ 280261 h 304800"/>
                <a:gd name="connsiteX223" fmla="*/ 24507 w 330200"/>
                <a:gd name="connsiteY223" fmla="*/ 264763 h 304800"/>
                <a:gd name="connsiteX224" fmla="*/ 27087 w 330200"/>
                <a:gd name="connsiteY224" fmla="*/ 262180 h 304800"/>
                <a:gd name="connsiteX225" fmla="*/ 36115 w 330200"/>
                <a:gd name="connsiteY225" fmla="*/ 262180 h 304800"/>
                <a:gd name="connsiteX226" fmla="*/ 36115 w 330200"/>
                <a:gd name="connsiteY226" fmla="*/ 246682 h 304800"/>
                <a:gd name="connsiteX227" fmla="*/ 38695 w 330200"/>
                <a:gd name="connsiteY227" fmla="*/ 244099 h 304800"/>
                <a:gd name="connsiteX228" fmla="*/ 47724 w 330200"/>
                <a:gd name="connsiteY228" fmla="*/ 244099 h 304800"/>
                <a:gd name="connsiteX229" fmla="*/ 47724 w 330200"/>
                <a:gd name="connsiteY229" fmla="*/ 133027 h 304800"/>
                <a:gd name="connsiteX230" fmla="*/ 38695 w 330200"/>
                <a:gd name="connsiteY230" fmla="*/ 133027 h 304800"/>
                <a:gd name="connsiteX231" fmla="*/ 36115 w 330200"/>
                <a:gd name="connsiteY231" fmla="*/ 129152 h 304800"/>
                <a:gd name="connsiteX232" fmla="*/ 36115 w 330200"/>
                <a:gd name="connsiteY232" fmla="*/ 114946 h 304800"/>
                <a:gd name="connsiteX233" fmla="*/ 21927 w 330200"/>
                <a:gd name="connsiteY233" fmla="*/ 114946 h 304800"/>
                <a:gd name="connsiteX234" fmla="*/ 18058 w 330200"/>
                <a:gd name="connsiteY234" fmla="*/ 111071 h 304800"/>
                <a:gd name="connsiteX235" fmla="*/ 18058 w 330200"/>
                <a:gd name="connsiteY235" fmla="*/ 96864 h 304800"/>
                <a:gd name="connsiteX236" fmla="*/ 3869 w 330200"/>
                <a:gd name="connsiteY236" fmla="*/ 96864 h 304800"/>
                <a:gd name="connsiteX237" fmla="*/ 0 w 330200"/>
                <a:gd name="connsiteY237" fmla="*/ 94281 h 304800"/>
                <a:gd name="connsiteX238" fmla="*/ 1290 w 330200"/>
                <a:gd name="connsiteY238" fmla="*/ 90407 h 304800"/>
                <a:gd name="connsiteX239" fmla="*/ 163810 w 330200"/>
                <a:gd name="connsiteY23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30200" h="304800">
                  <a:moveTo>
                    <a:pt x="30294" y="268288"/>
                  </a:moveTo>
                  <a:cubicBezTo>
                    <a:pt x="30294" y="268288"/>
                    <a:pt x="30294" y="268288"/>
                    <a:pt x="30294" y="280091"/>
                  </a:cubicBezTo>
                  <a:cubicBezTo>
                    <a:pt x="30294" y="280091"/>
                    <a:pt x="30294" y="280091"/>
                    <a:pt x="277871" y="280091"/>
                  </a:cubicBezTo>
                  <a:cubicBezTo>
                    <a:pt x="279168" y="280091"/>
                    <a:pt x="280464" y="281403"/>
                    <a:pt x="280464" y="282714"/>
                  </a:cubicBezTo>
                  <a:cubicBezTo>
                    <a:pt x="280464" y="285337"/>
                    <a:pt x="279168" y="286648"/>
                    <a:pt x="277871" y="286648"/>
                  </a:cubicBezTo>
                  <a:cubicBezTo>
                    <a:pt x="277871" y="286648"/>
                    <a:pt x="277871" y="286648"/>
                    <a:pt x="23813" y="286648"/>
                  </a:cubicBezTo>
                  <a:cubicBezTo>
                    <a:pt x="23813" y="286648"/>
                    <a:pt x="23813" y="286648"/>
                    <a:pt x="23813" y="298451"/>
                  </a:cubicBezTo>
                  <a:cubicBezTo>
                    <a:pt x="23813" y="298451"/>
                    <a:pt x="23813" y="298451"/>
                    <a:pt x="306388" y="298451"/>
                  </a:cubicBezTo>
                  <a:cubicBezTo>
                    <a:pt x="306388" y="298451"/>
                    <a:pt x="306388" y="298451"/>
                    <a:pt x="306388" y="286648"/>
                  </a:cubicBezTo>
                  <a:cubicBezTo>
                    <a:pt x="306388" y="286648"/>
                    <a:pt x="306388" y="286648"/>
                    <a:pt x="297315" y="286648"/>
                  </a:cubicBezTo>
                  <a:cubicBezTo>
                    <a:pt x="296018" y="286648"/>
                    <a:pt x="294722" y="285337"/>
                    <a:pt x="294722" y="282714"/>
                  </a:cubicBezTo>
                  <a:cubicBezTo>
                    <a:pt x="294722" y="281403"/>
                    <a:pt x="296018" y="280091"/>
                    <a:pt x="297315" y="280091"/>
                  </a:cubicBezTo>
                  <a:cubicBezTo>
                    <a:pt x="297315" y="280091"/>
                    <a:pt x="297315" y="280091"/>
                    <a:pt x="299907" y="280091"/>
                  </a:cubicBezTo>
                  <a:lnTo>
                    <a:pt x="299907" y="268288"/>
                  </a:lnTo>
                  <a:cubicBezTo>
                    <a:pt x="299907" y="268288"/>
                    <a:pt x="299907" y="268288"/>
                    <a:pt x="30294" y="268288"/>
                  </a:cubicBezTo>
                  <a:close/>
                  <a:moveTo>
                    <a:pt x="239713" y="250825"/>
                  </a:moveTo>
                  <a:lnTo>
                    <a:pt x="239713" y="261938"/>
                  </a:lnTo>
                  <a:lnTo>
                    <a:pt x="287338" y="261938"/>
                  </a:lnTo>
                  <a:lnTo>
                    <a:pt x="287338" y="250825"/>
                  </a:lnTo>
                  <a:close/>
                  <a:moveTo>
                    <a:pt x="174625" y="250825"/>
                  </a:moveTo>
                  <a:lnTo>
                    <a:pt x="174625" y="261938"/>
                  </a:lnTo>
                  <a:lnTo>
                    <a:pt x="222250" y="261938"/>
                  </a:lnTo>
                  <a:lnTo>
                    <a:pt x="222250" y="250825"/>
                  </a:lnTo>
                  <a:close/>
                  <a:moveTo>
                    <a:pt x="107950" y="250825"/>
                  </a:moveTo>
                  <a:lnTo>
                    <a:pt x="107950" y="261938"/>
                  </a:lnTo>
                  <a:lnTo>
                    <a:pt x="155575" y="261938"/>
                  </a:lnTo>
                  <a:lnTo>
                    <a:pt x="155575" y="250825"/>
                  </a:lnTo>
                  <a:lnTo>
                    <a:pt x="117475" y="250825"/>
                  </a:lnTo>
                  <a:close/>
                  <a:moveTo>
                    <a:pt x="41275" y="250825"/>
                  </a:moveTo>
                  <a:lnTo>
                    <a:pt x="41275" y="261938"/>
                  </a:lnTo>
                  <a:lnTo>
                    <a:pt x="90488" y="261938"/>
                  </a:lnTo>
                  <a:lnTo>
                    <a:pt x="90488" y="250825"/>
                  </a:lnTo>
                  <a:close/>
                  <a:moveTo>
                    <a:pt x="264160" y="138113"/>
                  </a:moveTo>
                  <a:cubicBezTo>
                    <a:pt x="265430" y="138113"/>
                    <a:pt x="266700" y="139419"/>
                    <a:pt x="266700" y="142032"/>
                  </a:cubicBezTo>
                  <a:cubicBezTo>
                    <a:pt x="266700" y="238689"/>
                    <a:pt x="266700" y="238689"/>
                    <a:pt x="266700" y="238689"/>
                  </a:cubicBezTo>
                  <a:cubicBezTo>
                    <a:pt x="266700" y="239995"/>
                    <a:pt x="265430" y="241301"/>
                    <a:pt x="264160" y="241301"/>
                  </a:cubicBezTo>
                  <a:cubicBezTo>
                    <a:pt x="261620" y="241301"/>
                    <a:pt x="260350" y="239995"/>
                    <a:pt x="260350" y="238689"/>
                  </a:cubicBezTo>
                  <a:cubicBezTo>
                    <a:pt x="260350" y="142032"/>
                    <a:pt x="260350" y="142032"/>
                    <a:pt x="260350" y="142032"/>
                  </a:cubicBezTo>
                  <a:cubicBezTo>
                    <a:pt x="260350" y="139419"/>
                    <a:pt x="261620" y="138113"/>
                    <a:pt x="264160" y="138113"/>
                  </a:cubicBezTo>
                  <a:close/>
                  <a:moveTo>
                    <a:pt x="199073" y="138113"/>
                  </a:moveTo>
                  <a:cubicBezTo>
                    <a:pt x="200343" y="138113"/>
                    <a:pt x="201613" y="139419"/>
                    <a:pt x="201613" y="142032"/>
                  </a:cubicBezTo>
                  <a:cubicBezTo>
                    <a:pt x="201613" y="238689"/>
                    <a:pt x="201613" y="238689"/>
                    <a:pt x="201613" y="238689"/>
                  </a:cubicBezTo>
                  <a:cubicBezTo>
                    <a:pt x="201613" y="239995"/>
                    <a:pt x="200343" y="241301"/>
                    <a:pt x="199073" y="241301"/>
                  </a:cubicBezTo>
                  <a:cubicBezTo>
                    <a:pt x="196533" y="241301"/>
                    <a:pt x="195263" y="239995"/>
                    <a:pt x="195263" y="238689"/>
                  </a:cubicBezTo>
                  <a:cubicBezTo>
                    <a:pt x="195263" y="142032"/>
                    <a:pt x="195263" y="142032"/>
                    <a:pt x="195263" y="142032"/>
                  </a:cubicBezTo>
                  <a:cubicBezTo>
                    <a:pt x="195263" y="139419"/>
                    <a:pt x="196533" y="138113"/>
                    <a:pt x="199073" y="138113"/>
                  </a:cubicBezTo>
                  <a:close/>
                  <a:moveTo>
                    <a:pt x="131128" y="138113"/>
                  </a:moveTo>
                  <a:cubicBezTo>
                    <a:pt x="133668" y="138113"/>
                    <a:pt x="134938" y="139419"/>
                    <a:pt x="134938" y="142032"/>
                  </a:cubicBezTo>
                  <a:cubicBezTo>
                    <a:pt x="134938" y="238689"/>
                    <a:pt x="134938" y="238689"/>
                    <a:pt x="134938" y="238689"/>
                  </a:cubicBezTo>
                  <a:cubicBezTo>
                    <a:pt x="134938" y="239995"/>
                    <a:pt x="133668" y="241301"/>
                    <a:pt x="131128" y="241301"/>
                  </a:cubicBezTo>
                  <a:cubicBezTo>
                    <a:pt x="129858" y="241301"/>
                    <a:pt x="128588" y="239995"/>
                    <a:pt x="128588" y="238689"/>
                  </a:cubicBezTo>
                  <a:cubicBezTo>
                    <a:pt x="128588" y="142032"/>
                    <a:pt x="128588" y="142032"/>
                    <a:pt x="128588" y="142032"/>
                  </a:cubicBezTo>
                  <a:cubicBezTo>
                    <a:pt x="128588" y="139419"/>
                    <a:pt x="129858" y="138113"/>
                    <a:pt x="131128" y="138113"/>
                  </a:cubicBezTo>
                  <a:close/>
                  <a:moveTo>
                    <a:pt x="66040" y="138113"/>
                  </a:moveTo>
                  <a:cubicBezTo>
                    <a:pt x="68580" y="138113"/>
                    <a:pt x="69850" y="139419"/>
                    <a:pt x="69850" y="142032"/>
                  </a:cubicBezTo>
                  <a:cubicBezTo>
                    <a:pt x="69850" y="238689"/>
                    <a:pt x="69850" y="238689"/>
                    <a:pt x="69850" y="238689"/>
                  </a:cubicBezTo>
                  <a:cubicBezTo>
                    <a:pt x="69850" y="239995"/>
                    <a:pt x="68580" y="241301"/>
                    <a:pt x="66040" y="241301"/>
                  </a:cubicBezTo>
                  <a:cubicBezTo>
                    <a:pt x="64770" y="241301"/>
                    <a:pt x="63500" y="239995"/>
                    <a:pt x="63500" y="238689"/>
                  </a:cubicBezTo>
                  <a:cubicBezTo>
                    <a:pt x="63500" y="142032"/>
                    <a:pt x="63500" y="142032"/>
                    <a:pt x="63500" y="142032"/>
                  </a:cubicBezTo>
                  <a:cubicBezTo>
                    <a:pt x="63500" y="139419"/>
                    <a:pt x="64770" y="138113"/>
                    <a:pt x="66040" y="138113"/>
                  </a:cubicBezTo>
                  <a:close/>
                  <a:moveTo>
                    <a:pt x="252413" y="133350"/>
                  </a:moveTo>
                  <a:lnTo>
                    <a:pt x="252413" y="244475"/>
                  </a:lnTo>
                  <a:lnTo>
                    <a:pt x="276226" y="244475"/>
                  </a:lnTo>
                  <a:lnTo>
                    <a:pt x="276226" y="133350"/>
                  </a:lnTo>
                  <a:close/>
                  <a:moveTo>
                    <a:pt x="187325" y="133350"/>
                  </a:moveTo>
                  <a:lnTo>
                    <a:pt x="187325" y="244475"/>
                  </a:lnTo>
                  <a:lnTo>
                    <a:pt x="209550" y="244475"/>
                  </a:lnTo>
                  <a:lnTo>
                    <a:pt x="209550" y="133350"/>
                  </a:lnTo>
                  <a:close/>
                  <a:moveTo>
                    <a:pt x="119063" y="133350"/>
                  </a:moveTo>
                  <a:lnTo>
                    <a:pt x="119063" y="244475"/>
                  </a:lnTo>
                  <a:lnTo>
                    <a:pt x="142876" y="244475"/>
                  </a:lnTo>
                  <a:lnTo>
                    <a:pt x="142876" y="133350"/>
                  </a:lnTo>
                  <a:close/>
                  <a:moveTo>
                    <a:pt x="53975" y="133350"/>
                  </a:moveTo>
                  <a:lnTo>
                    <a:pt x="53975" y="244475"/>
                  </a:lnTo>
                  <a:lnTo>
                    <a:pt x="76200" y="244475"/>
                  </a:lnTo>
                  <a:lnTo>
                    <a:pt x="76200" y="133350"/>
                  </a:lnTo>
                  <a:close/>
                  <a:moveTo>
                    <a:pt x="239713" y="114300"/>
                  </a:moveTo>
                  <a:cubicBezTo>
                    <a:pt x="239713" y="114300"/>
                    <a:pt x="239713" y="114300"/>
                    <a:pt x="239713" y="127000"/>
                  </a:cubicBezTo>
                  <a:cubicBezTo>
                    <a:pt x="239713" y="127000"/>
                    <a:pt x="239713" y="127000"/>
                    <a:pt x="248723" y="127000"/>
                  </a:cubicBezTo>
                  <a:cubicBezTo>
                    <a:pt x="248723" y="127000"/>
                    <a:pt x="248723" y="127000"/>
                    <a:pt x="278328" y="127000"/>
                  </a:cubicBezTo>
                  <a:cubicBezTo>
                    <a:pt x="278328" y="127000"/>
                    <a:pt x="278328" y="127000"/>
                    <a:pt x="287338" y="127000"/>
                  </a:cubicBezTo>
                  <a:cubicBezTo>
                    <a:pt x="287338" y="127000"/>
                    <a:pt x="287338" y="127000"/>
                    <a:pt x="287338" y="114300"/>
                  </a:cubicBezTo>
                  <a:cubicBezTo>
                    <a:pt x="287338" y="114300"/>
                    <a:pt x="287338" y="114300"/>
                    <a:pt x="239713" y="114300"/>
                  </a:cubicBezTo>
                  <a:close/>
                  <a:moveTo>
                    <a:pt x="229178" y="114300"/>
                  </a:moveTo>
                  <a:cubicBezTo>
                    <a:pt x="229178" y="114300"/>
                    <a:pt x="229178" y="114300"/>
                    <a:pt x="229178" y="128546"/>
                  </a:cubicBezTo>
                  <a:cubicBezTo>
                    <a:pt x="229178" y="131136"/>
                    <a:pt x="227879" y="132431"/>
                    <a:pt x="225281" y="132431"/>
                  </a:cubicBezTo>
                  <a:cubicBezTo>
                    <a:pt x="225281" y="132431"/>
                    <a:pt x="225281" y="132431"/>
                    <a:pt x="217488" y="132431"/>
                  </a:cubicBezTo>
                  <a:cubicBezTo>
                    <a:pt x="217488" y="132431"/>
                    <a:pt x="217488" y="132431"/>
                    <a:pt x="217488" y="243807"/>
                  </a:cubicBezTo>
                  <a:cubicBezTo>
                    <a:pt x="217488" y="243807"/>
                    <a:pt x="217488" y="243807"/>
                    <a:pt x="225281" y="243807"/>
                  </a:cubicBezTo>
                  <a:cubicBezTo>
                    <a:pt x="227879" y="243807"/>
                    <a:pt x="229178" y="245102"/>
                    <a:pt x="229178" y="246397"/>
                  </a:cubicBezTo>
                  <a:cubicBezTo>
                    <a:pt x="229178" y="246397"/>
                    <a:pt x="229178" y="246397"/>
                    <a:pt x="229178" y="261938"/>
                  </a:cubicBezTo>
                  <a:cubicBezTo>
                    <a:pt x="229178" y="261938"/>
                    <a:pt x="229178" y="261938"/>
                    <a:pt x="234373" y="261938"/>
                  </a:cubicBezTo>
                  <a:cubicBezTo>
                    <a:pt x="234373" y="261938"/>
                    <a:pt x="234373" y="261938"/>
                    <a:pt x="234373" y="246397"/>
                  </a:cubicBezTo>
                  <a:cubicBezTo>
                    <a:pt x="234373" y="245102"/>
                    <a:pt x="235672" y="243807"/>
                    <a:pt x="238270" y="243807"/>
                  </a:cubicBezTo>
                  <a:cubicBezTo>
                    <a:pt x="238270" y="243807"/>
                    <a:pt x="238270" y="243807"/>
                    <a:pt x="246063" y="243807"/>
                  </a:cubicBezTo>
                  <a:cubicBezTo>
                    <a:pt x="246063" y="243807"/>
                    <a:pt x="246063" y="243807"/>
                    <a:pt x="246063" y="132431"/>
                  </a:cubicBezTo>
                  <a:cubicBezTo>
                    <a:pt x="246063" y="132431"/>
                    <a:pt x="246063" y="132431"/>
                    <a:pt x="238270" y="132431"/>
                  </a:cubicBezTo>
                  <a:cubicBezTo>
                    <a:pt x="235672" y="132431"/>
                    <a:pt x="234373" y="131136"/>
                    <a:pt x="234373" y="128546"/>
                  </a:cubicBezTo>
                  <a:cubicBezTo>
                    <a:pt x="234373" y="128546"/>
                    <a:pt x="234373" y="128546"/>
                    <a:pt x="234373" y="114300"/>
                  </a:cubicBezTo>
                  <a:cubicBezTo>
                    <a:pt x="234373" y="114300"/>
                    <a:pt x="234373" y="114300"/>
                    <a:pt x="229178" y="114300"/>
                  </a:cubicBezTo>
                  <a:close/>
                  <a:moveTo>
                    <a:pt x="174625" y="114300"/>
                  </a:moveTo>
                  <a:cubicBezTo>
                    <a:pt x="174625" y="114300"/>
                    <a:pt x="174625" y="114300"/>
                    <a:pt x="174625" y="127000"/>
                  </a:cubicBezTo>
                  <a:cubicBezTo>
                    <a:pt x="174625" y="127000"/>
                    <a:pt x="174625" y="127000"/>
                    <a:pt x="183635" y="127000"/>
                  </a:cubicBezTo>
                  <a:cubicBezTo>
                    <a:pt x="183635" y="127000"/>
                    <a:pt x="183635" y="127000"/>
                    <a:pt x="213240" y="127000"/>
                  </a:cubicBezTo>
                  <a:lnTo>
                    <a:pt x="222250" y="127000"/>
                  </a:lnTo>
                  <a:cubicBezTo>
                    <a:pt x="222250" y="127000"/>
                    <a:pt x="222250" y="127000"/>
                    <a:pt x="222250" y="114300"/>
                  </a:cubicBezTo>
                  <a:cubicBezTo>
                    <a:pt x="222250" y="114300"/>
                    <a:pt x="222250" y="114300"/>
                    <a:pt x="174625" y="114300"/>
                  </a:cubicBezTo>
                  <a:close/>
                  <a:moveTo>
                    <a:pt x="162503" y="114300"/>
                  </a:moveTo>
                  <a:cubicBezTo>
                    <a:pt x="162503" y="114300"/>
                    <a:pt x="162503" y="114300"/>
                    <a:pt x="162503" y="128546"/>
                  </a:cubicBezTo>
                  <a:cubicBezTo>
                    <a:pt x="162503" y="131136"/>
                    <a:pt x="161204" y="132431"/>
                    <a:pt x="158606" y="132431"/>
                  </a:cubicBezTo>
                  <a:cubicBezTo>
                    <a:pt x="158606" y="132431"/>
                    <a:pt x="158606" y="132431"/>
                    <a:pt x="150813" y="132431"/>
                  </a:cubicBezTo>
                  <a:cubicBezTo>
                    <a:pt x="150813" y="132431"/>
                    <a:pt x="150813" y="132431"/>
                    <a:pt x="150813" y="243807"/>
                  </a:cubicBezTo>
                  <a:cubicBezTo>
                    <a:pt x="150813" y="243807"/>
                    <a:pt x="150813" y="243807"/>
                    <a:pt x="158606" y="243807"/>
                  </a:cubicBezTo>
                  <a:cubicBezTo>
                    <a:pt x="161204" y="243807"/>
                    <a:pt x="162503" y="245102"/>
                    <a:pt x="162503" y="246397"/>
                  </a:cubicBezTo>
                  <a:cubicBezTo>
                    <a:pt x="162503" y="246397"/>
                    <a:pt x="162503" y="246397"/>
                    <a:pt x="162503" y="261938"/>
                  </a:cubicBezTo>
                  <a:cubicBezTo>
                    <a:pt x="162503" y="261938"/>
                    <a:pt x="162503" y="261938"/>
                    <a:pt x="167698" y="261938"/>
                  </a:cubicBezTo>
                  <a:cubicBezTo>
                    <a:pt x="167698" y="261938"/>
                    <a:pt x="167698" y="261938"/>
                    <a:pt x="167698" y="246397"/>
                  </a:cubicBezTo>
                  <a:cubicBezTo>
                    <a:pt x="167698" y="245102"/>
                    <a:pt x="168997" y="243807"/>
                    <a:pt x="171595" y="243807"/>
                  </a:cubicBezTo>
                  <a:cubicBezTo>
                    <a:pt x="171595" y="243807"/>
                    <a:pt x="171595" y="243807"/>
                    <a:pt x="179388" y="243807"/>
                  </a:cubicBezTo>
                  <a:cubicBezTo>
                    <a:pt x="179388" y="243807"/>
                    <a:pt x="179388" y="243807"/>
                    <a:pt x="179388" y="132431"/>
                  </a:cubicBezTo>
                  <a:cubicBezTo>
                    <a:pt x="179388" y="132431"/>
                    <a:pt x="179388" y="132431"/>
                    <a:pt x="171595" y="132431"/>
                  </a:cubicBezTo>
                  <a:cubicBezTo>
                    <a:pt x="168997" y="132431"/>
                    <a:pt x="167698" y="131136"/>
                    <a:pt x="167698" y="128546"/>
                  </a:cubicBezTo>
                  <a:cubicBezTo>
                    <a:pt x="167698" y="128546"/>
                    <a:pt x="167698" y="128546"/>
                    <a:pt x="167698" y="114300"/>
                  </a:cubicBezTo>
                  <a:cubicBezTo>
                    <a:pt x="167698" y="114300"/>
                    <a:pt x="167698" y="114300"/>
                    <a:pt x="162503" y="114300"/>
                  </a:cubicBezTo>
                  <a:close/>
                  <a:moveTo>
                    <a:pt x="107950" y="114300"/>
                  </a:moveTo>
                  <a:lnTo>
                    <a:pt x="107950" y="127000"/>
                  </a:lnTo>
                  <a:cubicBezTo>
                    <a:pt x="107950" y="127000"/>
                    <a:pt x="107950" y="127000"/>
                    <a:pt x="116960" y="127000"/>
                  </a:cubicBezTo>
                  <a:cubicBezTo>
                    <a:pt x="116960" y="127000"/>
                    <a:pt x="116960" y="127000"/>
                    <a:pt x="146565" y="127000"/>
                  </a:cubicBezTo>
                  <a:cubicBezTo>
                    <a:pt x="146565" y="127000"/>
                    <a:pt x="146565" y="127000"/>
                    <a:pt x="155575" y="127000"/>
                  </a:cubicBezTo>
                  <a:cubicBezTo>
                    <a:pt x="155575" y="127000"/>
                    <a:pt x="155575" y="127000"/>
                    <a:pt x="155575" y="114300"/>
                  </a:cubicBezTo>
                  <a:cubicBezTo>
                    <a:pt x="155575" y="114300"/>
                    <a:pt x="155575" y="114300"/>
                    <a:pt x="107950" y="114300"/>
                  </a:cubicBezTo>
                  <a:close/>
                  <a:moveTo>
                    <a:pt x="95828" y="114300"/>
                  </a:moveTo>
                  <a:cubicBezTo>
                    <a:pt x="95828" y="114300"/>
                    <a:pt x="95828" y="114300"/>
                    <a:pt x="95828" y="128546"/>
                  </a:cubicBezTo>
                  <a:cubicBezTo>
                    <a:pt x="95828" y="131136"/>
                    <a:pt x="94529" y="132431"/>
                    <a:pt x="91931" y="132431"/>
                  </a:cubicBezTo>
                  <a:cubicBezTo>
                    <a:pt x="91931" y="132431"/>
                    <a:pt x="91931" y="132431"/>
                    <a:pt x="84138" y="132431"/>
                  </a:cubicBezTo>
                  <a:cubicBezTo>
                    <a:pt x="84138" y="132431"/>
                    <a:pt x="84138" y="132431"/>
                    <a:pt x="84138" y="243807"/>
                  </a:cubicBezTo>
                  <a:cubicBezTo>
                    <a:pt x="84138" y="243807"/>
                    <a:pt x="84138" y="243807"/>
                    <a:pt x="91931" y="243807"/>
                  </a:cubicBezTo>
                  <a:cubicBezTo>
                    <a:pt x="94529" y="243807"/>
                    <a:pt x="95828" y="245102"/>
                    <a:pt x="95828" y="246397"/>
                  </a:cubicBezTo>
                  <a:cubicBezTo>
                    <a:pt x="95828" y="246397"/>
                    <a:pt x="95828" y="246397"/>
                    <a:pt x="95828" y="261938"/>
                  </a:cubicBezTo>
                  <a:cubicBezTo>
                    <a:pt x="95828" y="261938"/>
                    <a:pt x="95828" y="261938"/>
                    <a:pt x="101023" y="261938"/>
                  </a:cubicBezTo>
                  <a:cubicBezTo>
                    <a:pt x="101023" y="261938"/>
                    <a:pt x="101023" y="261938"/>
                    <a:pt x="101023" y="246397"/>
                  </a:cubicBezTo>
                  <a:cubicBezTo>
                    <a:pt x="101023" y="245102"/>
                    <a:pt x="102322" y="243807"/>
                    <a:pt x="104920" y="243807"/>
                  </a:cubicBezTo>
                  <a:cubicBezTo>
                    <a:pt x="104920" y="243807"/>
                    <a:pt x="104920" y="243807"/>
                    <a:pt x="112713" y="243807"/>
                  </a:cubicBezTo>
                  <a:cubicBezTo>
                    <a:pt x="112713" y="243807"/>
                    <a:pt x="112713" y="243807"/>
                    <a:pt x="112713" y="132431"/>
                  </a:cubicBezTo>
                  <a:cubicBezTo>
                    <a:pt x="112713" y="132431"/>
                    <a:pt x="112713" y="132431"/>
                    <a:pt x="104920" y="132431"/>
                  </a:cubicBezTo>
                  <a:cubicBezTo>
                    <a:pt x="102322" y="132431"/>
                    <a:pt x="101023" y="131136"/>
                    <a:pt x="101023" y="128546"/>
                  </a:cubicBezTo>
                  <a:cubicBezTo>
                    <a:pt x="101023" y="128546"/>
                    <a:pt x="101023" y="128546"/>
                    <a:pt x="101023" y="114300"/>
                  </a:cubicBezTo>
                  <a:close/>
                  <a:moveTo>
                    <a:pt x="41275" y="114300"/>
                  </a:moveTo>
                  <a:lnTo>
                    <a:pt x="41275" y="127000"/>
                  </a:lnTo>
                  <a:cubicBezTo>
                    <a:pt x="41275" y="127000"/>
                    <a:pt x="41275" y="127000"/>
                    <a:pt x="50585" y="127000"/>
                  </a:cubicBezTo>
                  <a:cubicBezTo>
                    <a:pt x="50585" y="127000"/>
                    <a:pt x="50585" y="127000"/>
                    <a:pt x="81177" y="127000"/>
                  </a:cubicBezTo>
                  <a:cubicBezTo>
                    <a:pt x="81177" y="127000"/>
                    <a:pt x="81177" y="127000"/>
                    <a:pt x="90488" y="127000"/>
                  </a:cubicBezTo>
                  <a:cubicBezTo>
                    <a:pt x="90488" y="127000"/>
                    <a:pt x="90488" y="127000"/>
                    <a:pt x="90488" y="114300"/>
                  </a:cubicBezTo>
                  <a:cubicBezTo>
                    <a:pt x="90488" y="114300"/>
                    <a:pt x="90488" y="114300"/>
                    <a:pt x="41275" y="114300"/>
                  </a:cubicBezTo>
                  <a:close/>
                  <a:moveTo>
                    <a:pt x="139700" y="39688"/>
                  </a:moveTo>
                  <a:lnTo>
                    <a:pt x="139700" y="70732"/>
                  </a:lnTo>
                  <a:cubicBezTo>
                    <a:pt x="139700" y="70732"/>
                    <a:pt x="139700" y="70732"/>
                    <a:pt x="161290" y="74613"/>
                  </a:cubicBezTo>
                  <a:cubicBezTo>
                    <a:pt x="161290" y="72026"/>
                    <a:pt x="163830" y="70732"/>
                    <a:pt x="165100" y="70732"/>
                  </a:cubicBezTo>
                  <a:cubicBezTo>
                    <a:pt x="166370" y="70732"/>
                    <a:pt x="168910" y="72026"/>
                    <a:pt x="168910" y="74613"/>
                  </a:cubicBezTo>
                  <a:cubicBezTo>
                    <a:pt x="168910" y="74613"/>
                    <a:pt x="168910" y="74613"/>
                    <a:pt x="190500" y="70732"/>
                  </a:cubicBezTo>
                  <a:cubicBezTo>
                    <a:pt x="190500" y="70732"/>
                    <a:pt x="190500" y="70732"/>
                    <a:pt x="190500" y="39688"/>
                  </a:cubicBezTo>
                  <a:cubicBezTo>
                    <a:pt x="190500" y="39688"/>
                    <a:pt x="190500" y="39688"/>
                    <a:pt x="168910" y="43568"/>
                  </a:cubicBezTo>
                  <a:cubicBezTo>
                    <a:pt x="168910" y="43568"/>
                    <a:pt x="168910" y="43568"/>
                    <a:pt x="168910" y="65558"/>
                  </a:cubicBezTo>
                  <a:cubicBezTo>
                    <a:pt x="168910" y="66852"/>
                    <a:pt x="166370" y="69439"/>
                    <a:pt x="165100" y="69439"/>
                  </a:cubicBezTo>
                  <a:cubicBezTo>
                    <a:pt x="163830" y="69439"/>
                    <a:pt x="161290" y="66852"/>
                    <a:pt x="161290" y="65558"/>
                  </a:cubicBezTo>
                  <a:cubicBezTo>
                    <a:pt x="161290" y="65558"/>
                    <a:pt x="161290" y="65558"/>
                    <a:pt x="161290" y="43568"/>
                  </a:cubicBezTo>
                  <a:cubicBezTo>
                    <a:pt x="161290" y="43568"/>
                    <a:pt x="161290" y="43568"/>
                    <a:pt x="139700" y="39688"/>
                  </a:cubicBezTo>
                  <a:close/>
                  <a:moveTo>
                    <a:pt x="133045" y="31750"/>
                  </a:moveTo>
                  <a:cubicBezTo>
                    <a:pt x="134327" y="31750"/>
                    <a:pt x="135610" y="31750"/>
                    <a:pt x="135610" y="31750"/>
                  </a:cubicBezTo>
                  <a:cubicBezTo>
                    <a:pt x="135610" y="31750"/>
                    <a:pt x="135610" y="31750"/>
                    <a:pt x="165100" y="36930"/>
                  </a:cubicBezTo>
                  <a:cubicBezTo>
                    <a:pt x="165100" y="36930"/>
                    <a:pt x="165100" y="36930"/>
                    <a:pt x="194591" y="31750"/>
                  </a:cubicBezTo>
                  <a:cubicBezTo>
                    <a:pt x="194591" y="31750"/>
                    <a:pt x="195873" y="31750"/>
                    <a:pt x="197156" y="31750"/>
                  </a:cubicBezTo>
                  <a:cubicBezTo>
                    <a:pt x="197156" y="33045"/>
                    <a:pt x="198438" y="34340"/>
                    <a:pt x="198438" y="34340"/>
                  </a:cubicBezTo>
                  <a:cubicBezTo>
                    <a:pt x="198438" y="34340"/>
                    <a:pt x="198438" y="34340"/>
                    <a:pt x="198438" y="73192"/>
                  </a:cubicBezTo>
                  <a:cubicBezTo>
                    <a:pt x="198438" y="74487"/>
                    <a:pt x="197156" y="75782"/>
                    <a:pt x="194591" y="75782"/>
                  </a:cubicBezTo>
                  <a:cubicBezTo>
                    <a:pt x="194591" y="75782"/>
                    <a:pt x="194591" y="75782"/>
                    <a:pt x="165100" y="80963"/>
                  </a:cubicBezTo>
                  <a:cubicBezTo>
                    <a:pt x="165100" y="80963"/>
                    <a:pt x="165100" y="80963"/>
                    <a:pt x="135610" y="75782"/>
                  </a:cubicBezTo>
                  <a:cubicBezTo>
                    <a:pt x="133045" y="75782"/>
                    <a:pt x="131763" y="74487"/>
                    <a:pt x="131763" y="73192"/>
                  </a:cubicBezTo>
                  <a:cubicBezTo>
                    <a:pt x="131763" y="73192"/>
                    <a:pt x="131763" y="73192"/>
                    <a:pt x="131763" y="34340"/>
                  </a:cubicBezTo>
                  <a:cubicBezTo>
                    <a:pt x="131763" y="34340"/>
                    <a:pt x="133045" y="33045"/>
                    <a:pt x="133045" y="31750"/>
                  </a:cubicBezTo>
                  <a:close/>
                  <a:moveTo>
                    <a:pt x="165100" y="7938"/>
                  </a:moveTo>
                  <a:cubicBezTo>
                    <a:pt x="165100" y="7938"/>
                    <a:pt x="165100" y="7938"/>
                    <a:pt x="15875" y="90000"/>
                  </a:cubicBezTo>
                  <a:cubicBezTo>
                    <a:pt x="15875" y="90000"/>
                    <a:pt x="15875" y="90000"/>
                    <a:pt x="277992" y="90000"/>
                  </a:cubicBezTo>
                  <a:cubicBezTo>
                    <a:pt x="279290" y="90000"/>
                    <a:pt x="280587" y="91282"/>
                    <a:pt x="280587" y="92564"/>
                  </a:cubicBezTo>
                  <a:cubicBezTo>
                    <a:pt x="280587" y="95129"/>
                    <a:pt x="279290" y="96411"/>
                    <a:pt x="277992" y="96411"/>
                  </a:cubicBezTo>
                  <a:cubicBezTo>
                    <a:pt x="277992" y="96411"/>
                    <a:pt x="277992" y="96411"/>
                    <a:pt x="23661" y="96411"/>
                  </a:cubicBezTo>
                  <a:cubicBezTo>
                    <a:pt x="23661" y="96411"/>
                    <a:pt x="23661" y="96411"/>
                    <a:pt x="23661" y="107951"/>
                  </a:cubicBezTo>
                  <a:cubicBezTo>
                    <a:pt x="23661" y="107951"/>
                    <a:pt x="23661" y="107951"/>
                    <a:pt x="306539" y="107951"/>
                  </a:cubicBezTo>
                  <a:cubicBezTo>
                    <a:pt x="306539" y="107951"/>
                    <a:pt x="306539" y="107951"/>
                    <a:pt x="306539" y="96411"/>
                  </a:cubicBezTo>
                  <a:cubicBezTo>
                    <a:pt x="306539" y="96411"/>
                    <a:pt x="306539" y="96411"/>
                    <a:pt x="300051" y="96411"/>
                  </a:cubicBezTo>
                  <a:cubicBezTo>
                    <a:pt x="298754" y="96411"/>
                    <a:pt x="296159" y="95129"/>
                    <a:pt x="296159" y="92564"/>
                  </a:cubicBezTo>
                  <a:cubicBezTo>
                    <a:pt x="296159" y="91282"/>
                    <a:pt x="298754" y="90000"/>
                    <a:pt x="300051" y="90000"/>
                  </a:cubicBezTo>
                  <a:cubicBezTo>
                    <a:pt x="300051" y="90000"/>
                    <a:pt x="300051" y="90000"/>
                    <a:pt x="309135" y="90000"/>
                  </a:cubicBezTo>
                  <a:lnTo>
                    <a:pt x="314325" y="90000"/>
                  </a:lnTo>
                  <a:cubicBezTo>
                    <a:pt x="314325" y="90000"/>
                    <a:pt x="314325" y="90000"/>
                    <a:pt x="165100" y="7938"/>
                  </a:cubicBezTo>
                  <a:close/>
                  <a:moveTo>
                    <a:pt x="163810" y="0"/>
                  </a:moveTo>
                  <a:cubicBezTo>
                    <a:pt x="165100" y="0"/>
                    <a:pt x="165100" y="0"/>
                    <a:pt x="166390" y="0"/>
                  </a:cubicBezTo>
                  <a:cubicBezTo>
                    <a:pt x="166390" y="0"/>
                    <a:pt x="166390" y="0"/>
                    <a:pt x="328910" y="90407"/>
                  </a:cubicBezTo>
                  <a:cubicBezTo>
                    <a:pt x="330200" y="91698"/>
                    <a:pt x="330200" y="92990"/>
                    <a:pt x="330200" y="94281"/>
                  </a:cubicBezTo>
                  <a:cubicBezTo>
                    <a:pt x="330200" y="95573"/>
                    <a:pt x="328910" y="96864"/>
                    <a:pt x="326331" y="96864"/>
                  </a:cubicBezTo>
                  <a:cubicBezTo>
                    <a:pt x="326331" y="96864"/>
                    <a:pt x="326331" y="96864"/>
                    <a:pt x="312142" y="96864"/>
                  </a:cubicBezTo>
                  <a:cubicBezTo>
                    <a:pt x="312142" y="96864"/>
                    <a:pt x="312142" y="96864"/>
                    <a:pt x="312142" y="111071"/>
                  </a:cubicBezTo>
                  <a:cubicBezTo>
                    <a:pt x="312142" y="113654"/>
                    <a:pt x="310852" y="114946"/>
                    <a:pt x="308273" y="114946"/>
                  </a:cubicBezTo>
                  <a:cubicBezTo>
                    <a:pt x="308273" y="114946"/>
                    <a:pt x="308273" y="114946"/>
                    <a:pt x="294085" y="114946"/>
                  </a:cubicBezTo>
                  <a:cubicBezTo>
                    <a:pt x="294085" y="114946"/>
                    <a:pt x="294085" y="114946"/>
                    <a:pt x="294085" y="129152"/>
                  </a:cubicBezTo>
                  <a:cubicBezTo>
                    <a:pt x="294085" y="131735"/>
                    <a:pt x="292795" y="133027"/>
                    <a:pt x="291505" y="133027"/>
                  </a:cubicBezTo>
                  <a:cubicBezTo>
                    <a:pt x="291505" y="133027"/>
                    <a:pt x="291505" y="133027"/>
                    <a:pt x="282476" y="133027"/>
                  </a:cubicBezTo>
                  <a:cubicBezTo>
                    <a:pt x="282476" y="133027"/>
                    <a:pt x="282476" y="133027"/>
                    <a:pt x="282476" y="244099"/>
                  </a:cubicBezTo>
                  <a:cubicBezTo>
                    <a:pt x="282476" y="244099"/>
                    <a:pt x="282476" y="244099"/>
                    <a:pt x="291505" y="244099"/>
                  </a:cubicBezTo>
                  <a:cubicBezTo>
                    <a:pt x="292795" y="244099"/>
                    <a:pt x="294085" y="245390"/>
                    <a:pt x="294085" y="246682"/>
                  </a:cubicBezTo>
                  <a:cubicBezTo>
                    <a:pt x="294085" y="246682"/>
                    <a:pt x="294085" y="246682"/>
                    <a:pt x="294085" y="262180"/>
                  </a:cubicBezTo>
                  <a:cubicBezTo>
                    <a:pt x="294085" y="262180"/>
                    <a:pt x="294085" y="262180"/>
                    <a:pt x="303113" y="262180"/>
                  </a:cubicBezTo>
                  <a:cubicBezTo>
                    <a:pt x="304403" y="262180"/>
                    <a:pt x="305693" y="263471"/>
                    <a:pt x="305693" y="264763"/>
                  </a:cubicBezTo>
                  <a:cubicBezTo>
                    <a:pt x="305693" y="264763"/>
                    <a:pt x="305693" y="264763"/>
                    <a:pt x="305693" y="280261"/>
                  </a:cubicBezTo>
                  <a:cubicBezTo>
                    <a:pt x="305693" y="280261"/>
                    <a:pt x="305693" y="280261"/>
                    <a:pt x="308273" y="280261"/>
                  </a:cubicBezTo>
                  <a:cubicBezTo>
                    <a:pt x="310852" y="280261"/>
                    <a:pt x="312142" y="281553"/>
                    <a:pt x="312142" y="282844"/>
                  </a:cubicBezTo>
                  <a:cubicBezTo>
                    <a:pt x="312142" y="282844"/>
                    <a:pt x="312142" y="282844"/>
                    <a:pt x="312142" y="300926"/>
                  </a:cubicBezTo>
                  <a:cubicBezTo>
                    <a:pt x="312142" y="303509"/>
                    <a:pt x="310852" y="304800"/>
                    <a:pt x="308273" y="304800"/>
                  </a:cubicBezTo>
                  <a:cubicBezTo>
                    <a:pt x="308273" y="304800"/>
                    <a:pt x="308273" y="304800"/>
                    <a:pt x="21927" y="304800"/>
                  </a:cubicBezTo>
                  <a:cubicBezTo>
                    <a:pt x="19348" y="304800"/>
                    <a:pt x="18058" y="303509"/>
                    <a:pt x="18058" y="300926"/>
                  </a:cubicBezTo>
                  <a:cubicBezTo>
                    <a:pt x="18058" y="300926"/>
                    <a:pt x="18058" y="300926"/>
                    <a:pt x="18058" y="282844"/>
                  </a:cubicBezTo>
                  <a:cubicBezTo>
                    <a:pt x="18058" y="281553"/>
                    <a:pt x="19348" y="280261"/>
                    <a:pt x="21927" y="280261"/>
                  </a:cubicBezTo>
                  <a:cubicBezTo>
                    <a:pt x="21927" y="280261"/>
                    <a:pt x="21927" y="280261"/>
                    <a:pt x="24507" y="280261"/>
                  </a:cubicBezTo>
                  <a:cubicBezTo>
                    <a:pt x="24507" y="280261"/>
                    <a:pt x="24507" y="280261"/>
                    <a:pt x="24507" y="264763"/>
                  </a:cubicBezTo>
                  <a:cubicBezTo>
                    <a:pt x="24507" y="263471"/>
                    <a:pt x="25797" y="262180"/>
                    <a:pt x="27087" y="262180"/>
                  </a:cubicBezTo>
                  <a:cubicBezTo>
                    <a:pt x="27087" y="262180"/>
                    <a:pt x="27087" y="262180"/>
                    <a:pt x="36115" y="262180"/>
                  </a:cubicBezTo>
                  <a:cubicBezTo>
                    <a:pt x="36115" y="262180"/>
                    <a:pt x="36115" y="262180"/>
                    <a:pt x="36115" y="246682"/>
                  </a:cubicBezTo>
                  <a:cubicBezTo>
                    <a:pt x="36115" y="245390"/>
                    <a:pt x="37405" y="244099"/>
                    <a:pt x="38695" y="244099"/>
                  </a:cubicBezTo>
                  <a:cubicBezTo>
                    <a:pt x="38695" y="244099"/>
                    <a:pt x="38695" y="244099"/>
                    <a:pt x="47724" y="244099"/>
                  </a:cubicBezTo>
                  <a:cubicBezTo>
                    <a:pt x="47724" y="244099"/>
                    <a:pt x="47724" y="244099"/>
                    <a:pt x="47724" y="133027"/>
                  </a:cubicBezTo>
                  <a:cubicBezTo>
                    <a:pt x="47724" y="133027"/>
                    <a:pt x="47724" y="133027"/>
                    <a:pt x="38695" y="133027"/>
                  </a:cubicBezTo>
                  <a:cubicBezTo>
                    <a:pt x="37405" y="133027"/>
                    <a:pt x="36115" y="131735"/>
                    <a:pt x="36115" y="129152"/>
                  </a:cubicBezTo>
                  <a:cubicBezTo>
                    <a:pt x="36115" y="129152"/>
                    <a:pt x="36115" y="129152"/>
                    <a:pt x="36115" y="114946"/>
                  </a:cubicBezTo>
                  <a:cubicBezTo>
                    <a:pt x="36115" y="114946"/>
                    <a:pt x="36115" y="114946"/>
                    <a:pt x="21927" y="114946"/>
                  </a:cubicBezTo>
                  <a:cubicBezTo>
                    <a:pt x="19348" y="114946"/>
                    <a:pt x="18058" y="113654"/>
                    <a:pt x="18058" y="111071"/>
                  </a:cubicBezTo>
                  <a:cubicBezTo>
                    <a:pt x="18058" y="111071"/>
                    <a:pt x="18058" y="111071"/>
                    <a:pt x="18058" y="96864"/>
                  </a:cubicBezTo>
                  <a:cubicBezTo>
                    <a:pt x="18058" y="96864"/>
                    <a:pt x="18058" y="96864"/>
                    <a:pt x="3869" y="96864"/>
                  </a:cubicBezTo>
                  <a:cubicBezTo>
                    <a:pt x="1290" y="96864"/>
                    <a:pt x="0" y="95573"/>
                    <a:pt x="0" y="94281"/>
                  </a:cubicBezTo>
                  <a:cubicBezTo>
                    <a:pt x="0" y="92990"/>
                    <a:pt x="0" y="91698"/>
                    <a:pt x="1290" y="90407"/>
                  </a:cubicBezTo>
                  <a:cubicBezTo>
                    <a:pt x="1290" y="90407"/>
                    <a:pt x="1290" y="90407"/>
                    <a:pt x="163810" y="0"/>
                  </a:cubicBezTo>
                  <a:close/>
                </a:path>
              </a:pathLst>
            </a:custGeom>
            <a:solidFill>
              <a:srgbClr val="336600"/>
            </a:solidFill>
            <a:ln>
              <a:solidFill>
                <a:srgbClr val="336600"/>
              </a:solidFill>
            </a:ln>
          </p:spPr>
        </p:sp>
      </p:grpSp>
      <p:sp>
        <p:nvSpPr>
          <p:cNvPr id="21" name="箭头: 右 20"/>
          <p:cNvSpPr/>
          <p:nvPr/>
        </p:nvSpPr>
        <p:spPr>
          <a:xfrm>
            <a:off x="4532052" y="1828176"/>
            <a:ext cx="3127896" cy="432048"/>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3200" dirty="0"/>
          </a:p>
        </p:txBody>
      </p:sp>
      <p:sp>
        <p:nvSpPr>
          <p:cNvPr id="22" name="文本框 21"/>
          <p:cNvSpPr txBox="1"/>
          <p:nvPr/>
        </p:nvSpPr>
        <p:spPr>
          <a:xfrm>
            <a:off x="4782362" y="1438519"/>
            <a:ext cx="3001154" cy="461665"/>
          </a:xfrm>
          <a:prstGeom prst="rect">
            <a:avLst/>
          </a:prstGeom>
          <a:noFill/>
        </p:spPr>
        <p:txBody>
          <a:bodyPr wrap="square" rtlCol="0">
            <a:spAutoFit/>
          </a:bodyPr>
          <a:lstStyle/>
          <a:p>
            <a:r>
              <a:rPr lang="en-US" altLang="zh-CN" sz="2400" b="1" dirty="0"/>
              <a:t>A draft drawn on</a:t>
            </a:r>
            <a:endParaRPr lang="zh-CN" altLang="en-US" sz="2400" b="1" dirty="0"/>
          </a:p>
        </p:txBody>
      </p:sp>
      <p:sp>
        <p:nvSpPr>
          <p:cNvPr id="26" name="箭头: 右 25"/>
          <p:cNvSpPr/>
          <p:nvPr/>
        </p:nvSpPr>
        <p:spPr>
          <a:xfrm rot="2513841">
            <a:off x="2872736" y="4024723"/>
            <a:ext cx="2249832" cy="432048"/>
          </a:xfrm>
          <a:prstGeom prst="rightArrow">
            <a:avLst>
              <a:gd name="adj1" fmla="val 50000"/>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3200" dirty="0"/>
          </a:p>
        </p:txBody>
      </p:sp>
      <p:sp>
        <p:nvSpPr>
          <p:cNvPr id="5" name="文本框 4"/>
          <p:cNvSpPr txBox="1"/>
          <p:nvPr/>
        </p:nvSpPr>
        <p:spPr>
          <a:xfrm>
            <a:off x="1640990" y="4482375"/>
            <a:ext cx="2603780" cy="830997"/>
          </a:xfrm>
          <a:prstGeom prst="rect">
            <a:avLst/>
          </a:prstGeom>
          <a:noFill/>
        </p:spPr>
        <p:txBody>
          <a:bodyPr wrap="square" rtlCol="0">
            <a:spAutoFit/>
          </a:bodyPr>
          <a:lstStyle/>
          <a:p>
            <a:r>
              <a:rPr lang="en-US" altLang="zh-CN" sz="2400" b="1" dirty="0"/>
              <a:t>Presents draft and documents</a:t>
            </a:r>
            <a:endParaRPr lang="zh-CN" altLang="en-US" sz="2400" b="1" dirty="0"/>
          </a:p>
        </p:txBody>
      </p:sp>
      <p:sp>
        <p:nvSpPr>
          <p:cNvPr id="27" name="箭头: 右 26"/>
          <p:cNvSpPr/>
          <p:nvPr/>
        </p:nvSpPr>
        <p:spPr>
          <a:xfrm rot="13365236">
            <a:off x="3522413" y="3821502"/>
            <a:ext cx="1814312" cy="432048"/>
          </a:xfrm>
          <a:prstGeom prst="rightArrow">
            <a:avLst>
              <a:gd name="adj1" fmla="val 50000"/>
              <a:gd name="adj2" fmla="val 50000"/>
            </a:avLst>
          </a:prstGeom>
          <a:solidFill>
            <a:schemeClr val="accent6">
              <a:lumMod val="75000"/>
            </a:schemeClr>
          </a:solidFill>
          <a:ln>
            <a:solidFill>
              <a:srgbClr val="FF66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3200" dirty="0"/>
          </a:p>
        </p:txBody>
      </p:sp>
      <p:sp>
        <p:nvSpPr>
          <p:cNvPr id="30" name="箭头: 右 29"/>
          <p:cNvSpPr/>
          <p:nvPr/>
        </p:nvSpPr>
        <p:spPr>
          <a:xfrm rot="19180568">
            <a:off x="7336661" y="4160974"/>
            <a:ext cx="2249832" cy="432048"/>
          </a:xfrm>
          <a:prstGeom prst="rightArrow">
            <a:avLst>
              <a:gd name="adj1" fmla="val 50000"/>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3200" dirty="0"/>
          </a:p>
        </p:txBody>
      </p:sp>
      <p:pic>
        <p:nvPicPr>
          <p:cNvPr id="31" name="Picture 2" descr="http://www.clipartlord.com/wp-content/uploads/2015/12/banknotes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20166" y="3885636"/>
            <a:ext cx="1040745" cy="790966"/>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p:cNvSpPr txBox="1"/>
          <p:nvPr/>
        </p:nvSpPr>
        <p:spPr>
          <a:xfrm>
            <a:off x="8536906" y="4482374"/>
            <a:ext cx="2599407" cy="830997"/>
          </a:xfrm>
          <a:prstGeom prst="rect">
            <a:avLst/>
          </a:prstGeom>
          <a:noFill/>
        </p:spPr>
        <p:txBody>
          <a:bodyPr wrap="square" rtlCol="0">
            <a:spAutoFit/>
          </a:bodyPr>
          <a:lstStyle/>
          <a:p>
            <a:r>
              <a:rPr lang="en-US" altLang="zh-CN" sz="2400" b="1" dirty="0"/>
              <a:t>Presents draft and documents</a:t>
            </a:r>
            <a:endParaRPr lang="zh-CN" altLang="en-US" sz="2400" b="1" dirty="0"/>
          </a:p>
        </p:txBody>
      </p:sp>
      <p:sp>
        <p:nvSpPr>
          <p:cNvPr id="44" name="箭头: 右 43"/>
          <p:cNvSpPr/>
          <p:nvPr/>
        </p:nvSpPr>
        <p:spPr>
          <a:xfrm rot="8382681">
            <a:off x="6950553" y="4017503"/>
            <a:ext cx="1944306" cy="432048"/>
          </a:xfrm>
          <a:prstGeom prst="rightArrow">
            <a:avLst>
              <a:gd name="adj1" fmla="val 50000"/>
              <a:gd name="adj2" fmla="val 50000"/>
            </a:avLst>
          </a:prstGeom>
          <a:solidFill>
            <a:schemeClr val="accent6">
              <a:lumMod val="75000"/>
            </a:schemeClr>
          </a:solidFill>
          <a:ln>
            <a:solidFill>
              <a:srgbClr val="FF66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3200" dirty="0"/>
          </a:p>
        </p:txBody>
      </p:sp>
      <p:pic>
        <p:nvPicPr>
          <p:cNvPr id="45" name="Picture 2" descr="http://www.clipartlord.com/wp-content/uploads/2015/12/banknotes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33929" y="3778231"/>
            <a:ext cx="1040745" cy="790966"/>
          </a:xfrm>
          <a:prstGeom prst="rect">
            <a:avLst/>
          </a:prstGeom>
          <a:noFill/>
          <a:extLst>
            <a:ext uri="{909E8E84-426E-40DD-AFC4-6F175D3DCCD1}">
              <a14:hiddenFill xmlns:a14="http://schemas.microsoft.com/office/drawing/2010/main">
                <a:solidFill>
                  <a:srgbClr val="FFFFFF"/>
                </a:solidFill>
              </a14:hiddenFill>
            </a:ext>
          </a:extLst>
        </p:spPr>
      </p:pic>
      <p:sp>
        <p:nvSpPr>
          <p:cNvPr id="43" name="文本框 42"/>
          <p:cNvSpPr txBox="1"/>
          <p:nvPr/>
        </p:nvSpPr>
        <p:spPr>
          <a:xfrm>
            <a:off x="6809501" y="3500867"/>
            <a:ext cx="2209257" cy="461665"/>
          </a:xfrm>
          <a:prstGeom prst="rect">
            <a:avLst/>
          </a:prstGeom>
          <a:noFill/>
        </p:spPr>
        <p:txBody>
          <a:bodyPr wrap="square" rtlCol="0">
            <a:spAutoFit/>
          </a:bodyPr>
          <a:lstStyle/>
          <a:p>
            <a:r>
              <a:rPr lang="en-US" altLang="zh-CN" sz="2400" b="1" dirty="0"/>
              <a:t>Reimburses</a:t>
            </a:r>
            <a:endParaRPr lang="zh-CN" altLang="en-US" sz="2400" b="1" dirty="0"/>
          </a:p>
        </p:txBody>
      </p:sp>
      <p:sp>
        <p:nvSpPr>
          <p:cNvPr id="29" name="文本框 28"/>
          <p:cNvSpPr txBox="1"/>
          <p:nvPr/>
        </p:nvSpPr>
        <p:spPr>
          <a:xfrm>
            <a:off x="4085155" y="3203303"/>
            <a:ext cx="2209257" cy="830997"/>
          </a:xfrm>
          <a:prstGeom prst="rect">
            <a:avLst/>
          </a:prstGeom>
          <a:noFill/>
        </p:spPr>
        <p:txBody>
          <a:bodyPr wrap="square" rtlCol="0">
            <a:spAutoFit/>
          </a:bodyPr>
          <a:lstStyle/>
          <a:p>
            <a:r>
              <a:rPr lang="en-US" altLang="zh-CN" sz="2400" b="1" dirty="0"/>
              <a:t>Purchases draft and pay</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6" grpId="0" animBg="1"/>
      <p:bldP spid="5" grpId="0"/>
      <p:bldP spid="27" grpId="0" animBg="1"/>
      <p:bldP spid="30" grpId="0" animBg="1"/>
      <p:bldP spid="32" grpId="0"/>
      <p:bldP spid="44" grpId="0" animBg="1"/>
      <p:bldP spid="43"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3132"/>
            <a:ext cx="10080625" cy="4831080"/>
          </a:xfrm>
          <a:prstGeom prst="rect">
            <a:avLst/>
          </a:prstGeom>
          <a:noFill/>
        </p:spPr>
        <p:txBody>
          <a:bodyPr wrap="square" rtlCol="0">
            <a:spAutoFit/>
          </a:bodyPr>
          <a:lstStyle/>
          <a:p>
            <a:r>
              <a:rPr lang="en-US" altLang="zh-CN" sz="2800" b="1" dirty="0"/>
              <a:t>Specify Payee</a:t>
            </a:r>
            <a:endParaRPr lang="en-US" altLang="zh-CN" sz="2800" dirty="0"/>
          </a:p>
          <a:p>
            <a:pPr lvl="1"/>
            <a:endParaRPr lang="en-US" altLang="zh-CN" sz="2800" b="1"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Demonstrative order</a:t>
            </a:r>
            <a:endParaRPr lang="en-US" altLang="zh-CN" sz="2800" dirty="0">
              <a:sym typeface="Wingdings" panose="05000000000000000000" pitchFamily="2" charset="2"/>
            </a:endParaRPr>
          </a:p>
          <a:p>
            <a:pPr lvl="1"/>
            <a:r>
              <a:rPr lang="en-US" altLang="zh-CN" sz="2800" dirty="0">
                <a:solidFill>
                  <a:srgbClr val="0070C0"/>
                </a:solidFill>
                <a:sym typeface="Wingdings" panose="05000000000000000000" pitchFamily="2" charset="2"/>
              </a:rPr>
              <a:t>Pay to the order of </a:t>
            </a:r>
            <a:r>
              <a:rPr lang="en-US" altLang="zh-CN" sz="2800" dirty="0">
                <a:solidFill>
                  <a:srgbClr val="C00000"/>
                </a:solidFill>
                <a:effectLst>
                  <a:outerShdw blurRad="38100" dist="38100" dir="2700000" algn="tl">
                    <a:srgbClr val="000000">
                      <a:alpha val="43137"/>
                    </a:srgbClr>
                  </a:outerShdw>
                </a:effectLst>
                <a:sym typeface="Wingdings" panose="05000000000000000000" pitchFamily="2" charset="2"/>
              </a:rPr>
              <a:t>Bank of China (negotiating bank)</a:t>
            </a:r>
            <a:endParaRPr lang="en-US" altLang="zh-CN" sz="2800" dirty="0">
              <a:solidFill>
                <a:srgbClr val="C00000"/>
              </a:solidFill>
              <a:effectLst>
                <a:outerShdw blurRad="38100" dist="38100" dir="2700000" algn="tl">
                  <a:srgbClr val="000000">
                    <a:alpha val="43137"/>
                  </a:srgbClr>
                </a:outerShdw>
              </a:effectLst>
              <a:sym typeface="Wingdings" panose="05000000000000000000" pitchFamily="2" charset="2"/>
            </a:endParaRPr>
          </a:p>
          <a:p>
            <a:pPr lvl="1"/>
            <a:endParaRPr lang="en-US" altLang="zh-CN" sz="2800" dirty="0">
              <a:solidFill>
                <a:srgbClr val="C00000"/>
              </a:solidFill>
              <a:effectLst>
                <a:outerShdw blurRad="38100" dist="38100" dir="2700000" algn="tl">
                  <a:srgbClr val="000000">
                    <a:alpha val="43137"/>
                  </a:srgbClr>
                </a:outerShdw>
              </a:effectLst>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Restrictive order</a:t>
            </a:r>
            <a:endParaRPr lang="en-US" altLang="zh-CN" sz="2800" dirty="0">
              <a:sym typeface="Wingdings" panose="05000000000000000000" pitchFamily="2" charset="2"/>
            </a:endParaRPr>
          </a:p>
          <a:p>
            <a:r>
              <a:rPr lang="en-US" altLang="zh-CN" sz="2800" dirty="0">
                <a:solidFill>
                  <a:srgbClr val="0070C0"/>
                </a:solidFill>
                <a:sym typeface="Wingdings" panose="05000000000000000000" pitchFamily="2" charset="2"/>
              </a:rPr>
              <a:t>     Pay to </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x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dirty="0">
                <a:solidFill>
                  <a:srgbClr val="002060"/>
                </a:solidFill>
                <a:sym typeface="Wingdings" panose="05000000000000000000" pitchFamily="2" charset="2"/>
              </a:rPr>
              <a:t> </a:t>
            </a:r>
            <a:r>
              <a:rPr lang="en-US" altLang="zh-CN" sz="2800" dirty="0">
                <a:solidFill>
                  <a:srgbClr val="0070C0"/>
                </a:solidFill>
                <a:sym typeface="Wingdings" panose="05000000000000000000" pitchFamily="2" charset="2"/>
              </a:rPr>
              <a:t>only or Pay to </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x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altLang="zh-CN" sz="2800" dirty="0">
                <a:solidFill>
                  <a:srgbClr val="0070C0"/>
                </a:solidFill>
                <a:sym typeface="Wingdings" panose="05000000000000000000" pitchFamily="2" charset="2"/>
              </a:rPr>
              <a:t>only not transferable</a:t>
            </a:r>
            <a:endParaRPr lang="en-US" altLang="zh-CN" sz="2800" dirty="0">
              <a:solidFill>
                <a:srgbClr val="0070C0"/>
              </a:solidFill>
              <a:sym typeface="Wingdings" panose="05000000000000000000" pitchFamily="2" charset="2"/>
            </a:endParaRPr>
          </a:p>
          <a:p>
            <a:r>
              <a:rPr lang="en-US" altLang="zh-CN" sz="2800" dirty="0">
                <a:solidFill>
                  <a:srgbClr val="0070C0"/>
                </a:solidFill>
                <a:sym typeface="Wingdings" panose="05000000000000000000" pitchFamily="2" charset="2"/>
              </a:rPr>
              <a:t>     </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x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altLang="zh-CN" sz="2800" b="1" dirty="0" err="1">
                <a:solidFill>
                  <a:srgbClr val="002060"/>
                </a:solidFill>
                <a:effectLst>
                  <a:outerShdw blurRad="38100" dist="38100" dir="2700000" algn="tl">
                    <a:srgbClr val="000000">
                      <a:alpha val="43137"/>
                    </a:srgbClr>
                  </a:outerShdw>
                </a:effectLst>
                <a:sym typeface="Wingdings" panose="05000000000000000000" pitchFamily="2" charset="2"/>
              </a:rPr>
              <a:t>x</a:t>
            </a:r>
            <a:r>
              <a:rPr lang="en-US" altLang="zh-CN" sz="2800" b="1"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altLang="zh-CN" sz="2800" dirty="0">
                <a:solidFill>
                  <a:srgbClr val="002060"/>
                </a:solidFill>
                <a:sym typeface="Wingdings" panose="05000000000000000000" pitchFamily="2" charset="2"/>
              </a:rPr>
              <a:t>= company or person</a:t>
            </a:r>
            <a:endParaRPr lang="en-US" altLang="zh-CN" sz="2800" dirty="0">
              <a:solidFill>
                <a:srgbClr val="002060"/>
              </a:solidFill>
              <a:sym typeface="Wingdings" panose="05000000000000000000" pitchFamily="2" charset="2"/>
            </a:endParaRPr>
          </a:p>
          <a:p>
            <a:endParaRPr lang="en-US"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Payable to bearer</a:t>
            </a:r>
            <a:endParaRPr lang="en-US" altLang="zh-CN" sz="2800" dirty="0">
              <a:sym typeface="Wingdings" panose="05000000000000000000" pitchFamily="2" charset="2"/>
            </a:endParaRPr>
          </a:p>
          <a:p>
            <a:r>
              <a:rPr lang="en-US" altLang="zh-CN" sz="2800" dirty="0">
                <a:sym typeface="Wingdings" panose="05000000000000000000" pitchFamily="2" charset="2"/>
              </a:rPr>
              <a:t>     </a:t>
            </a:r>
            <a:r>
              <a:rPr lang="en-US" altLang="zh-CN" sz="2800" dirty="0">
                <a:solidFill>
                  <a:srgbClr val="0070C0"/>
                </a:solidFill>
                <a:sym typeface="Wingdings" panose="05000000000000000000" pitchFamily="2" charset="2"/>
              </a:rPr>
              <a:t>Pay to bearer/holder </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矩形 6"/>
          <p:cNvSpPr/>
          <p:nvPr/>
        </p:nvSpPr>
        <p:spPr>
          <a:xfrm rot="20897049">
            <a:off x="5594649" y="4796614"/>
            <a:ext cx="3154158" cy="1059487"/>
          </a:xfrm>
          <a:prstGeom prst="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dirty="0">
                <a:solidFill>
                  <a:schemeClr val="bg1"/>
                </a:solidFill>
                <a:sym typeface="Wingdings" panose="05000000000000000000" pitchFamily="2" charset="2"/>
              </a:rPr>
              <a:t>Not acceptable in China</a:t>
            </a:r>
            <a:r>
              <a:rPr lang="en-US" altLang="zh-CN" sz="3200" dirty="0">
                <a:solidFill>
                  <a:srgbClr val="0070C0"/>
                </a:solidFill>
                <a:sym typeface="Wingdings" panose="05000000000000000000" pitchFamily="2" charset="2"/>
              </a:rPr>
              <a:t> </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3679" y="97583"/>
            <a:ext cx="10296897" cy="6139730"/>
          </a:xfrm>
          <a:prstGeom prst="rect">
            <a:avLst/>
          </a:prstGeom>
        </p:spPr>
      </p:pic>
      <p:sp>
        <p:nvSpPr>
          <p:cNvPr id="6" name="文本框 5"/>
          <p:cNvSpPr txBox="1"/>
          <p:nvPr/>
        </p:nvSpPr>
        <p:spPr>
          <a:xfrm>
            <a:off x="2927648" y="1196752"/>
            <a:ext cx="2448272" cy="523220"/>
          </a:xfrm>
          <a:prstGeom prst="rect">
            <a:avLst/>
          </a:prstGeom>
          <a:noFill/>
        </p:spPr>
        <p:txBody>
          <a:bodyPr wrap="square" rtlCol="0">
            <a:spAutoFit/>
          </a:bodyPr>
          <a:lstStyle/>
          <a:p>
            <a:r>
              <a:rPr lang="en-GB" altLang="zh-CN" sz="2800" dirty="0">
                <a:solidFill>
                  <a:srgbClr val="0070C0"/>
                </a:solidFill>
              </a:rPr>
              <a:t>Issuing bank</a:t>
            </a:r>
            <a:endParaRPr lang="zh-CN" altLang="en-US" sz="2800" dirty="0">
              <a:solidFill>
                <a:srgbClr val="0070C0"/>
              </a:solidFill>
            </a:endParaRPr>
          </a:p>
        </p:txBody>
      </p:sp>
      <p:sp>
        <p:nvSpPr>
          <p:cNvPr id="7" name="文本框 6"/>
          <p:cNvSpPr txBox="1"/>
          <p:nvPr/>
        </p:nvSpPr>
        <p:spPr>
          <a:xfrm>
            <a:off x="8472263" y="1196752"/>
            <a:ext cx="2664049" cy="523220"/>
          </a:xfrm>
          <a:prstGeom prst="rect">
            <a:avLst/>
          </a:prstGeom>
          <a:noFill/>
        </p:spPr>
        <p:txBody>
          <a:bodyPr wrap="square" rtlCol="0">
            <a:spAutoFit/>
          </a:bodyPr>
          <a:lstStyle/>
          <a:p>
            <a:r>
              <a:rPr lang="en-GB" altLang="zh-CN" sz="2800" dirty="0">
                <a:solidFill>
                  <a:srgbClr val="0070C0"/>
                </a:solidFill>
              </a:rPr>
              <a:t>Number of L/C</a:t>
            </a:r>
            <a:endParaRPr lang="zh-CN" altLang="en-US" sz="2800" dirty="0">
              <a:solidFill>
                <a:srgbClr val="0070C0"/>
              </a:solidFill>
            </a:endParaRPr>
          </a:p>
        </p:txBody>
      </p:sp>
      <p:sp>
        <p:nvSpPr>
          <p:cNvPr id="8" name="文本框 7"/>
          <p:cNvSpPr txBox="1"/>
          <p:nvPr/>
        </p:nvSpPr>
        <p:spPr>
          <a:xfrm>
            <a:off x="1515400" y="1973867"/>
            <a:ext cx="2199029" cy="523220"/>
          </a:xfrm>
          <a:prstGeom prst="rect">
            <a:avLst/>
          </a:prstGeom>
          <a:noFill/>
        </p:spPr>
        <p:txBody>
          <a:bodyPr wrap="square" rtlCol="0">
            <a:spAutoFit/>
          </a:bodyPr>
          <a:lstStyle/>
          <a:p>
            <a:r>
              <a:rPr lang="en-GB" altLang="zh-CN" sz="2800" dirty="0">
                <a:solidFill>
                  <a:srgbClr val="0070C0"/>
                </a:solidFill>
              </a:rPr>
              <a:t>Date of L/C</a:t>
            </a:r>
            <a:endParaRPr lang="zh-CN" altLang="en-US" sz="2800" dirty="0">
              <a:solidFill>
                <a:srgbClr val="0070C0"/>
              </a:solidFill>
            </a:endParaRPr>
          </a:p>
        </p:txBody>
      </p:sp>
      <p:sp>
        <p:nvSpPr>
          <p:cNvPr id="9" name="文本框 8"/>
          <p:cNvSpPr txBox="1"/>
          <p:nvPr/>
        </p:nvSpPr>
        <p:spPr>
          <a:xfrm>
            <a:off x="6528048" y="1712257"/>
            <a:ext cx="2448272" cy="523220"/>
          </a:xfrm>
          <a:prstGeom prst="rect">
            <a:avLst/>
          </a:prstGeom>
          <a:noFill/>
        </p:spPr>
        <p:txBody>
          <a:bodyPr wrap="square" rtlCol="0">
            <a:spAutoFit/>
          </a:bodyPr>
          <a:lstStyle/>
          <a:p>
            <a:r>
              <a:rPr lang="en-GB" altLang="zh-CN" sz="2800" dirty="0">
                <a:solidFill>
                  <a:srgbClr val="0070C0"/>
                </a:solidFill>
              </a:rPr>
              <a:t>Interest</a:t>
            </a:r>
            <a:endParaRPr lang="zh-CN" altLang="en-US" sz="2800" dirty="0">
              <a:solidFill>
                <a:srgbClr val="0070C0"/>
              </a:solidFill>
            </a:endParaRPr>
          </a:p>
        </p:txBody>
      </p:sp>
      <p:sp>
        <p:nvSpPr>
          <p:cNvPr id="10" name="文本框 9"/>
          <p:cNvSpPr txBox="1"/>
          <p:nvPr/>
        </p:nvSpPr>
        <p:spPr>
          <a:xfrm>
            <a:off x="1847528" y="2742600"/>
            <a:ext cx="1963151" cy="523220"/>
          </a:xfrm>
          <a:prstGeom prst="rect">
            <a:avLst/>
          </a:prstGeom>
          <a:noFill/>
        </p:spPr>
        <p:txBody>
          <a:bodyPr wrap="square" rtlCol="0">
            <a:spAutoFit/>
          </a:bodyPr>
          <a:lstStyle/>
          <a:p>
            <a:r>
              <a:rPr lang="en-GB" altLang="zh-CN" sz="2800" dirty="0">
                <a:solidFill>
                  <a:srgbClr val="0070C0"/>
                </a:solidFill>
                <a:sym typeface="Wingdings" panose="05000000000000000000" pitchFamily="2" charset="2"/>
              </a:rPr>
              <a:t>No. of draft</a:t>
            </a:r>
            <a:endParaRPr lang="en-GB" altLang="zh-CN" sz="2800" dirty="0">
              <a:solidFill>
                <a:srgbClr val="0070C0"/>
              </a:solidFill>
              <a:sym typeface="Wingdings" panose="05000000000000000000" pitchFamily="2" charset="2"/>
            </a:endParaRPr>
          </a:p>
        </p:txBody>
      </p:sp>
      <p:sp>
        <p:nvSpPr>
          <p:cNvPr id="11" name="矩形 10"/>
          <p:cNvSpPr/>
          <p:nvPr/>
        </p:nvSpPr>
        <p:spPr>
          <a:xfrm>
            <a:off x="1183273" y="4633972"/>
            <a:ext cx="2863284" cy="523220"/>
          </a:xfrm>
          <a:prstGeom prst="rect">
            <a:avLst/>
          </a:prstGeom>
        </p:spPr>
        <p:txBody>
          <a:bodyPr wrap="none">
            <a:spAutoFit/>
          </a:bodyPr>
          <a:lstStyle/>
          <a:p>
            <a:r>
              <a:rPr lang="en-GB" altLang="zh-CN" sz="2800" dirty="0">
                <a:solidFill>
                  <a:srgbClr val="0070C0"/>
                </a:solidFill>
                <a:sym typeface="Wingdings" panose="05000000000000000000" pitchFamily="2" charset="2"/>
              </a:rPr>
              <a:t>Amount in words</a:t>
            </a:r>
            <a:endParaRPr lang="zh-CN" altLang="en-US" sz="2800" dirty="0"/>
          </a:p>
        </p:txBody>
      </p:sp>
      <p:sp>
        <p:nvSpPr>
          <p:cNvPr id="12" name="矩形 11"/>
          <p:cNvSpPr/>
          <p:nvPr/>
        </p:nvSpPr>
        <p:spPr>
          <a:xfrm>
            <a:off x="5346511" y="2690123"/>
            <a:ext cx="2983509" cy="523220"/>
          </a:xfrm>
          <a:prstGeom prst="rect">
            <a:avLst/>
          </a:prstGeom>
        </p:spPr>
        <p:txBody>
          <a:bodyPr wrap="none">
            <a:spAutoFit/>
          </a:bodyPr>
          <a:lstStyle/>
          <a:p>
            <a:r>
              <a:rPr lang="en-GB" altLang="zh-CN" sz="2800" dirty="0">
                <a:solidFill>
                  <a:srgbClr val="0070C0"/>
                </a:solidFill>
                <a:sym typeface="Wingdings" panose="05000000000000000000" pitchFamily="2" charset="2"/>
              </a:rPr>
              <a:t>Amount in figures</a:t>
            </a:r>
            <a:endParaRPr lang="zh-CN" altLang="en-US" sz="2800" dirty="0"/>
          </a:p>
        </p:txBody>
      </p:sp>
      <p:sp>
        <p:nvSpPr>
          <p:cNvPr id="13" name="文本框 12"/>
          <p:cNvSpPr txBox="1"/>
          <p:nvPr/>
        </p:nvSpPr>
        <p:spPr>
          <a:xfrm>
            <a:off x="9192345" y="2690123"/>
            <a:ext cx="2952080" cy="954107"/>
          </a:xfrm>
          <a:prstGeom prst="rect">
            <a:avLst/>
          </a:prstGeom>
          <a:noFill/>
        </p:spPr>
        <p:txBody>
          <a:bodyPr wrap="square" rtlCol="0">
            <a:spAutoFit/>
          </a:bodyPr>
          <a:lstStyle/>
          <a:p>
            <a:r>
              <a:rPr lang="en-GB" altLang="zh-CN" sz="2800" dirty="0">
                <a:solidFill>
                  <a:srgbClr val="0070C0"/>
                </a:solidFill>
              </a:rPr>
              <a:t>Place</a:t>
            </a:r>
            <a:r>
              <a:rPr lang="en-US" altLang="zh-CN" sz="2800" dirty="0">
                <a:solidFill>
                  <a:srgbClr val="0070C0"/>
                </a:solidFill>
              </a:rPr>
              <a:t>/d</a:t>
            </a:r>
            <a:r>
              <a:rPr lang="en-GB" altLang="zh-CN" sz="2800" dirty="0">
                <a:solidFill>
                  <a:srgbClr val="0070C0"/>
                </a:solidFill>
              </a:rPr>
              <a:t>ate of draft</a:t>
            </a:r>
            <a:endParaRPr lang="zh-CN" altLang="en-US" sz="2800" dirty="0">
              <a:solidFill>
                <a:srgbClr val="0070C0"/>
              </a:solidFill>
            </a:endParaRPr>
          </a:p>
        </p:txBody>
      </p:sp>
      <p:sp>
        <p:nvSpPr>
          <p:cNvPr id="14" name="矩形 13"/>
          <p:cNvSpPr/>
          <p:nvPr/>
        </p:nvSpPr>
        <p:spPr>
          <a:xfrm>
            <a:off x="4263652" y="4273932"/>
            <a:ext cx="5705408" cy="523220"/>
          </a:xfrm>
          <a:prstGeom prst="rect">
            <a:avLst/>
          </a:prstGeom>
        </p:spPr>
        <p:txBody>
          <a:bodyPr wrap="none">
            <a:spAutoFit/>
          </a:bodyPr>
          <a:lstStyle/>
          <a:p>
            <a:r>
              <a:rPr lang="en-GB" altLang="zh-CN" sz="2800" dirty="0">
                <a:solidFill>
                  <a:srgbClr val="0070C0"/>
                </a:solidFill>
                <a:sym typeface="Wingdings" panose="05000000000000000000" pitchFamily="2" charset="2"/>
              </a:rPr>
              <a:t>Name of payee (negotiating bank) </a:t>
            </a:r>
            <a:endParaRPr lang="zh-CN" altLang="en-US" sz="2800" dirty="0"/>
          </a:p>
        </p:txBody>
      </p:sp>
      <p:sp>
        <p:nvSpPr>
          <p:cNvPr id="15" name="矩形 14"/>
          <p:cNvSpPr/>
          <p:nvPr/>
        </p:nvSpPr>
        <p:spPr>
          <a:xfrm>
            <a:off x="1847528" y="5335309"/>
            <a:ext cx="2824812" cy="523220"/>
          </a:xfrm>
          <a:prstGeom prst="rect">
            <a:avLst/>
          </a:prstGeom>
        </p:spPr>
        <p:txBody>
          <a:bodyPr wrap="none">
            <a:spAutoFit/>
          </a:bodyPr>
          <a:lstStyle/>
          <a:p>
            <a:r>
              <a:rPr lang="en-GB" altLang="zh-CN" sz="2800" dirty="0">
                <a:solidFill>
                  <a:srgbClr val="0070C0"/>
                </a:solidFill>
                <a:sym typeface="Wingdings" panose="05000000000000000000" pitchFamily="2" charset="2"/>
              </a:rPr>
              <a:t>Name of drawee</a:t>
            </a:r>
            <a:endParaRPr lang="en-GB" altLang="zh-CN" sz="2800" dirty="0">
              <a:solidFill>
                <a:srgbClr val="0070C0"/>
              </a:solidFill>
              <a:sym typeface="Wingdings" panose="05000000000000000000" pitchFamily="2" charset="2"/>
            </a:endParaRPr>
          </a:p>
        </p:txBody>
      </p:sp>
      <p:sp>
        <p:nvSpPr>
          <p:cNvPr id="16" name="文本框 15"/>
          <p:cNvSpPr txBox="1"/>
          <p:nvPr/>
        </p:nvSpPr>
        <p:spPr>
          <a:xfrm>
            <a:off x="7464152" y="5229200"/>
            <a:ext cx="3096344" cy="954107"/>
          </a:xfrm>
          <a:prstGeom prst="rect">
            <a:avLst/>
          </a:prstGeom>
          <a:noFill/>
        </p:spPr>
        <p:txBody>
          <a:bodyPr wrap="square" rtlCol="0">
            <a:spAutoFit/>
          </a:bodyPr>
          <a:lstStyle/>
          <a:p>
            <a:r>
              <a:rPr lang="en-US" altLang="zh-CN" sz="2800" dirty="0">
                <a:solidFill>
                  <a:srgbClr val="0070C0"/>
                </a:solidFill>
                <a:sym typeface="Wingdings" panose="05000000000000000000" pitchFamily="2" charset="2"/>
              </a:rPr>
              <a:t>Name of drawer</a:t>
            </a:r>
            <a:endParaRPr lang="en-US" altLang="zh-CN" sz="2800" dirty="0">
              <a:solidFill>
                <a:srgbClr val="0070C0"/>
              </a:solidFill>
              <a:sym typeface="Wingdings" panose="05000000000000000000" pitchFamily="2" charset="2"/>
            </a:endParaRPr>
          </a:p>
          <a:p>
            <a:pPr algn="ctr"/>
            <a:r>
              <a:rPr lang="en-US" altLang="zh-CN" sz="2800" dirty="0">
                <a:solidFill>
                  <a:srgbClr val="0070C0"/>
                </a:solidFill>
                <a:sym typeface="Wingdings" panose="05000000000000000000" pitchFamily="2" charset="2"/>
              </a:rPr>
              <a:t>(signature)</a:t>
            </a:r>
            <a:endParaRPr lang="zh-CN" altLang="en-US" sz="2800" dirty="0"/>
          </a:p>
        </p:txBody>
      </p:sp>
      <p:sp>
        <p:nvSpPr>
          <p:cNvPr id="17" name="矩形 16"/>
          <p:cNvSpPr/>
          <p:nvPr/>
        </p:nvSpPr>
        <p:spPr>
          <a:xfrm>
            <a:off x="1561426" y="3691633"/>
            <a:ext cx="1085810" cy="347211"/>
          </a:xfrm>
          <a:prstGeom prst="rect">
            <a:avLst/>
          </a:prstGeom>
        </p:spPr>
        <p:txBody>
          <a:bodyPr wrap="none">
            <a:spAutoFit/>
          </a:bodyPr>
          <a:lstStyle/>
          <a:p>
            <a:pPr>
              <a:lnSpc>
                <a:spcPts val="1800"/>
              </a:lnSpc>
            </a:pPr>
            <a:r>
              <a:rPr lang="en-GB" altLang="zh-CN" sz="2800" dirty="0">
                <a:solidFill>
                  <a:srgbClr val="0070C0"/>
                </a:solidFill>
                <a:sym typeface="Wingdings" panose="05000000000000000000" pitchFamily="2" charset="2"/>
              </a:rPr>
              <a:t>Tenor</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3679" y="97583"/>
            <a:ext cx="10296897" cy="6139730"/>
          </a:xfrm>
          <a:prstGeom prst="rect">
            <a:avLst/>
          </a:prstGeom>
        </p:spPr>
      </p:pic>
      <p:sp>
        <p:nvSpPr>
          <p:cNvPr id="6" name="文本框 5"/>
          <p:cNvSpPr txBox="1"/>
          <p:nvPr/>
        </p:nvSpPr>
        <p:spPr>
          <a:xfrm>
            <a:off x="2333035" y="1039910"/>
            <a:ext cx="4248472" cy="707886"/>
          </a:xfrm>
          <a:prstGeom prst="rect">
            <a:avLst/>
          </a:prstGeom>
          <a:noFill/>
        </p:spPr>
        <p:txBody>
          <a:bodyPr wrap="square" rtlCol="0">
            <a:spAutoFit/>
          </a:bodyPr>
          <a:lstStyle/>
          <a:p>
            <a:r>
              <a:rPr lang="en-US" altLang="zh-CN" sz="2000" dirty="0">
                <a:solidFill>
                  <a:srgbClr val="8A1425"/>
                </a:solidFill>
              </a:rPr>
              <a:t>STANDARD CHARTERED FIRST BANK LTD. SEOUL, KOREA</a:t>
            </a:r>
            <a:endParaRPr lang="zh-CN" altLang="en-US" sz="2000" dirty="0">
              <a:solidFill>
                <a:srgbClr val="8A1425"/>
              </a:solidFill>
            </a:endParaRPr>
          </a:p>
        </p:txBody>
      </p:sp>
      <p:sp>
        <p:nvSpPr>
          <p:cNvPr id="7" name="文本框 6"/>
          <p:cNvSpPr txBox="1"/>
          <p:nvPr/>
        </p:nvSpPr>
        <p:spPr>
          <a:xfrm>
            <a:off x="8472264" y="1282085"/>
            <a:ext cx="2664049" cy="400110"/>
          </a:xfrm>
          <a:prstGeom prst="rect">
            <a:avLst/>
          </a:prstGeom>
          <a:noFill/>
        </p:spPr>
        <p:txBody>
          <a:bodyPr wrap="square" rtlCol="0">
            <a:spAutoFit/>
          </a:bodyPr>
          <a:lstStyle/>
          <a:p>
            <a:r>
              <a:rPr lang="en-GB" altLang="zh-CN" sz="2000" dirty="0">
                <a:solidFill>
                  <a:srgbClr val="8A1425"/>
                </a:solidFill>
              </a:rPr>
              <a:t>M1871008NU00066</a:t>
            </a:r>
            <a:endParaRPr lang="zh-CN" altLang="en-US" sz="2000" dirty="0">
              <a:solidFill>
                <a:srgbClr val="8A1425"/>
              </a:solidFill>
            </a:endParaRPr>
          </a:p>
        </p:txBody>
      </p:sp>
      <p:sp>
        <p:nvSpPr>
          <p:cNvPr id="8" name="文本框 7"/>
          <p:cNvSpPr txBox="1"/>
          <p:nvPr/>
        </p:nvSpPr>
        <p:spPr>
          <a:xfrm>
            <a:off x="1808739" y="2081578"/>
            <a:ext cx="2199029" cy="400110"/>
          </a:xfrm>
          <a:prstGeom prst="rect">
            <a:avLst/>
          </a:prstGeom>
          <a:noFill/>
        </p:spPr>
        <p:txBody>
          <a:bodyPr wrap="square" rtlCol="0">
            <a:spAutoFit/>
          </a:bodyPr>
          <a:lstStyle/>
          <a:p>
            <a:r>
              <a:rPr lang="en-GB" altLang="zh-CN" sz="2000" dirty="0">
                <a:solidFill>
                  <a:srgbClr val="8A1425"/>
                </a:solidFill>
              </a:rPr>
              <a:t>2010-08-13</a:t>
            </a:r>
            <a:endParaRPr lang="zh-CN" altLang="en-US" sz="2000" dirty="0">
              <a:solidFill>
                <a:srgbClr val="8A1425"/>
              </a:solidFill>
            </a:endParaRPr>
          </a:p>
        </p:txBody>
      </p:sp>
      <p:sp>
        <p:nvSpPr>
          <p:cNvPr id="10" name="文本框 9"/>
          <p:cNvSpPr txBox="1"/>
          <p:nvPr/>
        </p:nvSpPr>
        <p:spPr>
          <a:xfrm>
            <a:off x="1775520" y="2852936"/>
            <a:ext cx="1963151" cy="400110"/>
          </a:xfrm>
          <a:prstGeom prst="rect">
            <a:avLst/>
          </a:prstGeom>
          <a:noFill/>
        </p:spPr>
        <p:txBody>
          <a:bodyPr wrap="square" rtlCol="0">
            <a:spAutoFit/>
          </a:bodyPr>
          <a:lstStyle/>
          <a:p>
            <a:r>
              <a:rPr lang="en-GB" altLang="zh-CN" sz="2000" dirty="0">
                <a:solidFill>
                  <a:srgbClr val="8A1425"/>
                </a:solidFill>
                <a:sym typeface="Wingdings" panose="05000000000000000000" pitchFamily="2" charset="2"/>
              </a:rPr>
              <a:t>YD2010080012</a:t>
            </a:r>
            <a:endParaRPr lang="en-GB" altLang="zh-CN" sz="2000" dirty="0">
              <a:solidFill>
                <a:srgbClr val="8A1425"/>
              </a:solidFill>
              <a:sym typeface="Wingdings" panose="05000000000000000000" pitchFamily="2" charset="2"/>
            </a:endParaRPr>
          </a:p>
        </p:txBody>
      </p:sp>
      <p:sp>
        <p:nvSpPr>
          <p:cNvPr id="11" name="矩形 10"/>
          <p:cNvSpPr/>
          <p:nvPr/>
        </p:nvSpPr>
        <p:spPr>
          <a:xfrm>
            <a:off x="1183273" y="4757082"/>
            <a:ext cx="8407430" cy="400110"/>
          </a:xfrm>
          <a:prstGeom prst="rect">
            <a:avLst/>
          </a:prstGeom>
        </p:spPr>
        <p:txBody>
          <a:bodyPr wrap="none">
            <a:spAutoFit/>
          </a:bodyPr>
          <a:lstStyle/>
          <a:p>
            <a:r>
              <a:rPr lang="en-US" altLang="zh-CN" sz="2000" dirty="0">
                <a:solidFill>
                  <a:srgbClr val="8A1425"/>
                </a:solidFill>
                <a:sym typeface="Wingdings" panose="05000000000000000000" pitchFamily="2" charset="2"/>
              </a:rPr>
              <a:t>SAY U.S.DOLLARS EIGHTY FIVE THOUSAND NINE HUNDRED ONLY.</a:t>
            </a:r>
            <a:endParaRPr lang="zh-CN" altLang="en-US" sz="2000" dirty="0">
              <a:solidFill>
                <a:srgbClr val="8A1425"/>
              </a:solidFill>
            </a:endParaRPr>
          </a:p>
        </p:txBody>
      </p:sp>
      <p:sp>
        <p:nvSpPr>
          <p:cNvPr id="12" name="矩形 11"/>
          <p:cNvSpPr/>
          <p:nvPr/>
        </p:nvSpPr>
        <p:spPr>
          <a:xfrm>
            <a:off x="5666865" y="2852936"/>
            <a:ext cx="1797287" cy="400110"/>
          </a:xfrm>
          <a:prstGeom prst="rect">
            <a:avLst/>
          </a:prstGeom>
        </p:spPr>
        <p:txBody>
          <a:bodyPr wrap="none">
            <a:spAutoFit/>
          </a:bodyPr>
          <a:lstStyle/>
          <a:p>
            <a:r>
              <a:rPr lang="en-GB" altLang="zh-CN" sz="2000" dirty="0">
                <a:solidFill>
                  <a:srgbClr val="8A1425"/>
                </a:solidFill>
                <a:sym typeface="Wingdings" panose="05000000000000000000" pitchFamily="2" charset="2"/>
              </a:rPr>
              <a:t>USD85900.00</a:t>
            </a:r>
            <a:endParaRPr lang="zh-CN" altLang="en-US" sz="2000" dirty="0">
              <a:solidFill>
                <a:srgbClr val="8A1425"/>
              </a:solidFill>
            </a:endParaRPr>
          </a:p>
        </p:txBody>
      </p:sp>
      <p:sp>
        <p:nvSpPr>
          <p:cNvPr id="13" name="文本框 12"/>
          <p:cNvSpPr txBox="1"/>
          <p:nvPr/>
        </p:nvSpPr>
        <p:spPr>
          <a:xfrm>
            <a:off x="9367500" y="2832417"/>
            <a:ext cx="2952080" cy="400110"/>
          </a:xfrm>
          <a:prstGeom prst="rect">
            <a:avLst/>
          </a:prstGeom>
          <a:noFill/>
        </p:spPr>
        <p:txBody>
          <a:bodyPr wrap="square" rtlCol="0">
            <a:spAutoFit/>
          </a:bodyPr>
          <a:lstStyle/>
          <a:p>
            <a:r>
              <a:rPr lang="en-GB" altLang="zh-CN" sz="2000" dirty="0">
                <a:solidFill>
                  <a:srgbClr val="8A1425"/>
                </a:solidFill>
              </a:rPr>
              <a:t>2010-09-30</a:t>
            </a:r>
            <a:endParaRPr lang="zh-CN" altLang="en-US" sz="2000" dirty="0">
              <a:solidFill>
                <a:srgbClr val="8A1425"/>
              </a:solidFill>
            </a:endParaRPr>
          </a:p>
        </p:txBody>
      </p:sp>
      <p:sp>
        <p:nvSpPr>
          <p:cNvPr id="14" name="矩形 13"/>
          <p:cNvSpPr/>
          <p:nvPr/>
        </p:nvSpPr>
        <p:spPr>
          <a:xfrm>
            <a:off x="4263652" y="4325034"/>
            <a:ext cx="4822154" cy="400110"/>
          </a:xfrm>
          <a:prstGeom prst="rect">
            <a:avLst/>
          </a:prstGeom>
        </p:spPr>
        <p:txBody>
          <a:bodyPr wrap="none">
            <a:spAutoFit/>
          </a:bodyPr>
          <a:lstStyle/>
          <a:p>
            <a:r>
              <a:rPr lang="en-GB" altLang="zh-CN" sz="2000" dirty="0">
                <a:solidFill>
                  <a:srgbClr val="8A1425"/>
                </a:solidFill>
                <a:sym typeface="Wingdings" panose="05000000000000000000" pitchFamily="2" charset="2"/>
              </a:rPr>
              <a:t>BANK OF CHINA, SHANGHAI BRANCH</a:t>
            </a:r>
            <a:endParaRPr lang="zh-CN" altLang="en-US" sz="2000" dirty="0">
              <a:solidFill>
                <a:srgbClr val="8A1425"/>
              </a:solidFill>
            </a:endParaRPr>
          </a:p>
        </p:txBody>
      </p:sp>
      <p:sp>
        <p:nvSpPr>
          <p:cNvPr id="15" name="矩形 14"/>
          <p:cNvSpPr/>
          <p:nvPr/>
        </p:nvSpPr>
        <p:spPr>
          <a:xfrm>
            <a:off x="1631504" y="5474646"/>
            <a:ext cx="5505803" cy="707886"/>
          </a:xfrm>
          <a:prstGeom prst="rect">
            <a:avLst/>
          </a:prstGeom>
        </p:spPr>
        <p:txBody>
          <a:bodyPr wrap="none">
            <a:spAutoFit/>
          </a:bodyPr>
          <a:lstStyle/>
          <a:p>
            <a:r>
              <a:rPr lang="en-US" altLang="zh-CN" sz="2000" dirty="0">
                <a:solidFill>
                  <a:srgbClr val="8A1425"/>
                </a:solidFill>
              </a:rPr>
              <a:t>STANDARD CHARTERED FIRST BANK LTD. </a:t>
            </a:r>
            <a:endParaRPr lang="en-US" altLang="zh-CN" sz="2000" dirty="0">
              <a:solidFill>
                <a:srgbClr val="8A1425"/>
              </a:solidFill>
            </a:endParaRPr>
          </a:p>
          <a:p>
            <a:r>
              <a:rPr lang="en-US" altLang="zh-CN" sz="2000" dirty="0">
                <a:solidFill>
                  <a:srgbClr val="8A1425"/>
                </a:solidFill>
              </a:rPr>
              <a:t>SEOUL, KOREA</a:t>
            </a:r>
            <a:endParaRPr lang="zh-CN" altLang="en-US" sz="2000" dirty="0">
              <a:solidFill>
                <a:srgbClr val="8A1425"/>
              </a:solidFill>
            </a:endParaRPr>
          </a:p>
        </p:txBody>
      </p:sp>
      <p:sp>
        <p:nvSpPr>
          <p:cNvPr id="16" name="文本框 15"/>
          <p:cNvSpPr txBox="1"/>
          <p:nvPr/>
        </p:nvSpPr>
        <p:spPr>
          <a:xfrm>
            <a:off x="7189428" y="5179168"/>
            <a:ext cx="3299060" cy="1200329"/>
          </a:xfrm>
          <a:prstGeom prst="rect">
            <a:avLst/>
          </a:prstGeom>
          <a:noFill/>
        </p:spPr>
        <p:txBody>
          <a:bodyPr wrap="square" rtlCol="0">
            <a:spAutoFit/>
          </a:bodyPr>
          <a:lstStyle/>
          <a:p>
            <a:r>
              <a:rPr lang="en-US" altLang="zh-CN" sz="2000" dirty="0">
                <a:solidFill>
                  <a:srgbClr val="8A1425"/>
                </a:solidFill>
                <a:sym typeface="Wingdings" panose="05000000000000000000" pitchFamily="2" charset="2"/>
              </a:rPr>
              <a:t>SHANGHAI SEVEN SEAS TRADING COMPANY    </a:t>
            </a:r>
            <a:r>
              <a:rPr lang="zh-CN" altLang="en-US" sz="3200" dirty="0">
                <a:solidFill>
                  <a:srgbClr val="8A1425"/>
                </a:solidFill>
                <a:latin typeface="华文行楷" panose="02010800040101010101" pitchFamily="2" charset="-122"/>
                <a:ea typeface="华文行楷" panose="02010800040101010101" pitchFamily="2" charset="-122"/>
                <a:sym typeface="Wingdings" panose="05000000000000000000" pitchFamily="2" charset="2"/>
              </a:rPr>
              <a:t>刘凯</a:t>
            </a:r>
            <a:endParaRPr lang="zh-CN" altLang="en-US" sz="3200" dirty="0">
              <a:solidFill>
                <a:srgbClr val="8A1425"/>
              </a:solidFill>
            </a:endParaRPr>
          </a:p>
        </p:txBody>
      </p:sp>
      <p:sp>
        <p:nvSpPr>
          <p:cNvPr id="17" name="矩形 16"/>
          <p:cNvSpPr/>
          <p:nvPr/>
        </p:nvSpPr>
        <p:spPr>
          <a:xfrm>
            <a:off x="1404327" y="3645024"/>
            <a:ext cx="1377300" cy="323871"/>
          </a:xfrm>
          <a:prstGeom prst="rect">
            <a:avLst/>
          </a:prstGeom>
        </p:spPr>
        <p:txBody>
          <a:bodyPr wrap="none">
            <a:spAutoFit/>
          </a:bodyPr>
          <a:lstStyle/>
          <a:p>
            <a:pPr>
              <a:lnSpc>
                <a:spcPts val="1800"/>
              </a:lnSpc>
            </a:pPr>
            <a:r>
              <a:rPr lang="en-GB" altLang="zh-CN" sz="2000" dirty="0">
                <a:solidFill>
                  <a:srgbClr val="8A1425"/>
                </a:solidFill>
                <a:sym typeface="Wingdings" panose="05000000000000000000" pitchFamily="2" charset="2"/>
              </a:rPr>
              <a:t>************</a:t>
            </a:r>
            <a:endParaRPr lang="zh-CN" altLang="en-US" sz="2000" dirty="0">
              <a:solidFill>
                <a:srgbClr val="8A1425"/>
              </a:solidFill>
            </a:endParaRPr>
          </a:p>
        </p:txBody>
      </p:sp>
      <p:sp>
        <p:nvSpPr>
          <p:cNvPr id="2" name="文本框 1"/>
          <p:cNvSpPr txBox="1"/>
          <p:nvPr/>
        </p:nvSpPr>
        <p:spPr>
          <a:xfrm rot="20811259">
            <a:off x="8179258" y="427553"/>
            <a:ext cx="2822889" cy="769441"/>
          </a:xfrm>
          <a:prstGeom prst="rect">
            <a:avLst/>
          </a:prstGeom>
          <a:noFill/>
          <a:ln>
            <a:solidFill>
              <a:srgbClr val="FF0000"/>
            </a:solidFill>
          </a:ln>
        </p:spPr>
        <p:txBody>
          <a:bodyPr wrap="none" rtlCol="0">
            <a:spAutoFit/>
          </a:bodyPr>
          <a:lstStyle/>
          <a:p>
            <a:r>
              <a:rPr lang="en-US" altLang="zh-CN" sz="4400" b="1" dirty="0">
                <a:solidFill>
                  <a:srgbClr val="FF0000"/>
                </a:solidFill>
                <a:latin typeface="BankGothic Md BT" panose="020B0807020203060204" pitchFamily="34" charset="0"/>
              </a:rPr>
              <a:t>SAMPLE</a:t>
            </a:r>
            <a:endParaRPr lang="zh-CN" altLang="en-US" sz="4400" b="1" dirty="0">
              <a:solidFill>
                <a:srgbClr val="FF0000"/>
              </a:solidFill>
              <a:latin typeface="BankGothic Md BT" panose="020B080702020306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2. Commercial Invoice </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340768"/>
            <a:ext cx="10080625" cy="4770537"/>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An invoice provided by the </a:t>
            </a:r>
            <a:r>
              <a:rPr lang="en-US" altLang="zh-CN" sz="2800" b="1" dirty="0">
                <a:solidFill>
                  <a:srgbClr val="0070C0"/>
                </a:solidFill>
                <a:effectLst>
                  <a:outerShdw blurRad="38100" dist="38100" dir="2700000" algn="tl">
                    <a:srgbClr val="000000">
                      <a:alpha val="43137"/>
                    </a:srgbClr>
                  </a:outerShdw>
                </a:effectLst>
              </a:rPr>
              <a:t>seller</a:t>
            </a:r>
            <a:r>
              <a:rPr lang="en-US" altLang="zh-CN" sz="2800" dirty="0"/>
              <a:t> of goods, stating the identities of the buying and selling parties, what is being sold, what total amount of money is to be exchanged, when the transaction takes place, and how payment should be done.</a:t>
            </a:r>
            <a:endParaRPr lang="en-US" altLang="zh-CN" sz="2800" dirty="0"/>
          </a:p>
          <a:p>
            <a:pPr marL="342900" indent="-342900">
              <a:buFont typeface="Arial" panose="020B0604020202020204" pitchFamily="34" charset="0"/>
              <a:buChar char="•"/>
            </a:pPr>
            <a:endParaRPr lang="en-US" altLang="zh-CN" sz="1200" dirty="0"/>
          </a:p>
          <a:p>
            <a:pPr marL="342900" indent="-342900">
              <a:buFont typeface="Arial" panose="020B0604020202020204" pitchFamily="34" charset="0"/>
              <a:buChar char="•"/>
            </a:pPr>
            <a:r>
              <a:rPr lang="en-US" altLang="zh-CN" sz="2800" dirty="0"/>
              <a:t>Initial document issued by the beneficiary of L/C</a:t>
            </a:r>
            <a:endParaRPr lang="en-US" altLang="zh-CN" sz="2800" dirty="0"/>
          </a:p>
          <a:p>
            <a:r>
              <a:rPr lang="en-US" altLang="zh-CN" sz="2800" dirty="0"/>
              <a:t>    </a:t>
            </a:r>
            <a:r>
              <a:rPr lang="en-US" altLang="zh-CN" sz="2800" dirty="0">
                <a:solidFill>
                  <a:srgbClr val="0070C0"/>
                </a:solidFill>
              </a:rPr>
              <a:t>The earliest document among all other documents</a:t>
            </a:r>
            <a:r>
              <a:rPr lang="zh-CN" altLang="en-US" sz="2800" dirty="0">
                <a:solidFill>
                  <a:srgbClr val="0070C0"/>
                </a:solidFill>
              </a:rPr>
              <a:t> </a:t>
            </a:r>
            <a:endParaRPr lang="en-US" altLang="zh-CN" sz="2800" dirty="0">
              <a:solidFill>
                <a:srgbClr val="0070C0"/>
              </a:solidFill>
            </a:endParaRPr>
          </a:p>
          <a:p>
            <a:r>
              <a:rPr lang="en-US" altLang="zh-CN" sz="2800" dirty="0">
                <a:solidFill>
                  <a:srgbClr val="0070C0"/>
                </a:solidFill>
              </a:rPr>
              <a:t>    As the basis for other export documents </a:t>
            </a:r>
            <a:endParaRPr lang="en-US" altLang="zh-CN" sz="2800" dirty="0">
              <a:solidFill>
                <a:srgbClr val="0070C0"/>
              </a:solidFill>
            </a:endParaRPr>
          </a:p>
          <a:p>
            <a:endParaRPr lang="en-US" altLang="zh-CN" sz="1200" dirty="0"/>
          </a:p>
          <a:p>
            <a:pPr marL="457200" indent="-457200">
              <a:buFont typeface="Arial" panose="020B0604020202020204" pitchFamily="34" charset="0"/>
              <a:buChar char="•"/>
            </a:pPr>
            <a:r>
              <a:rPr lang="en-US" altLang="zh-CN" sz="2800" dirty="0"/>
              <a:t>The date of commercial invoice can be earlier than the issuing date of L/C, but should not be later than the expiry date of L/C.</a:t>
            </a:r>
            <a:endParaRPr lang="en-US" altLang="zh-C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548680"/>
            <a:ext cx="10080625" cy="4399915"/>
          </a:xfrm>
          <a:prstGeom prst="rect">
            <a:avLst/>
          </a:prstGeom>
          <a:noFill/>
        </p:spPr>
        <p:txBody>
          <a:bodyPr wrap="square" rtlCol="0">
            <a:spAutoFit/>
          </a:bodyPr>
          <a:lstStyle/>
          <a:p>
            <a:r>
              <a:rPr lang="en-US" altLang="zh-CN" sz="2800" dirty="0">
                <a:solidFill>
                  <a:srgbClr val="C00000"/>
                </a:solidFill>
                <a:effectLst>
                  <a:outerShdw blurRad="38100" dist="38100" dir="2700000" algn="tl">
                    <a:srgbClr val="000000">
                      <a:alpha val="43137"/>
                    </a:srgbClr>
                  </a:outerShdw>
                </a:effectLst>
              </a:rPr>
              <a:t>UCP 600 Article 18 on C/I</a:t>
            </a:r>
            <a:endParaRPr lang="en-US" altLang="zh-CN" sz="2800" dirty="0">
              <a:solidFill>
                <a:srgbClr val="C00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altLang="zh-CN" sz="2800" dirty="0"/>
          </a:p>
          <a:p>
            <a:pPr marL="342900" indent="-342900">
              <a:buFont typeface="Arial" panose="020B0604020202020204" pitchFamily="34" charset="0"/>
              <a:buChar char="•"/>
            </a:pPr>
            <a:r>
              <a:rPr lang="en-US" altLang="zh-CN" sz="2800" dirty="0"/>
              <a:t>The issuer of C/I should be the beneficiary of L/C.</a:t>
            </a:r>
            <a:endParaRPr lang="en-US" altLang="zh-CN" sz="2800" dirty="0"/>
          </a:p>
          <a:p>
            <a:pPr marL="342900" indent="-342900">
              <a:buFont typeface="Arial" panose="020B0604020202020204" pitchFamily="34" charset="0"/>
              <a:buChar char="•"/>
            </a:pPr>
            <a:endParaRPr lang="en-US" altLang="zh-CN" sz="2800" dirty="0"/>
          </a:p>
          <a:p>
            <a:pPr marL="342900" indent="-342900">
              <a:buFont typeface="Arial" panose="020B0604020202020204" pitchFamily="34" charset="0"/>
              <a:buChar char="•"/>
            </a:pPr>
            <a:r>
              <a:rPr lang="en-US" altLang="zh-CN" sz="2800" dirty="0"/>
              <a:t>The C/I must be made out in the name of the applicant. </a:t>
            </a:r>
            <a:endParaRPr lang="en-US" altLang="zh-CN" sz="2800" dirty="0"/>
          </a:p>
          <a:p>
            <a:r>
              <a:rPr lang="en-US" altLang="zh-CN" sz="2800" dirty="0"/>
              <a:t>   </a:t>
            </a:r>
            <a:endParaRPr lang="en-US" altLang="zh-CN" sz="2800" dirty="0"/>
          </a:p>
          <a:p>
            <a:pPr marL="342900" indent="-342900">
              <a:buFont typeface="Arial" panose="020B0604020202020204" pitchFamily="34" charset="0"/>
              <a:buChar char="•"/>
            </a:pPr>
            <a:r>
              <a:rPr lang="en-US" altLang="zh-CN" sz="2800" dirty="0"/>
              <a:t>Currency of the commercial invoice should be the same as the credit.</a:t>
            </a:r>
            <a:endParaRPr lang="en-US" altLang="zh-CN" sz="2800" dirty="0"/>
          </a:p>
          <a:p>
            <a:pPr marL="342900" indent="-342900">
              <a:buFont typeface="Arial" panose="020B0604020202020204" pitchFamily="34" charset="0"/>
              <a:buChar char="•"/>
            </a:pPr>
            <a:endParaRPr lang="en-US" altLang="zh-CN" sz="2800" dirty="0"/>
          </a:p>
          <a:p>
            <a:pPr marL="342900" indent="-342900">
              <a:buFont typeface="Arial" panose="020B0604020202020204" pitchFamily="34" charset="0"/>
              <a:buChar char="•"/>
            </a:pPr>
            <a:r>
              <a:rPr lang="en-US" altLang="zh-CN" sz="2800" dirty="0"/>
              <a:t>No signature required.</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3132"/>
            <a:ext cx="10080625" cy="4399915"/>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Usually</a:t>
            </a:r>
            <a:r>
              <a:rPr lang="zh-CN" altLang="en-US" sz="2800" dirty="0"/>
              <a:t> </a:t>
            </a:r>
            <a:r>
              <a:rPr lang="en-US" altLang="zh-CN" sz="2800" dirty="0"/>
              <a:t>the amount of C/I should not exceed the amount permitted by the credit. </a:t>
            </a:r>
            <a:endParaRPr lang="en-US" altLang="zh-CN" sz="2800" dirty="0"/>
          </a:p>
          <a:p>
            <a:r>
              <a:rPr lang="en-US" altLang="zh-CN" sz="2800" dirty="0">
                <a:solidFill>
                  <a:srgbClr val="0070C0"/>
                </a:solidFill>
              </a:rPr>
              <a:t>    </a:t>
            </a:r>
            <a:endParaRPr lang="en-US" altLang="zh-CN" sz="2800" dirty="0"/>
          </a:p>
          <a:p>
            <a:pPr marL="342900" indent="-342900">
              <a:buFont typeface="Arial" panose="020B0604020202020204" pitchFamily="34" charset="0"/>
              <a:buChar char="•"/>
            </a:pPr>
            <a:r>
              <a:rPr lang="en-US" altLang="zh-CN" sz="2800" dirty="0"/>
              <a:t>Invoice amount in excess of L/C – may be accepted by banks, but must not be honored or negotiated in excess of L/C amount. </a:t>
            </a:r>
            <a:endParaRPr lang="en-US" altLang="zh-CN" sz="2800" dirty="0"/>
          </a:p>
          <a:p>
            <a:r>
              <a:rPr lang="en-US" altLang="zh-CN" sz="2800" dirty="0">
                <a:solidFill>
                  <a:srgbClr val="0070C0"/>
                </a:solidFill>
              </a:rPr>
              <a:t>   </a:t>
            </a:r>
            <a:endParaRPr lang="en-US" altLang="zh-CN" sz="2800" dirty="0"/>
          </a:p>
          <a:p>
            <a:endParaRPr lang="en-US" altLang="zh-CN" sz="2800" dirty="0"/>
          </a:p>
          <a:p>
            <a:pPr marL="342900" indent="-342900">
              <a:buFont typeface="Arial" panose="020B0604020202020204" pitchFamily="34" charset="0"/>
              <a:buChar char="•"/>
            </a:pPr>
            <a:r>
              <a:rPr lang="en-US" altLang="zh-CN" sz="2800" dirty="0"/>
              <a:t>Description of goods, services or performance must correspond with L/C description.</a:t>
            </a:r>
            <a:endParaRPr lang="en-US" altLang="zh-CN"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Sample Commercial Invoice</a:t>
            </a:r>
            <a:endParaRPr lang="zh-CN" altLang="en-US" sz="2800" b="0" dirty="0">
              <a:solidFill>
                <a:schemeClr val="tx1"/>
              </a:solidFill>
              <a:latin typeface="+mn-lt"/>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696600" y="411099"/>
            <a:ext cx="10800000" cy="5792178"/>
          </a:xfrm>
          <a:prstGeom prst="rect">
            <a:avLst/>
          </a:prstGeom>
        </p:spPr>
      </p:pic>
      <p:sp>
        <p:nvSpPr>
          <p:cNvPr id="7" name="文本框 6"/>
          <p:cNvSpPr txBox="1"/>
          <p:nvPr/>
        </p:nvSpPr>
        <p:spPr>
          <a:xfrm>
            <a:off x="767408" y="548680"/>
            <a:ext cx="5256584" cy="181588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zh-CN" altLang="en-US" sz="2800" dirty="0">
              <a:solidFill>
                <a:srgbClr val="C00000"/>
              </a:solidFill>
            </a:endParaRPr>
          </a:p>
        </p:txBody>
      </p:sp>
      <p:sp>
        <p:nvSpPr>
          <p:cNvPr id="8" name="文本框 7"/>
          <p:cNvSpPr txBox="1"/>
          <p:nvPr/>
        </p:nvSpPr>
        <p:spPr>
          <a:xfrm>
            <a:off x="767408" y="2477214"/>
            <a:ext cx="5256584" cy="181588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zh-CN" altLang="en-US" sz="2800" dirty="0">
              <a:solidFill>
                <a:srgbClr val="C00000"/>
              </a:solidFill>
            </a:endParaRPr>
          </a:p>
        </p:txBody>
      </p:sp>
      <p:sp>
        <p:nvSpPr>
          <p:cNvPr id="9" name="文本框 8"/>
          <p:cNvSpPr txBox="1"/>
          <p:nvPr/>
        </p:nvSpPr>
        <p:spPr>
          <a:xfrm>
            <a:off x="767408" y="4365104"/>
            <a:ext cx="5256584" cy="181588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a:p>
            <a:pPr algn="ctr"/>
            <a:endParaRPr lang="zh-CN" altLang="en-US" sz="1600" dirty="0">
              <a:solidFill>
                <a:srgbClr val="C00000"/>
              </a:solidFill>
            </a:endParaRPr>
          </a:p>
        </p:txBody>
      </p:sp>
      <p:sp>
        <p:nvSpPr>
          <p:cNvPr id="2" name="椭圆 1"/>
          <p:cNvSpPr/>
          <p:nvPr/>
        </p:nvSpPr>
        <p:spPr>
          <a:xfrm>
            <a:off x="6861637" y="2741467"/>
            <a:ext cx="4062654" cy="129614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7" name="文本框 16"/>
          <p:cNvSpPr txBox="1"/>
          <p:nvPr/>
        </p:nvSpPr>
        <p:spPr>
          <a:xfrm>
            <a:off x="6289328" y="4037611"/>
            <a:ext cx="4991248" cy="141577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a:p>
            <a:pPr algn="ctr"/>
            <a:endParaRPr lang="zh-CN" altLang="en-US" sz="1400" dirty="0">
              <a:solidFill>
                <a:srgbClr val="C00000"/>
              </a:solidFill>
            </a:endParaRPr>
          </a:p>
        </p:txBody>
      </p:sp>
      <p:sp>
        <p:nvSpPr>
          <p:cNvPr id="18" name="文本框 17"/>
          <p:cNvSpPr txBox="1"/>
          <p:nvPr/>
        </p:nvSpPr>
        <p:spPr>
          <a:xfrm>
            <a:off x="6289328" y="5503878"/>
            <a:ext cx="2448272" cy="677108"/>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400" dirty="0">
              <a:solidFill>
                <a:srgbClr val="C00000"/>
              </a:solidFill>
            </a:endParaRPr>
          </a:p>
          <a:p>
            <a:pPr algn="ctr"/>
            <a:endParaRPr lang="zh-CN" altLang="en-US" sz="1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2" grpId="0" animBg="1"/>
      <p:bldP spid="2" grpId="1" animBg="1"/>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3200" dirty="0">
                <a:latin typeface="+mn-lt"/>
                <a:ea typeface="+mn-ea"/>
                <a:cs typeface="+mn-ea"/>
                <a:sym typeface="+mn-lt"/>
              </a:rPr>
              <a:t>Contents</a:t>
            </a:r>
            <a:endParaRPr lang="zh-CN" altLang="en-US" sz="3200" dirty="0">
              <a:latin typeface="+mn-lt"/>
              <a:ea typeface="+mn-ea"/>
              <a:cs typeface="+mn-ea"/>
              <a:sym typeface="+mn-lt"/>
            </a:endParaRPr>
          </a:p>
        </p:txBody>
      </p:sp>
      <p:sp>
        <p:nvSpPr>
          <p:cNvPr id="4" name="Rectangle 1"/>
          <p:cNvSpPr>
            <a:spLocks noGrp="1" noChangeArrowheads="1"/>
          </p:cNvSpPr>
          <p:nvPr>
            <p:ph idx="1"/>
          </p:nvPr>
        </p:nvSpPr>
        <p:spPr bwMode="auto">
          <a:xfrm>
            <a:off x="1055688" y="1663755"/>
            <a:ext cx="10080625" cy="203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nSpc>
                <a:spcPct val="150000"/>
              </a:lnSpc>
              <a:buFont typeface="+mj-lt"/>
              <a:buAutoNum type="arabicPeriod"/>
            </a:pPr>
            <a:r>
              <a:rPr lang="en-US" altLang="zh-CN" sz="2800" dirty="0">
                <a:latin typeface="+mn-lt"/>
                <a:ea typeface="+mn-ea"/>
                <a:cs typeface="+mn-ea"/>
                <a:sym typeface="+mn-lt"/>
              </a:rPr>
              <a:t>Overview of Contract Implementation </a:t>
            </a:r>
            <a:endParaRPr lang="en-US" altLang="zh-CN" sz="1200" dirty="0">
              <a:latin typeface="+mn-lt"/>
              <a:ea typeface="+mn-ea"/>
              <a:cs typeface="+mn-ea"/>
              <a:sym typeface="+mn-lt"/>
            </a:endParaRPr>
          </a:p>
          <a:p>
            <a:pPr marL="514350" indent="-514350">
              <a:lnSpc>
                <a:spcPct val="150000"/>
              </a:lnSpc>
              <a:buFont typeface="+mj-lt"/>
              <a:buAutoNum type="arabicPeriod"/>
            </a:pPr>
            <a:r>
              <a:rPr lang="en-US" altLang="zh-CN" sz="2800" dirty="0">
                <a:latin typeface="+mn-lt"/>
                <a:ea typeface="+mn-ea"/>
                <a:cs typeface="+mn-ea"/>
                <a:sym typeface="+mn-lt"/>
              </a:rPr>
              <a:t>Complying Presentation under L/C</a:t>
            </a:r>
            <a:endParaRPr lang="en-US" altLang="zh-CN" sz="1200" dirty="0">
              <a:latin typeface="+mn-lt"/>
              <a:ea typeface="+mn-ea"/>
              <a:cs typeface="+mn-ea"/>
              <a:sym typeface="+mn-lt"/>
            </a:endParaRPr>
          </a:p>
          <a:p>
            <a:pPr marL="514350" indent="-514350">
              <a:lnSpc>
                <a:spcPct val="150000"/>
              </a:lnSpc>
              <a:buFont typeface="+mj-lt"/>
              <a:buAutoNum type="arabicPeriod"/>
            </a:pPr>
            <a:r>
              <a:rPr lang="en-US" altLang="zh-CN" sz="2800" dirty="0">
                <a:latin typeface="+mn-lt"/>
                <a:ea typeface="+mn-ea"/>
                <a:cs typeface="+mn-ea"/>
                <a:sym typeface="+mn-lt"/>
              </a:rPr>
              <a:t>Export Documents</a:t>
            </a:r>
            <a:endParaRPr lang="en-US" altLang="zh-CN" sz="2800" dirty="0">
              <a:latin typeface="+mn-lt"/>
              <a:ea typeface="+mn-ea"/>
              <a:cs typeface="+mn-ea"/>
              <a:sym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Sample Commercial Invoice (Cont.)</a:t>
            </a:r>
            <a:endParaRPr lang="zh-CN" altLang="en-US" sz="2800" b="0" dirty="0">
              <a:solidFill>
                <a:schemeClr val="tx1"/>
              </a:solidFill>
              <a:latin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6000" y="606078"/>
            <a:ext cx="10800000" cy="5400000"/>
          </a:xfrm>
          <a:prstGeom prst="rect">
            <a:avLst/>
          </a:prstGeom>
        </p:spPr>
      </p:pic>
      <p:sp>
        <p:nvSpPr>
          <p:cNvPr id="5" name="文本框 4"/>
          <p:cNvSpPr txBox="1"/>
          <p:nvPr/>
        </p:nvSpPr>
        <p:spPr>
          <a:xfrm>
            <a:off x="767408" y="686301"/>
            <a:ext cx="2016224" cy="526297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12" name="文本框 11"/>
          <p:cNvSpPr txBox="1"/>
          <p:nvPr/>
        </p:nvSpPr>
        <p:spPr>
          <a:xfrm>
            <a:off x="3143318" y="686301"/>
            <a:ext cx="3240713" cy="526297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13" name="文本框 12"/>
          <p:cNvSpPr txBox="1"/>
          <p:nvPr/>
        </p:nvSpPr>
        <p:spPr>
          <a:xfrm>
            <a:off x="6672310" y="674588"/>
            <a:ext cx="1295898" cy="526297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14" name="文本框 13"/>
          <p:cNvSpPr txBox="1"/>
          <p:nvPr/>
        </p:nvSpPr>
        <p:spPr>
          <a:xfrm>
            <a:off x="8081358" y="674587"/>
            <a:ext cx="1399017" cy="526297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15" name="文本框 14"/>
          <p:cNvSpPr txBox="1"/>
          <p:nvPr/>
        </p:nvSpPr>
        <p:spPr>
          <a:xfrm>
            <a:off x="9892147" y="686301"/>
            <a:ext cx="1399017" cy="526297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3392" y="1484784"/>
            <a:ext cx="10800000" cy="3921788"/>
          </a:xfrm>
          <a:prstGeom prst="rect">
            <a:avLst/>
          </a:prstGeom>
        </p:spPr>
      </p:pic>
      <p:sp>
        <p:nvSpPr>
          <p:cNvPr id="7" name="文本框 6"/>
          <p:cNvSpPr txBox="1"/>
          <p:nvPr/>
        </p:nvSpPr>
        <p:spPr>
          <a:xfrm>
            <a:off x="6960096" y="1376189"/>
            <a:ext cx="4392488" cy="169277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0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8" name="文本框 7"/>
          <p:cNvSpPr txBox="1"/>
          <p:nvPr/>
        </p:nvSpPr>
        <p:spPr>
          <a:xfrm>
            <a:off x="2135560" y="3068960"/>
            <a:ext cx="7704856" cy="138499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a:p>
            <a:pPr algn="ctr"/>
            <a:endParaRPr lang="en-US" altLang="zh-CN" sz="2800" dirty="0">
              <a:solidFill>
                <a:srgbClr val="C00000"/>
              </a:solidFill>
            </a:endParaRPr>
          </a:p>
          <a:p>
            <a:pPr algn="ctr"/>
            <a:endParaRPr lang="en-US" altLang="zh-CN" sz="2800" dirty="0">
              <a:solidFill>
                <a:srgbClr val="C00000"/>
              </a:solidFill>
            </a:endParaRPr>
          </a:p>
        </p:txBody>
      </p:sp>
      <p:sp>
        <p:nvSpPr>
          <p:cNvPr id="9" name="文本框 8"/>
          <p:cNvSpPr txBox="1"/>
          <p:nvPr/>
        </p:nvSpPr>
        <p:spPr>
          <a:xfrm>
            <a:off x="2135560" y="4633972"/>
            <a:ext cx="7704856" cy="52322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endParaRPr lang="en-US" altLang="zh-CN"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35198"/>
            <a:ext cx="10080625" cy="4492625"/>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Pro-forma Invoice (P/I)</a:t>
            </a:r>
            <a:endParaRPr lang="en-US" altLang="zh-CN" sz="2800" dirty="0"/>
          </a:p>
          <a:p>
            <a:pPr marL="800100" lvl="1" indent="-342900">
              <a:buFont typeface="Arial" panose="020B0604020202020204" pitchFamily="34" charset="0"/>
              <a:buChar char="•"/>
            </a:pPr>
            <a:r>
              <a:rPr lang="en-US" altLang="zh-CN" sz="2600" dirty="0">
                <a:solidFill>
                  <a:srgbClr val="0070C0"/>
                </a:solidFill>
              </a:rPr>
              <a:t>A preliminary invoice</a:t>
            </a:r>
            <a:endParaRPr lang="en-US" altLang="zh-CN" sz="2600" dirty="0">
              <a:solidFill>
                <a:srgbClr val="0070C0"/>
              </a:solidFill>
            </a:endParaRPr>
          </a:p>
          <a:p>
            <a:pPr marL="800100" lvl="1" indent="-342900">
              <a:buFont typeface="Arial" panose="020B0604020202020204" pitchFamily="34" charset="0"/>
              <a:buChar char="•"/>
            </a:pPr>
            <a:r>
              <a:rPr lang="en-US" altLang="zh-CN" sz="2600" dirty="0">
                <a:solidFill>
                  <a:srgbClr val="0070C0"/>
                </a:solidFill>
              </a:rPr>
              <a:t>Purposes of the P/I</a:t>
            </a:r>
            <a:endParaRPr lang="en-US" altLang="zh-CN" sz="2600" dirty="0">
              <a:solidFill>
                <a:srgbClr val="0070C0"/>
              </a:solidFill>
            </a:endParaRPr>
          </a:p>
          <a:p>
            <a:pPr marL="800100" lvl="1" indent="-342900">
              <a:buFont typeface="Arial" panose="020B0604020202020204" pitchFamily="34" charset="0"/>
              <a:buChar char="•"/>
            </a:pPr>
            <a:endParaRPr lang="en-US" altLang="zh-CN" sz="1000" dirty="0">
              <a:solidFill>
                <a:srgbClr val="0070C0"/>
              </a:solidFill>
            </a:endParaRPr>
          </a:p>
          <a:p>
            <a:pPr marL="342900" indent="-342900">
              <a:buFont typeface="Arial" panose="020B0604020202020204" pitchFamily="34" charset="0"/>
              <a:buChar char="•"/>
            </a:pPr>
            <a:r>
              <a:rPr lang="en-US" altLang="zh-CN" sz="2800" dirty="0"/>
              <a:t>Customs Invoice</a:t>
            </a:r>
            <a:endParaRPr lang="en-US" altLang="zh-CN" sz="2800" dirty="0"/>
          </a:p>
          <a:p>
            <a:pPr marL="800100" lvl="1" indent="-342900">
              <a:buFont typeface="Arial" panose="020B0604020202020204" pitchFamily="34" charset="0"/>
              <a:buChar char="•"/>
            </a:pPr>
            <a:r>
              <a:rPr lang="en-US" altLang="zh-CN" sz="2600" dirty="0">
                <a:solidFill>
                  <a:srgbClr val="0070C0"/>
                </a:solidFill>
              </a:rPr>
              <a:t>Required by Customs of US, Canada, Australia, Mexico, …</a:t>
            </a:r>
            <a:endParaRPr lang="en-US" altLang="zh-CN" sz="2600" dirty="0">
              <a:solidFill>
                <a:srgbClr val="0070C0"/>
              </a:solidFill>
            </a:endParaRPr>
          </a:p>
          <a:p>
            <a:pPr marL="800100" lvl="1" indent="-342900">
              <a:buFont typeface="Arial" panose="020B0604020202020204" pitchFamily="34" charset="0"/>
              <a:buChar char="•"/>
            </a:pPr>
            <a:r>
              <a:rPr lang="en-US" altLang="zh-CN" sz="2600" dirty="0">
                <a:solidFill>
                  <a:srgbClr val="0070C0"/>
                </a:solidFill>
              </a:rPr>
              <a:t>Purposes of the customs invoice</a:t>
            </a:r>
            <a:endParaRPr lang="en-US" altLang="zh-CN" sz="2600" dirty="0">
              <a:solidFill>
                <a:srgbClr val="0070C0"/>
              </a:solidFill>
            </a:endParaRPr>
          </a:p>
          <a:p>
            <a:pPr marL="800100" lvl="1" indent="-342900">
              <a:buFont typeface="Arial" panose="020B0604020202020204" pitchFamily="34" charset="0"/>
              <a:buChar char="•"/>
            </a:pPr>
            <a:endParaRPr lang="en-US" altLang="zh-CN" sz="1000" dirty="0">
              <a:solidFill>
                <a:srgbClr val="0070C0"/>
              </a:solidFill>
            </a:endParaRPr>
          </a:p>
          <a:p>
            <a:pPr marL="342900" indent="-342900">
              <a:buFont typeface="Arial" panose="020B0604020202020204" pitchFamily="34" charset="0"/>
              <a:buChar char="•"/>
            </a:pPr>
            <a:r>
              <a:rPr lang="en-US" altLang="zh-CN" sz="2800" dirty="0"/>
              <a:t>Consular Invoice</a:t>
            </a:r>
            <a:endParaRPr lang="en-US" altLang="zh-CN" sz="2800" dirty="0"/>
          </a:p>
          <a:p>
            <a:pPr marL="914400" lvl="1" indent="-457200">
              <a:buFont typeface="Arial" panose="020B0604020202020204" pitchFamily="34" charset="0"/>
              <a:buChar char="•"/>
            </a:pPr>
            <a:r>
              <a:rPr lang="en-US" altLang="zh-CN" sz="2600" dirty="0">
                <a:solidFill>
                  <a:srgbClr val="0070C0"/>
                </a:solidFill>
              </a:rPr>
              <a:t>Issued by the Consul of the importing country in the exporting country</a:t>
            </a:r>
            <a:endParaRPr lang="en-US" altLang="zh-CN" sz="2600" dirty="0">
              <a:solidFill>
                <a:srgbClr val="0070C0"/>
              </a:solidFill>
            </a:endParaRPr>
          </a:p>
          <a:p>
            <a:pPr marL="914400" lvl="1" indent="-457200">
              <a:buFont typeface="Arial" panose="020B0604020202020204" pitchFamily="34" charset="0"/>
              <a:buChar char="•"/>
            </a:pPr>
            <a:r>
              <a:rPr lang="en-US" altLang="zh-CN" sz="2600" dirty="0">
                <a:solidFill>
                  <a:srgbClr val="0070C0"/>
                </a:solidFill>
              </a:rPr>
              <a:t>Purposes - similar to that of customs invoice</a:t>
            </a:r>
            <a:endParaRPr lang="en-US"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836365"/>
            <a:ext cx="10080626" cy="432395"/>
          </a:xfrm>
        </p:spPr>
        <p:txBody>
          <a:bodyPr>
            <a:noAutofit/>
          </a:bodyPr>
          <a:lstStyle/>
          <a:p>
            <a:pPr algn="l"/>
            <a:r>
              <a:rPr lang="en-US" altLang="zh-CN" sz="2800" dirty="0">
                <a:solidFill>
                  <a:schemeClr val="tx1"/>
                </a:solidFill>
                <a:latin typeface="+mn-lt"/>
                <a:cs typeface="+mn-ea"/>
                <a:sym typeface="+mn-lt"/>
              </a:rPr>
              <a:t>3. Packing List/ Weight List/ Measurement List </a:t>
            </a:r>
            <a:br>
              <a:rPr lang="en-US" altLang="zh-CN" sz="2800" dirty="0">
                <a:solidFill>
                  <a:schemeClr val="tx1"/>
                </a:solidFill>
                <a:latin typeface="+mn-lt"/>
                <a:cs typeface="+mn-ea"/>
                <a:sym typeface="+mn-lt"/>
              </a:rPr>
            </a:br>
            <a:r>
              <a:rPr lang="en-US" altLang="zh-CN" sz="2800" dirty="0">
                <a:solidFill>
                  <a:schemeClr val="tx1"/>
                </a:solidFill>
                <a:latin typeface="+mn-lt"/>
                <a:cs typeface="+mn-ea"/>
                <a:sym typeface="+mn-lt"/>
              </a:rPr>
              <a:t> </a:t>
            </a:r>
            <a:endParaRPr lang="zh-CN" altLang="en-US" sz="2800" b="0" dirty="0">
              <a:solidFill>
                <a:schemeClr val="tx1"/>
              </a:solidFill>
              <a:latin typeface="+mn-lt"/>
            </a:endParaRPr>
          </a:p>
        </p:txBody>
      </p:sp>
      <p:sp>
        <p:nvSpPr>
          <p:cNvPr id="6" name="文本框 5"/>
          <p:cNvSpPr txBox="1"/>
          <p:nvPr/>
        </p:nvSpPr>
        <p:spPr>
          <a:xfrm>
            <a:off x="1055688" y="1617762"/>
            <a:ext cx="10080625" cy="4278094"/>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An itemized list of articles giving the quantity, packing, description, and weight and volume of the contents. </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sym typeface="Wingdings" panose="05000000000000000000" pitchFamily="2" charset="2"/>
              </a:rPr>
              <a:t>Supplement to commercial invoice.</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For the purposes of </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1000" dirty="0">
              <a:sym typeface="Wingdings" panose="05000000000000000000" pitchFamily="2" charset="2"/>
            </a:endParaRPr>
          </a:p>
          <a:p>
            <a:pPr marL="971550" lvl="1" indent="-514350">
              <a:buFont typeface="+mj-lt"/>
              <a:buAutoNum type="arabicPeriod"/>
            </a:pPr>
            <a:r>
              <a:rPr lang="en-US" altLang="zh-CN" sz="2800" dirty="0">
                <a:solidFill>
                  <a:srgbClr val="0070C0"/>
                </a:solidFill>
                <a:sym typeface="Wingdings" panose="05000000000000000000" pitchFamily="2" charset="2"/>
              </a:rPr>
              <a:t>Buyer’s reference regarding packing and quantity of the goods</a:t>
            </a:r>
            <a:endParaRPr lang="en-US" altLang="zh-CN" sz="2800" dirty="0">
              <a:solidFill>
                <a:srgbClr val="0070C0"/>
              </a:solidFill>
              <a:sym typeface="Wingdings" panose="05000000000000000000" pitchFamily="2" charset="2"/>
            </a:endParaRPr>
          </a:p>
          <a:p>
            <a:pPr marL="971550" lvl="1" indent="-514350">
              <a:buFont typeface="+mj-lt"/>
              <a:buAutoNum type="arabicPeriod"/>
            </a:pPr>
            <a:endParaRPr lang="en-US" altLang="zh-CN" sz="1000" dirty="0">
              <a:solidFill>
                <a:srgbClr val="0070C0"/>
              </a:solidFill>
              <a:sym typeface="Wingdings" panose="05000000000000000000" pitchFamily="2" charset="2"/>
            </a:endParaRPr>
          </a:p>
          <a:p>
            <a:pPr marL="971550" lvl="1" indent="-514350">
              <a:buFont typeface="+mj-lt"/>
              <a:buAutoNum type="arabicPeriod"/>
            </a:pPr>
            <a:r>
              <a:rPr lang="en-US" altLang="zh-CN" sz="2800" dirty="0">
                <a:solidFill>
                  <a:srgbClr val="0070C0"/>
                </a:solidFill>
                <a:sym typeface="Wingdings" panose="05000000000000000000" pitchFamily="2" charset="2"/>
              </a:rPr>
              <a:t>Custom clearance and inspection at the destination</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20688"/>
            <a:ext cx="10080625" cy="4832092"/>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The name of the list does not need to be exactly the same name of the list as required in L/C.</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It</a:t>
            </a:r>
            <a:r>
              <a:rPr lang="en-US" altLang="zh-CN" sz="2800" dirty="0"/>
              <a:t> usually does not include unit price and total price.</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Packing list and the invoice are usually issued at the same time.</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GB" altLang="zh-CN" sz="2800" dirty="0">
              <a:sym typeface="Wingdings" panose="05000000000000000000" pitchFamily="2" charset="2"/>
            </a:endParaRPr>
          </a:p>
          <a:p>
            <a:pPr marL="457200" indent="-457200">
              <a:buFont typeface="Arial" panose="020B0604020202020204" pitchFamily="34" charset="0"/>
              <a:buChar char="•"/>
            </a:pPr>
            <a:r>
              <a:rPr lang="en-GB" altLang="zh-CN" sz="2800" dirty="0">
                <a:sym typeface="Wingdings" panose="05000000000000000000" pitchFamily="2" charset="2"/>
              </a:rPr>
              <a:t>Neutral packing list: no name of the seller on the list</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Weight list and measurement list: similar to packing list</a:t>
            </a:r>
            <a:endParaRPr lang="en-US" altLang="zh-CN" sz="2800" dirty="0"/>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35560" y="-2351"/>
            <a:ext cx="7848872" cy="6279097"/>
          </a:xfrm>
          <a:prstGeom prst="rect">
            <a:avLst/>
          </a:prstGeom>
        </p:spPr>
      </p:pic>
      <p:sp>
        <p:nvSpPr>
          <p:cNvPr id="7" name="文本框 6"/>
          <p:cNvSpPr txBox="1"/>
          <p:nvPr/>
        </p:nvSpPr>
        <p:spPr>
          <a:xfrm>
            <a:off x="2207568" y="63238"/>
            <a:ext cx="4248472" cy="646331"/>
          </a:xfrm>
          <a:prstGeom prst="rect">
            <a:avLst/>
          </a:prstGeom>
          <a:noFill/>
          <a:ln w="38100">
            <a:solidFill>
              <a:srgbClr val="FF0000"/>
            </a:solidFill>
          </a:ln>
        </p:spPr>
        <p:txBody>
          <a:bodyPr wrap="square" rtlCol="0">
            <a:spAutoFit/>
          </a:bodyPr>
          <a:lstStyle/>
          <a:p>
            <a:pPr algn="ctr"/>
            <a:endParaRPr lang="en-US" altLang="zh-CN" sz="2000" dirty="0">
              <a:solidFill>
                <a:srgbClr val="C00000"/>
              </a:solidFill>
            </a:endParaRPr>
          </a:p>
          <a:p>
            <a:pPr algn="ctr"/>
            <a:endParaRPr lang="zh-CN" altLang="en-US" sz="1600" dirty="0">
              <a:solidFill>
                <a:srgbClr val="C00000"/>
              </a:solidFill>
            </a:endParaRPr>
          </a:p>
        </p:txBody>
      </p:sp>
      <p:sp>
        <p:nvSpPr>
          <p:cNvPr id="8" name="文本框 7"/>
          <p:cNvSpPr txBox="1"/>
          <p:nvPr/>
        </p:nvSpPr>
        <p:spPr>
          <a:xfrm>
            <a:off x="2220876" y="775158"/>
            <a:ext cx="4235164" cy="830997"/>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zh-CN" altLang="en-US" sz="2400" dirty="0">
              <a:solidFill>
                <a:srgbClr val="C00000"/>
              </a:solidFill>
            </a:endParaRPr>
          </a:p>
        </p:txBody>
      </p:sp>
      <p:sp>
        <p:nvSpPr>
          <p:cNvPr id="9" name="椭圆 8"/>
          <p:cNvSpPr/>
          <p:nvPr/>
        </p:nvSpPr>
        <p:spPr>
          <a:xfrm>
            <a:off x="7320136" y="140643"/>
            <a:ext cx="1800200" cy="89325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0" name="文本框 9"/>
          <p:cNvSpPr txBox="1"/>
          <p:nvPr/>
        </p:nvSpPr>
        <p:spPr>
          <a:xfrm>
            <a:off x="8184232" y="1196752"/>
            <a:ext cx="1724910" cy="461665"/>
          </a:xfrm>
          <a:prstGeom prst="rect">
            <a:avLst/>
          </a:prstGeom>
          <a:noFill/>
          <a:ln w="38100">
            <a:solidFill>
              <a:srgbClr val="FF0000"/>
            </a:solidFill>
          </a:ln>
        </p:spPr>
        <p:txBody>
          <a:bodyPr wrap="square" rtlCol="0">
            <a:spAutoFit/>
          </a:bodyPr>
          <a:lstStyle/>
          <a:p>
            <a:pPr algn="ctr"/>
            <a:endParaRPr lang="zh-CN" altLang="en-US" sz="2400" dirty="0">
              <a:solidFill>
                <a:srgbClr val="C00000"/>
              </a:solidFill>
            </a:endParaRPr>
          </a:p>
        </p:txBody>
      </p:sp>
      <p:sp>
        <p:nvSpPr>
          <p:cNvPr id="11" name="文本框 10"/>
          <p:cNvSpPr txBox="1"/>
          <p:nvPr/>
        </p:nvSpPr>
        <p:spPr>
          <a:xfrm>
            <a:off x="6433344" y="1196752"/>
            <a:ext cx="1739540" cy="461665"/>
          </a:xfrm>
          <a:prstGeom prst="rect">
            <a:avLst/>
          </a:prstGeom>
          <a:noFill/>
          <a:ln w="38100">
            <a:solidFill>
              <a:srgbClr val="FF0000"/>
            </a:solidFill>
          </a:ln>
        </p:spPr>
        <p:txBody>
          <a:bodyPr wrap="square" rtlCol="0">
            <a:spAutoFit/>
          </a:bodyPr>
          <a:lstStyle/>
          <a:p>
            <a:pPr algn="ctr"/>
            <a:endParaRPr lang="zh-CN" altLang="en-US" sz="2400" dirty="0">
              <a:solidFill>
                <a:srgbClr val="C00000"/>
              </a:solidFill>
            </a:endParaRPr>
          </a:p>
        </p:txBody>
      </p:sp>
      <p:sp>
        <p:nvSpPr>
          <p:cNvPr id="12" name="文本框 11"/>
          <p:cNvSpPr txBox="1"/>
          <p:nvPr/>
        </p:nvSpPr>
        <p:spPr>
          <a:xfrm>
            <a:off x="2711624" y="1683671"/>
            <a:ext cx="1630806"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
        <p:nvSpPr>
          <p:cNvPr id="16" name="文本框 15"/>
          <p:cNvSpPr txBox="1"/>
          <p:nvPr/>
        </p:nvSpPr>
        <p:spPr>
          <a:xfrm>
            <a:off x="5591944" y="3903439"/>
            <a:ext cx="4317198" cy="461665"/>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p:txBody>
      </p:sp>
      <p:sp>
        <p:nvSpPr>
          <p:cNvPr id="17" name="文本框 16"/>
          <p:cNvSpPr txBox="1"/>
          <p:nvPr/>
        </p:nvSpPr>
        <p:spPr>
          <a:xfrm>
            <a:off x="3143672" y="4902259"/>
            <a:ext cx="3436364" cy="830997"/>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p:txBody>
      </p:sp>
      <p:sp>
        <p:nvSpPr>
          <p:cNvPr id="18" name="文本框 17"/>
          <p:cNvSpPr txBox="1"/>
          <p:nvPr/>
        </p:nvSpPr>
        <p:spPr>
          <a:xfrm>
            <a:off x="6580036" y="5777277"/>
            <a:ext cx="3329106" cy="461665"/>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p:txBody>
      </p:sp>
      <p:sp>
        <p:nvSpPr>
          <p:cNvPr id="19" name="文本框 18"/>
          <p:cNvSpPr txBox="1"/>
          <p:nvPr/>
        </p:nvSpPr>
        <p:spPr>
          <a:xfrm>
            <a:off x="4362094" y="1692664"/>
            <a:ext cx="1733906"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
        <p:nvSpPr>
          <p:cNvPr id="20" name="文本框 19"/>
          <p:cNvSpPr txBox="1"/>
          <p:nvPr/>
        </p:nvSpPr>
        <p:spPr>
          <a:xfrm>
            <a:off x="6115664" y="1692663"/>
            <a:ext cx="916440"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
        <p:nvSpPr>
          <p:cNvPr id="21" name="文本框 20"/>
          <p:cNvSpPr txBox="1"/>
          <p:nvPr/>
        </p:nvSpPr>
        <p:spPr>
          <a:xfrm>
            <a:off x="7051768" y="1692662"/>
            <a:ext cx="916440"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
        <p:nvSpPr>
          <p:cNvPr id="22" name="文本框 21"/>
          <p:cNvSpPr txBox="1"/>
          <p:nvPr/>
        </p:nvSpPr>
        <p:spPr>
          <a:xfrm>
            <a:off x="7987872" y="1692661"/>
            <a:ext cx="916440"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
        <p:nvSpPr>
          <p:cNvPr id="23" name="文本框 22"/>
          <p:cNvSpPr txBox="1"/>
          <p:nvPr/>
        </p:nvSpPr>
        <p:spPr>
          <a:xfrm>
            <a:off x="8923976" y="1692660"/>
            <a:ext cx="988448" cy="1200329"/>
          </a:xfrm>
          <a:prstGeom prst="rect">
            <a:avLst/>
          </a:prstGeom>
          <a:noFill/>
          <a:ln w="38100">
            <a:solidFill>
              <a:srgbClr val="FF0000"/>
            </a:solidFill>
          </a:ln>
        </p:spPr>
        <p:txBody>
          <a:bodyPr wrap="square" rtlCol="0">
            <a:spAutoFit/>
          </a:bodyPr>
          <a:lstStyle/>
          <a:p>
            <a:pPr algn="ctr"/>
            <a:endParaRPr lang="en-US" altLang="zh-CN" sz="2400" dirty="0">
              <a:solidFill>
                <a:srgbClr val="C00000"/>
              </a:solidFill>
            </a:endParaRPr>
          </a:p>
          <a:p>
            <a:pPr algn="ctr"/>
            <a:endParaRPr lang="en-US" altLang="zh-CN" sz="2400" dirty="0">
              <a:solidFill>
                <a:srgbClr val="C00000"/>
              </a:solidFill>
            </a:endParaRPr>
          </a:p>
          <a:p>
            <a:pPr algn="ctr"/>
            <a:endParaRPr lang="en-US" altLang="zh-CN"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1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4. Bill of Lading</a:t>
            </a:r>
            <a:r>
              <a:rPr lang="en-US" altLang="zh-CN" sz="2800" b="0" dirty="0">
                <a:solidFill>
                  <a:schemeClr val="tx1"/>
                </a:solidFill>
                <a:latin typeface="+mn-lt"/>
                <a:cs typeface="+mn-ea"/>
                <a:sym typeface="+mn-lt"/>
              </a:rPr>
              <a:t> </a:t>
            </a:r>
            <a:endParaRPr lang="zh-CN" altLang="en-US" sz="2800" b="0" dirty="0">
              <a:solidFill>
                <a:schemeClr val="tx1"/>
              </a:solidFill>
              <a:latin typeface="+mn-lt"/>
            </a:endParaRPr>
          </a:p>
        </p:txBody>
      </p:sp>
      <p:sp>
        <p:nvSpPr>
          <p:cNvPr id="6" name="文本框 5"/>
          <p:cNvSpPr txBox="1"/>
          <p:nvPr/>
        </p:nvSpPr>
        <p:spPr>
          <a:xfrm>
            <a:off x="1055688" y="1340768"/>
            <a:ext cx="10080625" cy="3970318"/>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A document issued by a carrier, or its agent, to the shipper as a contract of carriage of goods.</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A bank will only accept a clean on-board bill of lading for L/C negotiation.</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A clean transport document is one bearing no clause or notation expressly declaring a defective condition of the goods or their packaging. </a:t>
            </a:r>
            <a:endParaRPr lang="en-US" altLang="zh-CN" sz="2800" dirty="0"/>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0810"/>
            <a:ext cx="10080625" cy="181483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A presentation including one or more original transport documents must be made by or on behalf of the beneficiary not later than </a:t>
            </a:r>
            <a:r>
              <a:rPr lang="en-US" altLang="zh-CN" sz="2800" dirty="0">
                <a:solidFill>
                  <a:srgbClr val="0070C0"/>
                </a:solidFill>
                <a:effectLst>
                  <a:outerShdw blurRad="38100" dist="38100" dir="2700000" algn="tl">
                    <a:srgbClr val="000000">
                      <a:alpha val="43137"/>
                    </a:srgbClr>
                  </a:outerShdw>
                </a:effectLst>
                <a:sym typeface="Wingdings" panose="05000000000000000000" pitchFamily="2" charset="2"/>
              </a:rPr>
              <a:t>21 calendar days </a:t>
            </a:r>
            <a:r>
              <a:rPr lang="en-US" altLang="zh-CN" sz="2800" dirty="0">
                <a:sym typeface="Wingdings" panose="05000000000000000000" pitchFamily="2" charset="2"/>
              </a:rPr>
              <a:t>after the date of shipment. But in any event not later than the expiry date of the credit.</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0810"/>
            <a:ext cx="10080625" cy="439991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B/L must indicate the name of the carrier and be signed by the carrier or the master or their named agents. </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GB" altLang="zh-CN" sz="2800" dirty="0">
              <a:sym typeface="Wingdings" panose="05000000000000000000" pitchFamily="2" charset="2"/>
            </a:endParaRPr>
          </a:p>
          <a:p>
            <a:pPr marL="457200" indent="-457200">
              <a:buFont typeface="Arial" panose="020B0604020202020204" pitchFamily="34" charset="0"/>
              <a:buChar char="•"/>
            </a:pPr>
            <a:r>
              <a:rPr lang="en-US" altLang="zh-CN" sz="2800" dirty="0">
                <a:sym typeface="Wingdings" panose="05000000000000000000" pitchFamily="2" charset="2"/>
              </a:rPr>
              <a:t>The date of issuance of B/L will be deemed to be the date of shipment unless B/L contains an on board notation indicating the date of shipment, in which case the date stated in the on board notation will be deemed to be the date of shipment. </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r>
              <a:rPr lang="en-US" altLang="zh-CN" sz="2800" dirty="0">
                <a:sym typeface="Wingdings" panose="05000000000000000000" pitchFamily="2" charset="2"/>
              </a:rPr>
              <a:t>  </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矩形 4"/>
          <p:cNvSpPr/>
          <p:nvPr/>
        </p:nvSpPr>
        <p:spPr>
          <a:xfrm>
            <a:off x="1055687" y="605006"/>
            <a:ext cx="10080625" cy="3969385"/>
          </a:xfrm>
          <a:prstGeom prst="rect">
            <a:avLst/>
          </a:prstGeom>
        </p:spPr>
        <p:txBody>
          <a:bodyPr wrap="square">
            <a:spAutoFit/>
          </a:bodyPr>
          <a:lstStyle/>
          <a:p>
            <a:pPr marL="457200" indent="-457200">
              <a:buFont typeface="Arial" panose="020B0604020202020204" pitchFamily="34" charset="0"/>
              <a:buChar char="•"/>
            </a:pPr>
            <a:r>
              <a:rPr lang="en-US" altLang="zh-CN" sz="2800" dirty="0"/>
              <a:t>Must indicate shipment from the port of loading to the port of discharge stated in the credit. </a:t>
            </a:r>
            <a:endParaRPr lang="en-US" altLang="zh-CN" sz="2800" dirty="0"/>
          </a:p>
          <a:p>
            <a:r>
              <a:rPr lang="en-US" altLang="zh-CN" sz="2800" dirty="0"/>
              <a:t>    </a:t>
            </a:r>
            <a:endParaRPr lang="en-US" altLang="zh-CN" sz="2800" dirty="0">
              <a:solidFill>
                <a:srgbClr val="0070C0"/>
              </a:solidFill>
            </a:endParaRPr>
          </a:p>
          <a:p>
            <a:pPr marL="457200" indent="-457200">
              <a:buFont typeface="Arial" panose="020B0604020202020204" pitchFamily="34" charset="0"/>
              <a:buChar char="•"/>
            </a:pPr>
            <a:endParaRPr lang="en-GB" altLang="zh-CN" sz="2800" dirty="0"/>
          </a:p>
          <a:p>
            <a:pPr marL="457200" indent="-457200">
              <a:buFont typeface="Arial" panose="020B0604020202020204" pitchFamily="34" charset="0"/>
              <a:buChar char="•"/>
            </a:pPr>
            <a:r>
              <a:rPr lang="en-US" altLang="zh-CN" sz="2800" dirty="0"/>
              <a:t>If issued in more than one original, all originals are required. </a:t>
            </a:r>
            <a:endParaRPr lang="en-US" altLang="zh-CN" sz="2800" dirty="0">
              <a:solidFill>
                <a:srgbClr val="0070C0"/>
              </a:solidFill>
            </a:endParaRPr>
          </a:p>
          <a:p>
            <a:pPr marL="457200" indent="-457200">
              <a:buFont typeface="Arial" panose="020B0604020202020204" pitchFamily="34" charset="0"/>
              <a:buChar char="•"/>
            </a:pPr>
            <a:endParaRPr lang="en-US" altLang="zh-CN" sz="2800" dirty="0">
              <a:solidFill>
                <a:srgbClr val="0070C0"/>
              </a:solidFill>
            </a:endParaRPr>
          </a:p>
          <a:p>
            <a:pPr marL="457200" indent="-457200">
              <a:buFont typeface="Arial" panose="020B0604020202020204" pitchFamily="34" charset="0"/>
              <a:buChar char="•"/>
            </a:pPr>
            <a:r>
              <a:rPr lang="en-US" altLang="zh-CN" sz="2800" dirty="0">
                <a:sym typeface="Wingdings" panose="05000000000000000000" pitchFamily="2" charset="2"/>
              </a:rPr>
              <a:t>Usually carrier will provide two sets of original B/L. May issue three sets.</a:t>
            </a:r>
            <a:endParaRPr lang="en-US" altLang="zh-CN" sz="2800" dirty="0">
              <a:sym typeface="Wingdings" panose="05000000000000000000" pitchFamily="2" charset="2"/>
            </a:endParaRPr>
          </a:p>
          <a:p>
            <a:r>
              <a:rPr lang="zh-CN" altLang="en-US" sz="2800" dirty="0">
                <a:solidFill>
                  <a:srgbClr val="0070C0"/>
                </a:solidFill>
                <a:sym typeface="Wingdings" panose="05000000000000000000" pitchFamily="2" charset="2"/>
              </a:rPr>
              <a:t>     </a:t>
            </a:r>
            <a:r>
              <a:rPr lang="en-US" altLang="zh-CN" sz="2800" dirty="0">
                <a:solidFill>
                  <a:srgbClr val="0070C0"/>
                </a:solidFill>
                <a:sym typeface="Wingdings" panose="05000000000000000000" pitchFamily="2" charset="2"/>
              </a:rPr>
              <a:t> </a:t>
            </a:r>
            <a:endParaRPr lang="en-GB"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260648"/>
            <a:ext cx="9144000" cy="1143000"/>
          </a:xfrm>
        </p:spPr>
        <p:txBody>
          <a:bodyPr>
            <a:normAutofit/>
          </a:bodyPr>
          <a:lstStyle/>
          <a:p>
            <a:r>
              <a:rPr lang="en-US" altLang="zh-CN" sz="3200" dirty="0">
                <a:latin typeface="+mn-lt"/>
                <a:cs typeface="+mn-ea"/>
                <a:sym typeface="+mn-lt"/>
              </a:rPr>
              <a:t>1. Overview of Contract Implementation </a:t>
            </a:r>
            <a:r>
              <a:rPr lang="zh-CN" altLang="en-US" sz="3200" b="0" dirty="0">
                <a:latin typeface="+mn-lt"/>
                <a:cs typeface="+mn-ea"/>
                <a:sym typeface="+mn-lt"/>
              </a:rPr>
              <a:t>总览</a:t>
            </a:r>
            <a:endParaRPr lang="zh-CN" altLang="en-US" sz="3200" b="0" dirty="0">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矩形: 圆角 4"/>
          <p:cNvSpPr/>
          <p:nvPr/>
        </p:nvSpPr>
        <p:spPr>
          <a:xfrm>
            <a:off x="1055440" y="1430115"/>
            <a:ext cx="4320000"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t>Signing Sales Contract</a:t>
            </a:r>
            <a:endParaRPr lang="zh-CN" altLang="en-US" sz="2800" dirty="0"/>
          </a:p>
        </p:txBody>
      </p:sp>
      <p:sp>
        <p:nvSpPr>
          <p:cNvPr id="6" name="矩形: 圆角 5"/>
          <p:cNvSpPr/>
          <p:nvPr/>
        </p:nvSpPr>
        <p:spPr>
          <a:xfrm>
            <a:off x="1055440" y="2415656"/>
            <a:ext cx="4320000"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Preparing Goods</a:t>
            </a:r>
            <a:endParaRPr lang="zh-CN" altLang="en-US" sz="2800" dirty="0"/>
          </a:p>
        </p:txBody>
      </p:sp>
      <p:sp>
        <p:nvSpPr>
          <p:cNvPr id="8" name="矩形: 圆角 7"/>
          <p:cNvSpPr/>
          <p:nvPr/>
        </p:nvSpPr>
        <p:spPr>
          <a:xfrm>
            <a:off x="1055440" y="3401197"/>
            <a:ext cx="4320000"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Booking Shipping Space</a:t>
            </a:r>
            <a:endParaRPr lang="zh-CN" altLang="en-US" sz="2800" dirty="0"/>
          </a:p>
        </p:txBody>
      </p:sp>
      <p:sp>
        <p:nvSpPr>
          <p:cNvPr id="9" name="矩形: 圆角 8"/>
          <p:cNvSpPr/>
          <p:nvPr/>
        </p:nvSpPr>
        <p:spPr>
          <a:xfrm>
            <a:off x="1055440" y="4386738"/>
            <a:ext cx="4343252"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Commodity Inspection</a:t>
            </a:r>
            <a:endParaRPr lang="zh-CN" altLang="en-US" sz="2800" dirty="0"/>
          </a:p>
        </p:txBody>
      </p:sp>
      <p:sp>
        <p:nvSpPr>
          <p:cNvPr id="10" name="矩形: 圆角 9"/>
          <p:cNvSpPr/>
          <p:nvPr/>
        </p:nvSpPr>
        <p:spPr>
          <a:xfrm>
            <a:off x="1055440" y="5372279"/>
            <a:ext cx="4320000"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t>Effecting Insurance</a:t>
            </a:r>
            <a:endParaRPr lang="zh-CN" altLang="en-US" sz="2800" dirty="0"/>
          </a:p>
        </p:txBody>
      </p:sp>
      <p:sp>
        <p:nvSpPr>
          <p:cNvPr id="11" name="矩形: 圆角 10"/>
          <p:cNvSpPr/>
          <p:nvPr/>
        </p:nvSpPr>
        <p:spPr>
          <a:xfrm>
            <a:off x="7032104" y="5372279"/>
            <a:ext cx="4104456"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Certification</a:t>
            </a:r>
            <a:endParaRPr lang="zh-CN" altLang="en-US" sz="2800" dirty="0"/>
          </a:p>
        </p:txBody>
      </p:sp>
      <p:sp>
        <p:nvSpPr>
          <p:cNvPr id="12" name="矩形: 圆角 11"/>
          <p:cNvSpPr/>
          <p:nvPr/>
        </p:nvSpPr>
        <p:spPr>
          <a:xfrm>
            <a:off x="7032104" y="4386738"/>
            <a:ext cx="4104456"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Custom Clearance</a:t>
            </a:r>
            <a:endParaRPr lang="zh-CN" altLang="en-US" sz="2800" dirty="0"/>
          </a:p>
        </p:txBody>
      </p:sp>
      <p:sp>
        <p:nvSpPr>
          <p:cNvPr id="13" name="矩形: 圆角 12"/>
          <p:cNvSpPr/>
          <p:nvPr/>
        </p:nvSpPr>
        <p:spPr>
          <a:xfrm>
            <a:off x="7032104" y="3401197"/>
            <a:ext cx="4104456"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Loading Cargo</a:t>
            </a:r>
            <a:endParaRPr lang="zh-CN" altLang="en-US" sz="2800" dirty="0"/>
          </a:p>
        </p:txBody>
      </p:sp>
      <p:sp>
        <p:nvSpPr>
          <p:cNvPr id="14" name="矩形: 圆角 13"/>
          <p:cNvSpPr/>
          <p:nvPr/>
        </p:nvSpPr>
        <p:spPr>
          <a:xfrm>
            <a:off x="7032104" y="2415656"/>
            <a:ext cx="4104456"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800" dirty="0">
                <a:sym typeface="Wingdings" panose="05000000000000000000" pitchFamily="2" charset="2"/>
              </a:rPr>
              <a:t>Documents Preparation</a:t>
            </a:r>
            <a:endParaRPr lang="zh-CN" altLang="en-US" sz="2800" dirty="0"/>
          </a:p>
        </p:txBody>
      </p:sp>
      <p:sp>
        <p:nvSpPr>
          <p:cNvPr id="15" name="矩形: 圆角 14"/>
          <p:cNvSpPr/>
          <p:nvPr/>
        </p:nvSpPr>
        <p:spPr>
          <a:xfrm>
            <a:off x="7032104" y="1430115"/>
            <a:ext cx="4104456" cy="6480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600" dirty="0">
                <a:sym typeface="Wingdings" panose="05000000000000000000" pitchFamily="2" charset="2"/>
              </a:rPr>
              <a:t>Presentation/Negotiation</a:t>
            </a:r>
            <a:endParaRPr lang="zh-CN" altLang="en-US" sz="2600" dirty="0"/>
          </a:p>
        </p:txBody>
      </p:sp>
      <p:sp>
        <p:nvSpPr>
          <p:cNvPr id="18" name="箭头: 下 17"/>
          <p:cNvSpPr/>
          <p:nvPr/>
        </p:nvSpPr>
        <p:spPr>
          <a:xfrm>
            <a:off x="3035420" y="2060848"/>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19" name="箭头: 下 18"/>
          <p:cNvSpPr/>
          <p:nvPr/>
        </p:nvSpPr>
        <p:spPr>
          <a:xfrm>
            <a:off x="3035420" y="3031291"/>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0" name="箭头: 下 19"/>
          <p:cNvSpPr/>
          <p:nvPr/>
        </p:nvSpPr>
        <p:spPr>
          <a:xfrm>
            <a:off x="3034218" y="4049269"/>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1" name="箭头: 下 20"/>
          <p:cNvSpPr/>
          <p:nvPr/>
        </p:nvSpPr>
        <p:spPr>
          <a:xfrm>
            <a:off x="3034218" y="5002584"/>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2" name="箭头: 下 21"/>
          <p:cNvSpPr/>
          <p:nvPr/>
        </p:nvSpPr>
        <p:spPr>
          <a:xfrm rot="16200000">
            <a:off x="6023752" y="4867983"/>
            <a:ext cx="360040" cy="165666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3" name="箭头: 下 22"/>
          <p:cNvSpPr/>
          <p:nvPr/>
        </p:nvSpPr>
        <p:spPr>
          <a:xfrm rot="10800000">
            <a:off x="8904312" y="4968466"/>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5" name="箭头: 下 24"/>
          <p:cNvSpPr/>
          <p:nvPr/>
        </p:nvSpPr>
        <p:spPr>
          <a:xfrm rot="10800000">
            <a:off x="8904312" y="3983660"/>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6" name="箭头: 下 25"/>
          <p:cNvSpPr/>
          <p:nvPr/>
        </p:nvSpPr>
        <p:spPr>
          <a:xfrm rot="10800000">
            <a:off x="8904312" y="2997384"/>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7" name="箭头: 下 26"/>
          <p:cNvSpPr/>
          <p:nvPr/>
        </p:nvSpPr>
        <p:spPr>
          <a:xfrm rot="10800000">
            <a:off x="8906677" y="2011843"/>
            <a:ext cx="360040" cy="402344"/>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28" name="文本框 27"/>
          <p:cNvSpPr txBox="1"/>
          <p:nvPr/>
        </p:nvSpPr>
        <p:spPr>
          <a:xfrm>
            <a:off x="5373036" y="2011843"/>
            <a:ext cx="1659068" cy="1938992"/>
          </a:xfrm>
          <a:prstGeom prst="rect">
            <a:avLst/>
          </a:prstGeom>
          <a:noFill/>
        </p:spPr>
        <p:txBody>
          <a:bodyPr wrap="square" rtlCol="0">
            <a:spAutoFit/>
          </a:bodyPr>
          <a:lstStyle/>
          <a:p>
            <a:pPr algn="ctr"/>
            <a:r>
              <a:rPr lang="en-US" altLang="zh-CN" sz="4400" b="1" dirty="0">
                <a:solidFill>
                  <a:srgbClr val="C00000"/>
                </a:solidFill>
                <a:effectLst>
                  <a:outerShdw blurRad="38100" dist="38100" dir="2700000" algn="tl">
                    <a:srgbClr val="000000">
                      <a:alpha val="43137"/>
                    </a:srgbClr>
                  </a:outerShdw>
                </a:effectLst>
              </a:rPr>
              <a:t>CIF</a:t>
            </a:r>
            <a:endParaRPr lang="en-US" altLang="zh-CN" sz="4400" b="1" dirty="0">
              <a:solidFill>
                <a:srgbClr val="C00000"/>
              </a:solidFill>
              <a:effectLst>
                <a:outerShdw blurRad="38100" dist="38100" dir="2700000" algn="tl">
                  <a:srgbClr val="000000">
                    <a:alpha val="43137"/>
                  </a:srgbClr>
                </a:outerShdw>
              </a:effectLst>
            </a:endParaRPr>
          </a:p>
          <a:p>
            <a:pPr algn="ctr"/>
            <a:r>
              <a:rPr lang="en-US" altLang="zh-CN" sz="3200" b="1" dirty="0">
                <a:solidFill>
                  <a:srgbClr val="C00000"/>
                </a:solidFill>
                <a:effectLst>
                  <a:outerShdw blurRad="38100" dist="38100" dir="2700000" algn="tl">
                    <a:srgbClr val="000000">
                      <a:alpha val="43137"/>
                    </a:srgbClr>
                  </a:outerShdw>
                </a:effectLst>
              </a:rPr>
              <a:t>&amp;</a:t>
            </a:r>
            <a:endParaRPr lang="en-US" altLang="zh-CN" sz="3200" b="1" dirty="0">
              <a:solidFill>
                <a:srgbClr val="C00000"/>
              </a:solidFill>
              <a:effectLst>
                <a:outerShdw blurRad="38100" dist="38100" dir="2700000" algn="tl">
                  <a:srgbClr val="000000">
                    <a:alpha val="43137"/>
                  </a:srgbClr>
                </a:outerShdw>
              </a:effectLst>
            </a:endParaRPr>
          </a:p>
          <a:p>
            <a:pPr algn="ctr"/>
            <a:r>
              <a:rPr lang="en-US" altLang="zh-CN" sz="4400" b="1" dirty="0">
                <a:solidFill>
                  <a:srgbClr val="C00000"/>
                </a:solidFill>
                <a:effectLst>
                  <a:outerShdw blurRad="38100" dist="38100" dir="2700000" algn="tl">
                    <a:srgbClr val="000000">
                      <a:alpha val="43137"/>
                    </a:srgbClr>
                  </a:outerShdw>
                </a:effectLst>
              </a:rPr>
              <a:t>L/C</a:t>
            </a:r>
            <a:endParaRPr lang="zh-CN" altLang="en-US" sz="4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0810"/>
            <a:ext cx="10080625" cy="439991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UCP 600 on transshipment</a:t>
            </a:r>
            <a:endParaRPr lang="en-US" altLang="zh-CN" sz="2800" dirty="0">
              <a:sym typeface="Wingdings" panose="05000000000000000000" pitchFamily="2" charset="2"/>
            </a:endParaRPr>
          </a:p>
          <a:p>
            <a:pPr marL="457200" indent="-457200">
              <a:buFont typeface="Arial" panose="020B0604020202020204" pitchFamily="34" charset="0"/>
              <a:buChar char="•"/>
            </a:pPr>
            <a:endParaRPr lang="en-US" altLang="zh-CN" sz="2800" dirty="0">
              <a:sym typeface="Wingdings" panose="05000000000000000000" pitchFamily="2" charset="2"/>
            </a:endParaRPr>
          </a:p>
          <a:p>
            <a:pPr marL="971550" lvl="1" indent="-514350">
              <a:buFont typeface="+mj-lt"/>
              <a:buAutoNum type="arabicPeriod"/>
            </a:pPr>
            <a:r>
              <a:rPr lang="en-US" altLang="zh-CN" sz="2800" dirty="0" err="1">
                <a:sym typeface="Wingdings" panose="05000000000000000000" pitchFamily="2" charset="2"/>
              </a:rPr>
              <a:t>Transhipment</a:t>
            </a:r>
            <a:r>
              <a:rPr lang="en-US" altLang="zh-CN" sz="2800" dirty="0">
                <a:sym typeface="Wingdings" panose="05000000000000000000" pitchFamily="2" charset="2"/>
              </a:rPr>
              <a:t> means unloading from one vessel and reloading to another vessel during the carriage from the port of loading to the port of discharge stated in the credit.</a:t>
            </a:r>
            <a:endParaRPr lang="en-US" altLang="zh-CN" sz="2800" dirty="0">
              <a:sym typeface="Wingdings" panose="05000000000000000000" pitchFamily="2" charset="2"/>
            </a:endParaRPr>
          </a:p>
          <a:p>
            <a:pPr lvl="1"/>
            <a:r>
              <a:rPr lang="en-US" altLang="zh-CN" sz="2800" dirty="0">
                <a:solidFill>
                  <a:srgbClr val="0070C0"/>
                </a:solidFill>
                <a:sym typeface="Wingdings" panose="05000000000000000000" pitchFamily="2" charset="2"/>
              </a:rPr>
              <a:t>     </a:t>
            </a:r>
            <a:endParaRPr lang="en-US" altLang="zh-CN" sz="2800" dirty="0">
              <a:solidFill>
                <a:srgbClr val="0070C0"/>
              </a:solidFill>
              <a:sym typeface="Wingdings" panose="05000000000000000000" pitchFamily="2" charset="2"/>
            </a:endParaRPr>
          </a:p>
          <a:p>
            <a:pPr marL="971550" lvl="1" indent="-514350">
              <a:buFont typeface="+mj-lt"/>
              <a:buAutoNum type="arabicPeriod" startAt="2"/>
            </a:pPr>
            <a:r>
              <a:rPr lang="en-US" altLang="zh-CN" sz="2800" dirty="0">
                <a:sym typeface="Wingdings" panose="05000000000000000000" pitchFamily="2" charset="2"/>
              </a:rPr>
              <a:t>B/L may indicate that the goods will or may be </a:t>
            </a:r>
            <a:r>
              <a:rPr lang="en-US" altLang="zh-CN" sz="2800" dirty="0" err="1">
                <a:sym typeface="Wingdings" panose="05000000000000000000" pitchFamily="2" charset="2"/>
              </a:rPr>
              <a:t>transhipped</a:t>
            </a:r>
            <a:r>
              <a:rPr lang="en-US" altLang="zh-CN" sz="2800" dirty="0">
                <a:sym typeface="Wingdings" panose="05000000000000000000" pitchFamily="2" charset="2"/>
              </a:rPr>
              <a:t> provided that the entire carriage is covered by one and the same B/L. </a:t>
            </a:r>
            <a:endParaRPr lang="en-US" altLang="zh-CN" sz="2800" dirty="0">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0810"/>
            <a:ext cx="10080625" cy="3692525"/>
          </a:xfrm>
          <a:prstGeom prst="rect">
            <a:avLst/>
          </a:prstGeom>
          <a:noFill/>
        </p:spPr>
        <p:txBody>
          <a:bodyPr wrap="square" rtlCol="0">
            <a:spAutoFit/>
          </a:bodyPr>
          <a:lstStyle/>
          <a:p>
            <a:pPr marL="971550" lvl="1" indent="-514350">
              <a:buFont typeface="+mj-lt"/>
              <a:buAutoNum type="arabicPeriod" startAt="3"/>
            </a:pPr>
            <a:r>
              <a:rPr lang="en-US" altLang="zh-CN" sz="2800" dirty="0">
                <a:sym typeface="Wingdings" panose="05000000000000000000" pitchFamily="2" charset="2"/>
              </a:rPr>
              <a:t>B/L indicating that </a:t>
            </a:r>
            <a:r>
              <a:rPr lang="en-US" altLang="zh-CN" sz="2800" dirty="0" err="1">
                <a:sym typeface="Wingdings" panose="05000000000000000000" pitchFamily="2" charset="2"/>
              </a:rPr>
              <a:t>transhipment</a:t>
            </a:r>
            <a:r>
              <a:rPr lang="en-US" altLang="zh-CN" sz="2800" dirty="0">
                <a:sym typeface="Wingdings" panose="05000000000000000000" pitchFamily="2" charset="2"/>
              </a:rPr>
              <a:t> will or may take place is acceptable, even if the credit prohibits </a:t>
            </a:r>
            <a:r>
              <a:rPr lang="en-US" altLang="zh-CN" sz="2800" dirty="0" err="1">
                <a:sym typeface="Wingdings" panose="05000000000000000000" pitchFamily="2" charset="2"/>
              </a:rPr>
              <a:t>transhipment</a:t>
            </a:r>
            <a:r>
              <a:rPr lang="en-US" altLang="zh-CN" sz="2800" dirty="0">
                <a:sym typeface="Wingdings" panose="05000000000000000000" pitchFamily="2" charset="2"/>
              </a:rPr>
              <a:t>, if the goods have been shipped in a container, trailer or LASH barge as evidenced by B/L.</a:t>
            </a:r>
            <a:endParaRPr lang="en-US" altLang="zh-CN" sz="2800" dirty="0">
              <a:sym typeface="Wingdings" panose="05000000000000000000" pitchFamily="2" charset="2"/>
            </a:endParaRPr>
          </a:p>
          <a:p>
            <a:pPr lvl="1"/>
            <a:r>
              <a:rPr lang="zh-CN" altLang="en-US" sz="2800" dirty="0">
                <a:sym typeface="Wingdings" panose="05000000000000000000" pitchFamily="2" charset="2"/>
              </a:rPr>
              <a:t>     </a:t>
            </a:r>
            <a:endParaRPr lang="en-US" altLang="zh-CN" sz="2800" dirty="0">
              <a:solidFill>
                <a:srgbClr val="0070C0"/>
              </a:solidFill>
              <a:sym typeface="Wingdings" panose="05000000000000000000" pitchFamily="2" charset="2"/>
            </a:endParaRPr>
          </a:p>
          <a:p>
            <a:pPr lvl="1"/>
            <a:r>
              <a:rPr lang="en-US" altLang="zh-CN" sz="1000" dirty="0">
                <a:solidFill>
                  <a:srgbClr val="0070C0"/>
                </a:solidFill>
                <a:sym typeface="Wingdings" panose="05000000000000000000" pitchFamily="2" charset="2"/>
              </a:rPr>
              <a:t> </a:t>
            </a:r>
            <a:endParaRPr lang="en-US" altLang="zh-CN" sz="1000" dirty="0">
              <a:solidFill>
                <a:srgbClr val="0070C0"/>
              </a:solidFill>
              <a:sym typeface="Wingdings" panose="05000000000000000000" pitchFamily="2" charset="2"/>
            </a:endParaRPr>
          </a:p>
          <a:p>
            <a:pPr marL="971550" lvl="1" indent="-514350">
              <a:buFont typeface="+mj-lt"/>
              <a:buAutoNum type="arabicPeriod" startAt="4"/>
            </a:pPr>
            <a:r>
              <a:rPr lang="en-US" altLang="zh-CN" sz="2800" dirty="0">
                <a:sym typeface="Wingdings" panose="05000000000000000000" pitchFamily="2" charset="2"/>
              </a:rPr>
              <a:t>Clauses in a B/L stating that the carrier reserves the right to </a:t>
            </a:r>
            <a:r>
              <a:rPr lang="en-US" altLang="zh-CN" sz="2800" dirty="0" err="1">
                <a:sym typeface="Wingdings" panose="05000000000000000000" pitchFamily="2" charset="2"/>
              </a:rPr>
              <a:t>tranship</a:t>
            </a:r>
            <a:r>
              <a:rPr lang="en-US" altLang="zh-CN" sz="2800" dirty="0">
                <a:sym typeface="Wingdings" panose="05000000000000000000" pitchFamily="2" charset="2"/>
              </a:rPr>
              <a:t> will be disregarded.</a:t>
            </a:r>
            <a:endParaRPr lang="en-US" altLang="zh-CN" sz="2800" dirty="0">
              <a:sym typeface="Wingdings" panose="05000000000000000000" pitchFamily="2" charset="2"/>
            </a:endParaRPr>
          </a:p>
          <a:p>
            <a:pPr lvl="1"/>
            <a:r>
              <a:rPr lang="zh-CN" altLang="en-US" sz="2800" dirty="0">
                <a:sym typeface="Wingdings" panose="05000000000000000000" pitchFamily="2" charset="2"/>
              </a:rPr>
              <a:t>     </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10810"/>
            <a:ext cx="10080625"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ym typeface="Wingdings" panose="05000000000000000000" pitchFamily="2" charset="2"/>
              </a:rPr>
              <a:t>Sample bill of lading and elements of the document are presented in the “</a:t>
            </a:r>
            <a:r>
              <a:rPr lang="en-US" altLang="zh-CN" sz="2800" i="1" dirty="0">
                <a:solidFill>
                  <a:srgbClr val="0070C0"/>
                </a:solidFill>
                <a:sym typeface="Wingdings" panose="05000000000000000000" pitchFamily="2" charset="2"/>
              </a:rPr>
              <a:t>Shipping documents</a:t>
            </a:r>
            <a:r>
              <a:rPr lang="en-US" altLang="zh-CN" sz="2800" dirty="0">
                <a:sym typeface="Wingdings" panose="05000000000000000000" pitchFamily="2" charset="2"/>
              </a:rPr>
              <a:t>” part of </a:t>
            </a:r>
            <a:r>
              <a:rPr lang="en-US" altLang="zh-CN" sz="2800" dirty="0">
                <a:solidFill>
                  <a:srgbClr val="0070C0"/>
                </a:solidFill>
                <a:sym typeface="Wingdings" panose="05000000000000000000" pitchFamily="2" charset="2"/>
              </a:rPr>
              <a:t>Chapter 5 – International Cargo Transport</a:t>
            </a:r>
            <a:r>
              <a:rPr lang="en-US" altLang="zh-CN" sz="2800" dirty="0">
                <a:sym typeface="Wingdings" panose="05000000000000000000" pitchFamily="2" charset="2"/>
              </a:rPr>
              <a:t>.</a:t>
            </a:r>
            <a:endParaRPr lang="en-GB" altLang="zh-CN" sz="2800" dirty="0">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5. Insurance Documents</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352957"/>
            <a:ext cx="10080625" cy="4092575"/>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solidFill>
                  <a:srgbClr val="7030A0"/>
                </a:solidFill>
                <a:effectLst>
                  <a:outerShdw blurRad="38100" dist="38100" dir="2700000" algn="tl">
                    <a:srgbClr val="000000">
                      <a:alpha val="43137"/>
                    </a:srgbClr>
                  </a:outerShdw>
                </a:effectLst>
              </a:rPr>
              <a:t>Insurance Policy</a:t>
            </a:r>
            <a:r>
              <a:rPr lang="zh-CN" altLang="en-US" sz="2800" dirty="0">
                <a:effectLst>
                  <a:outerShdw blurRad="38100" dist="38100" dir="2700000" algn="tl">
                    <a:srgbClr val="000000">
                      <a:alpha val="43137"/>
                    </a:srgbClr>
                  </a:outerShdw>
                </a:effectLst>
              </a:rPr>
              <a:t> </a:t>
            </a:r>
            <a:r>
              <a:rPr lang="en-US" altLang="zh-CN" sz="2800" dirty="0"/>
              <a:t>- A document detailing the type and amount of insurance coverage.</a:t>
            </a:r>
            <a:endParaRPr lang="en-US" altLang="zh-CN" sz="2800" dirty="0"/>
          </a:p>
          <a:p>
            <a:pPr marL="342900" indent="-342900">
              <a:buFont typeface="Arial" panose="020B0604020202020204" pitchFamily="34" charset="0"/>
              <a:buChar char="•"/>
            </a:pPr>
            <a:endParaRPr lang="en-US" altLang="zh-CN" sz="1200" dirty="0"/>
          </a:p>
          <a:p>
            <a:pPr marL="342900" indent="-342900">
              <a:buFont typeface="Arial" panose="020B0604020202020204" pitchFamily="34" charset="0"/>
              <a:buChar char="•"/>
            </a:pPr>
            <a:r>
              <a:rPr lang="en-US" altLang="zh-CN" sz="2800" dirty="0">
                <a:solidFill>
                  <a:srgbClr val="7030A0"/>
                </a:solidFill>
                <a:effectLst>
                  <a:outerShdw blurRad="38100" dist="38100" dir="2700000" algn="tl">
                    <a:srgbClr val="000000">
                      <a:alpha val="43137"/>
                    </a:srgbClr>
                  </a:outerShdw>
                </a:effectLst>
              </a:rPr>
              <a:t>Insurance Certificate</a:t>
            </a:r>
            <a:r>
              <a:rPr lang="zh-CN" altLang="en-US" sz="2800" dirty="0">
                <a:effectLst>
                  <a:outerShdw blurRad="38100" dist="38100" dir="2700000" algn="tl">
                    <a:srgbClr val="000000">
                      <a:alpha val="43137"/>
                    </a:srgbClr>
                  </a:outerShdw>
                </a:effectLst>
              </a:rPr>
              <a:t> </a:t>
            </a:r>
            <a:r>
              <a:rPr lang="en-US" altLang="zh-CN" sz="2800" dirty="0"/>
              <a:t>- A simplified version of an insurance policy.</a:t>
            </a:r>
            <a:endParaRPr lang="en-US" altLang="zh-CN" sz="2800" dirty="0"/>
          </a:p>
          <a:p>
            <a:pPr marL="342900" indent="-342900">
              <a:buFont typeface="Arial" panose="020B0604020202020204" pitchFamily="34" charset="0"/>
              <a:buChar char="•"/>
            </a:pPr>
            <a:endParaRPr lang="en-US" altLang="zh-CN" sz="1200" dirty="0"/>
          </a:p>
          <a:p>
            <a:pPr marL="342900" indent="-342900">
              <a:buFont typeface="Arial" panose="020B0604020202020204" pitchFamily="34" charset="0"/>
              <a:buChar char="•"/>
            </a:pPr>
            <a:r>
              <a:rPr lang="en-US" altLang="zh-CN" sz="2800" dirty="0">
                <a:solidFill>
                  <a:srgbClr val="7030A0"/>
                </a:solidFill>
                <a:effectLst>
                  <a:outerShdw blurRad="38100" dist="38100" dir="2700000" algn="tl">
                    <a:srgbClr val="000000">
                      <a:alpha val="43137"/>
                    </a:srgbClr>
                  </a:outerShdw>
                </a:effectLst>
              </a:rPr>
              <a:t>Open Policy/Open Cover</a:t>
            </a:r>
            <a:r>
              <a:rPr lang="zh-CN" altLang="en-US" sz="2800" dirty="0">
                <a:solidFill>
                  <a:srgbClr val="7030A0"/>
                </a:solidFill>
                <a:effectLst>
                  <a:outerShdw blurRad="38100" dist="38100" dir="2700000" algn="tl">
                    <a:srgbClr val="000000">
                      <a:alpha val="43137"/>
                    </a:srgbClr>
                  </a:outerShdw>
                </a:effectLst>
              </a:rPr>
              <a:t> </a:t>
            </a:r>
            <a:r>
              <a:rPr lang="en-US" altLang="zh-CN" sz="2800" dirty="0"/>
              <a:t>- A type of insurance policy in which the insurer agrees to provide coverage for all cargo shipped during the policy period. </a:t>
            </a:r>
            <a:endParaRPr lang="en-US" altLang="zh-CN" sz="2800" dirty="0"/>
          </a:p>
          <a:p>
            <a:pPr marL="342900" indent="-342900">
              <a:buFont typeface="Arial" panose="020B0604020202020204" pitchFamily="34" charset="0"/>
              <a:buChar char="•"/>
            </a:pPr>
            <a:endParaRPr lang="en-US" altLang="zh-CN" sz="1200" dirty="0"/>
          </a:p>
          <a:p>
            <a:pPr marL="342900" indent="-342900">
              <a:buFont typeface="Arial" panose="020B0604020202020204" pitchFamily="34" charset="0"/>
              <a:buChar char="•"/>
            </a:pPr>
            <a:r>
              <a:rPr lang="en-US" altLang="zh-CN" sz="2800" dirty="0">
                <a:solidFill>
                  <a:srgbClr val="7030A0"/>
                </a:solidFill>
                <a:effectLst>
                  <a:outerShdw blurRad="38100" dist="38100" dir="2700000" algn="tl">
                    <a:srgbClr val="000000">
                      <a:alpha val="43137"/>
                    </a:srgbClr>
                  </a:outerShdw>
                </a:effectLst>
              </a:rPr>
              <a:t>Cover notes </a:t>
            </a:r>
            <a:r>
              <a:rPr lang="en-US" altLang="zh-CN" sz="2800" dirty="0"/>
              <a:t>not acceptable by the bank.</a:t>
            </a:r>
            <a:endParaRPr lang="en-US" altLang="zh-C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2" name="矩形 1"/>
          <p:cNvSpPr/>
          <p:nvPr/>
        </p:nvSpPr>
        <p:spPr>
          <a:xfrm>
            <a:off x="1055687" y="404664"/>
            <a:ext cx="10080625" cy="3723005"/>
          </a:xfrm>
          <a:prstGeom prst="rect">
            <a:avLst/>
          </a:prstGeom>
        </p:spPr>
        <p:txBody>
          <a:bodyPr wrap="square">
            <a:spAutoFit/>
          </a:bodyPr>
          <a:lstStyle/>
          <a:p>
            <a:endParaRPr lang="zh-CN" altLang="en-US" sz="1200" dirty="0">
              <a:solidFill>
                <a:srgbClr val="000000"/>
              </a:solidFill>
              <a:latin typeface="Arial" panose="020B0604020202020204" pitchFamily="34" charset="0"/>
            </a:endParaRPr>
          </a:p>
          <a:p>
            <a:pPr marL="457200" indent="-457200">
              <a:buFont typeface="Arial" panose="020B0604020202020204" pitchFamily="34" charset="0"/>
              <a:buChar char="•"/>
            </a:pPr>
            <a:r>
              <a:rPr lang="en-US" altLang="zh-CN" sz="2800" dirty="0">
                <a:solidFill>
                  <a:srgbClr val="000000"/>
                </a:solidFill>
              </a:rPr>
              <a:t>Issued and signed by insurance company, underwriter or their agents or their proxies. Signed by agent or proxy indicated as being for or on behalf of insurance company or underwriter. </a:t>
            </a:r>
            <a:endParaRPr lang="en-US" altLang="zh-CN" sz="2800" dirty="0">
              <a:solidFill>
                <a:srgbClr val="000000"/>
              </a:solidFill>
            </a:endParaRPr>
          </a:p>
          <a:p>
            <a:r>
              <a:rPr lang="zh-CN" altLang="en-US" sz="2800" dirty="0">
                <a:solidFill>
                  <a:srgbClr val="000000"/>
                </a:solidFill>
              </a:rPr>
              <a:t>     </a:t>
            </a:r>
            <a:endParaRPr lang="en-US" altLang="zh-CN" sz="2800" dirty="0">
              <a:solidFill>
                <a:srgbClr val="0070C0"/>
              </a:solidFill>
            </a:endParaRPr>
          </a:p>
          <a:p>
            <a:pPr marL="457200" indent="-457200">
              <a:buFont typeface="Arial" panose="020B0604020202020204" pitchFamily="34" charset="0"/>
              <a:buChar char="•"/>
            </a:pPr>
            <a:r>
              <a:rPr lang="en-US" altLang="zh-CN" sz="2800" dirty="0"/>
              <a:t>All originals must be presented, if the document indicates that more than one original has been issued. </a:t>
            </a:r>
            <a:endParaRPr lang="en-US" altLang="zh-CN" sz="2800" dirty="0"/>
          </a:p>
          <a:p>
            <a:r>
              <a:rPr lang="en-US" altLang="zh-CN" sz="2800" dirty="0"/>
              <a:t>     </a:t>
            </a:r>
            <a:endParaRPr lang="en-US"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2" name="矩形 1"/>
          <p:cNvSpPr/>
          <p:nvPr/>
        </p:nvSpPr>
        <p:spPr>
          <a:xfrm>
            <a:off x="1055687" y="404664"/>
            <a:ext cx="10080625" cy="1999615"/>
          </a:xfrm>
          <a:prstGeom prst="rect">
            <a:avLst/>
          </a:prstGeom>
        </p:spPr>
        <p:txBody>
          <a:bodyPr wrap="square">
            <a:spAutoFit/>
          </a:bodyPr>
          <a:lstStyle/>
          <a:p>
            <a:endParaRPr lang="zh-CN" altLang="en-US" sz="1200" dirty="0">
              <a:solidFill>
                <a:srgbClr val="000000"/>
              </a:solidFill>
              <a:latin typeface="Arial" panose="020B0604020202020204" pitchFamily="34" charset="0"/>
            </a:endParaRPr>
          </a:p>
          <a:p>
            <a:pPr marL="457200" indent="-457200">
              <a:buFont typeface="Arial" panose="020B0604020202020204" pitchFamily="34" charset="0"/>
              <a:buChar char="•"/>
            </a:pPr>
            <a:r>
              <a:rPr lang="en-US" altLang="zh-CN" sz="2800" dirty="0"/>
              <a:t>Issued no later than shipment date, or it appears from the document that cover is effective from a date no later than shipment date.</a:t>
            </a:r>
            <a:endParaRPr lang="en-US" altLang="zh-CN" sz="2800" dirty="0"/>
          </a:p>
          <a:p>
            <a:r>
              <a:rPr lang="zh-CN" altLang="en-US" sz="2800" dirty="0">
                <a:solidFill>
                  <a:srgbClr val="0070C0"/>
                </a:solidFill>
              </a:rPr>
              <a:t>     </a:t>
            </a:r>
            <a:endParaRPr lang="en-US" altLang="zh-CN" sz="2800" dirty="0">
              <a:solidFill>
                <a:srgbClr val="0070C0"/>
              </a:solidFill>
            </a:endParaRPr>
          </a:p>
        </p:txBody>
      </p:sp>
      <p:sp>
        <p:nvSpPr>
          <p:cNvPr id="4" name="矩形 3"/>
          <p:cNvSpPr/>
          <p:nvPr/>
        </p:nvSpPr>
        <p:spPr>
          <a:xfrm>
            <a:off x="1631504" y="3429000"/>
            <a:ext cx="4104456" cy="2088232"/>
          </a:xfrm>
          <a:prstGeom prst="rect">
            <a:avLst/>
          </a:prstGeom>
          <a:solidFill>
            <a:srgbClr val="00CC66"/>
          </a:soli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6" name="文本框 5"/>
          <p:cNvSpPr txBox="1"/>
          <p:nvPr/>
        </p:nvSpPr>
        <p:spPr>
          <a:xfrm>
            <a:off x="1775520" y="3501008"/>
            <a:ext cx="2736304" cy="461665"/>
          </a:xfrm>
          <a:prstGeom prst="rect">
            <a:avLst/>
          </a:prstGeom>
          <a:noFill/>
        </p:spPr>
        <p:txBody>
          <a:bodyPr wrap="square" rtlCol="0">
            <a:spAutoFit/>
          </a:bodyPr>
          <a:lstStyle/>
          <a:p>
            <a:r>
              <a:rPr lang="en-US" altLang="zh-CN" sz="2400" dirty="0"/>
              <a:t>Insurance Policy</a:t>
            </a:r>
            <a:endParaRPr lang="zh-CN" altLang="en-US" sz="2400" dirty="0"/>
          </a:p>
        </p:txBody>
      </p:sp>
      <p:sp>
        <p:nvSpPr>
          <p:cNvPr id="7" name="矩形 6"/>
          <p:cNvSpPr/>
          <p:nvPr/>
        </p:nvSpPr>
        <p:spPr>
          <a:xfrm>
            <a:off x="1775520" y="4129747"/>
            <a:ext cx="3240360" cy="792088"/>
          </a:xfrm>
          <a:prstGeom prst="rect">
            <a:avLst/>
          </a:prstGeom>
          <a:solidFill>
            <a:srgbClr val="00CC66"/>
          </a:solidFill>
          <a:ln w="28575">
            <a:solidFill>
              <a:srgbClr val="00206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2400" dirty="0">
                <a:solidFill>
                  <a:schemeClr val="tx1"/>
                </a:solidFill>
              </a:rPr>
              <a:t>Effective Date</a:t>
            </a:r>
            <a:endParaRPr lang="en-US" altLang="zh-CN" sz="2400" dirty="0">
              <a:solidFill>
                <a:schemeClr val="tx1"/>
              </a:solidFill>
            </a:endParaRPr>
          </a:p>
          <a:p>
            <a:pPr algn="ctr"/>
            <a:r>
              <a:rPr lang="en-US" altLang="zh-CN" sz="2400" dirty="0">
                <a:solidFill>
                  <a:schemeClr val="tx1"/>
                </a:solidFill>
              </a:rPr>
              <a:t>1 SEP 2015</a:t>
            </a:r>
            <a:endParaRPr lang="zh-CN" altLang="en-US" sz="2400" dirty="0">
              <a:solidFill>
                <a:schemeClr val="tx1"/>
              </a:solidFill>
            </a:endParaRPr>
          </a:p>
        </p:txBody>
      </p:sp>
      <p:sp>
        <p:nvSpPr>
          <p:cNvPr id="8" name="文本框 7"/>
          <p:cNvSpPr txBox="1"/>
          <p:nvPr/>
        </p:nvSpPr>
        <p:spPr>
          <a:xfrm>
            <a:off x="1775587" y="5034371"/>
            <a:ext cx="3600400" cy="461665"/>
          </a:xfrm>
          <a:prstGeom prst="rect">
            <a:avLst/>
          </a:prstGeom>
          <a:noFill/>
        </p:spPr>
        <p:txBody>
          <a:bodyPr wrap="square" rtlCol="0">
            <a:spAutoFit/>
          </a:bodyPr>
          <a:lstStyle/>
          <a:p>
            <a:r>
              <a:rPr lang="en-US" altLang="zh-CN" sz="2400" dirty="0"/>
              <a:t>Issued on 8 SEP 2015</a:t>
            </a:r>
            <a:endParaRPr lang="zh-CN" altLang="en-US" sz="2400" dirty="0"/>
          </a:p>
        </p:txBody>
      </p:sp>
      <p:sp>
        <p:nvSpPr>
          <p:cNvPr id="9" name="矩形 8"/>
          <p:cNvSpPr/>
          <p:nvPr/>
        </p:nvSpPr>
        <p:spPr>
          <a:xfrm>
            <a:off x="6456040" y="3429000"/>
            <a:ext cx="4104456" cy="2088232"/>
          </a:xfrm>
          <a:prstGeom prst="rect">
            <a:avLst/>
          </a:prstGeom>
          <a:solidFill>
            <a:srgbClr val="00CC99"/>
          </a:soli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10" name="文本框 9"/>
          <p:cNvSpPr txBox="1"/>
          <p:nvPr/>
        </p:nvSpPr>
        <p:spPr>
          <a:xfrm>
            <a:off x="6600056" y="3501008"/>
            <a:ext cx="273630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Bill of Lading</a:t>
            </a:r>
            <a:endParaRPr lang="zh-CN" altLang="en-US" sz="2400" dirty="0">
              <a:latin typeface="Times New Roman" panose="02020603050405020304" pitchFamily="18" charset="0"/>
              <a:cs typeface="Times New Roman" panose="02020603050405020304" pitchFamily="18" charset="0"/>
            </a:endParaRPr>
          </a:p>
        </p:txBody>
      </p:sp>
      <p:sp>
        <p:nvSpPr>
          <p:cNvPr id="11" name="矩形 10"/>
          <p:cNvSpPr/>
          <p:nvPr/>
        </p:nvSpPr>
        <p:spPr>
          <a:xfrm>
            <a:off x="6600056" y="4129747"/>
            <a:ext cx="3240360" cy="792088"/>
          </a:xfrm>
          <a:prstGeom prst="rect">
            <a:avLst/>
          </a:prstGeom>
          <a:solidFill>
            <a:srgbClr val="00CC99"/>
          </a:solidFill>
          <a:ln w="28575">
            <a:solidFill>
              <a:srgbClr val="00206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2400" dirty="0">
                <a:solidFill>
                  <a:schemeClr val="tx1"/>
                </a:solidFill>
                <a:latin typeface="Times New Roman" panose="02020603050405020304" pitchFamily="18" charset="0"/>
                <a:cs typeface="Times New Roman" panose="02020603050405020304" pitchFamily="18" charset="0"/>
              </a:rPr>
              <a:t>Shipped On Board</a:t>
            </a:r>
            <a:endParaRPr lang="en-US" altLang="zh-CN" sz="2400" dirty="0">
              <a:solidFill>
                <a:schemeClr val="tx1"/>
              </a:solidFill>
              <a:latin typeface="Times New Roman" panose="02020603050405020304" pitchFamily="18" charset="0"/>
              <a:cs typeface="Times New Roman" panose="02020603050405020304" pitchFamily="18" charset="0"/>
            </a:endParaRPr>
          </a:p>
          <a:p>
            <a:pPr algn="ctr"/>
            <a:r>
              <a:rPr lang="en-US" altLang="zh-CN" sz="2400" dirty="0">
                <a:solidFill>
                  <a:schemeClr val="tx1"/>
                </a:solidFill>
                <a:latin typeface="Times New Roman" panose="02020603050405020304" pitchFamily="18" charset="0"/>
                <a:cs typeface="Times New Roman" panose="02020603050405020304" pitchFamily="18" charset="0"/>
              </a:rPr>
              <a:t>1 SEP 2015</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6600123" y="5034371"/>
            <a:ext cx="3600400"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Issued on 1 SEP 2015</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8936"/>
            <a:ext cx="10080625" cy="4831080"/>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In practice, the effective date of insurance should not be later than the date when the goods leaving exporter’s warehouse in</a:t>
            </a:r>
            <a:r>
              <a:rPr lang="zh-CN" altLang="en-US" sz="2800" dirty="0"/>
              <a:t> </a:t>
            </a:r>
            <a:r>
              <a:rPr lang="en-US" altLang="zh-CN" sz="2800" dirty="0"/>
              <a:t>order to be avail of extended protection of </a:t>
            </a:r>
            <a:r>
              <a:rPr lang="en-GB" altLang="zh-CN" sz="2800" dirty="0"/>
              <a:t>“</a:t>
            </a:r>
            <a:r>
              <a:rPr lang="en-US" altLang="zh-CN" sz="2800" dirty="0"/>
              <a:t>warehouse-to-warehouse” clause.</a:t>
            </a:r>
            <a:endParaRPr lang="en-US" altLang="zh-CN" sz="2800" dirty="0"/>
          </a:p>
          <a:p>
            <a:r>
              <a:rPr lang="en-US" altLang="zh-CN" sz="2800" dirty="0"/>
              <a:t>   </a:t>
            </a:r>
            <a:endParaRPr lang="en-US" altLang="zh-CN" sz="1200" dirty="0"/>
          </a:p>
          <a:p>
            <a:pPr marL="342900" indent="-342900">
              <a:buFont typeface="Arial" panose="020B0604020202020204" pitchFamily="34" charset="0"/>
              <a:buChar char="•"/>
            </a:pPr>
            <a:r>
              <a:rPr lang="en-US" altLang="zh-CN" sz="2800" dirty="0"/>
              <a:t>Risk covered at least:</a:t>
            </a:r>
            <a:endParaRPr lang="en-US" altLang="zh-CN" sz="2800" dirty="0"/>
          </a:p>
          <a:p>
            <a:pPr marL="342900" indent="-342900">
              <a:buFont typeface="Arial" panose="020B0604020202020204" pitchFamily="34" charset="0"/>
              <a:buChar char="•"/>
            </a:pPr>
            <a:endParaRPr lang="en-US" altLang="zh-CN" sz="2800" dirty="0"/>
          </a:p>
          <a:p>
            <a:r>
              <a:rPr lang="en-US" altLang="zh-CN" sz="2800" dirty="0"/>
              <a:t>  </a:t>
            </a:r>
            <a:endParaRPr lang="en-US" altLang="zh-CN" sz="2800" dirty="0"/>
          </a:p>
          <a:p>
            <a:endParaRPr lang="en-US" altLang="zh-CN" sz="2800" dirty="0"/>
          </a:p>
          <a:p>
            <a:r>
              <a:rPr lang="en-GB" altLang="zh-CN" sz="2800" dirty="0"/>
              <a:t>   … as stated in L/C</a:t>
            </a:r>
            <a:r>
              <a:rPr lang="en-US" altLang="zh-CN" sz="2800" dirty="0"/>
              <a:t>.</a:t>
            </a:r>
            <a:endParaRPr lang="en-US" altLang="zh-CN" sz="2800" dirty="0"/>
          </a:p>
          <a:p>
            <a:r>
              <a:rPr lang="en-US" altLang="zh-CN" sz="2800" dirty="0"/>
              <a:t>  </a:t>
            </a:r>
            <a:endParaRPr lang="en-US" altLang="zh-CN" sz="2800" b="1" dirty="0">
              <a:solidFill>
                <a:srgbClr val="0070C0"/>
              </a:solidFill>
            </a:endParaRPr>
          </a:p>
        </p:txBody>
      </p:sp>
      <p:sp>
        <p:nvSpPr>
          <p:cNvPr id="2" name="矩形 1"/>
          <p:cNvSpPr/>
          <p:nvPr/>
        </p:nvSpPr>
        <p:spPr>
          <a:xfrm>
            <a:off x="1631504" y="3933056"/>
            <a:ext cx="3744416" cy="1080120"/>
          </a:xfrm>
          <a:prstGeom prst="rect">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2400" dirty="0"/>
              <a:t>place of taking in charge or shipment</a:t>
            </a:r>
            <a:endParaRPr lang="zh-CN" altLang="en-US" sz="2400" dirty="0"/>
          </a:p>
        </p:txBody>
      </p:sp>
      <p:sp>
        <p:nvSpPr>
          <p:cNvPr id="5" name="矩形 4"/>
          <p:cNvSpPr/>
          <p:nvPr/>
        </p:nvSpPr>
        <p:spPr>
          <a:xfrm>
            <a:off x="6744072" y="3933056"/>
            <a:ext cx="3744416" cy="1080120"/>
          </a:xfrm>
          <a:prstGeom prst="rect">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2400" dirty="0"/>
              <a:t>place of discharge or final destination</a:t>
            </a:r>
            <a:endParaRPr lang="zh-CN" altLang="en-US" sz="2400" dirty="0"/>
          </a:p>
        </p:txBody>
      </p:sp>
      <p:sp>
        <p:nvSpPr>
          <p:cNvPr id="6" name="箭头: 右 5"/>
          <p:cNvSpPr/>
          <p:nvPr/>
        </p:nvSpPr>
        <p:spPr>
          <a:xfrm>
            <a:off x="5627948" y="4203086"/>
            <a:ext cx="936104" cy="540060"/>
          </a:xfrm>
          <a:prstGeom prst="rightArrow">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548680"/>
            <a:ext cx="10080625" cy="2246769"/>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Amount of insurance coverage</a:t>
            </a:r>
            <a:endParaRPr lang="en-US" altLang="zh-CN" sz="2800" dirty="0"/>
          </a:p>
          <a:p>
            <a:pPr marL="971550" lvl="1" indent="-514350">
              <a:buFont typeface="Arial" panose="020B0604020202020204" pitchFamily="34" charset="0"/>
              <a:buChar char="•"/>
            </a:pPr>
            <a:r>
              <a:rPr lang="en-US" altLang="zh-CN" sz="2800" dirty="0"/>
              <a:t>The currency should be the same as that in the credit.</a:t>
            </a:r>
            <a:endParaRPr lang="en-US" altLang="zh-CN" sz="2800" b="1" dirty="0"/>
          </a:p>
          <a:p>
            <a:pPr marL="971550" lvl="1" indent="-514350">
              <a:buFont typeface="Arial" panose="020B0604020202020204" pitchFamily="34" charset="0"/>
              <a:buChar char="•"/>
            </a:pPr>
            <a:r>
              <a:rPr lang="en-US" altLang="zh-CN" sz="2800" dirty="0"/>
              <a:t>Insurance coverage expressed in the L/C as percentage of goods/invoice value (e.g. 110% of CIF value) is deemed to be minimum coverage required.</a:t>
            </a:r>
            <a:endParaRPr lang="en-US" altLang="zh-CN" sz="2800" dirty="0"/>
          </a:p>
        </p:txBody>
      </p:sp>
      <p:sp>
        <p:nvSpPr>
          <p:cNvPr id="2" name="矩形 1"/>
          <p:cNvSpPr/>
          <p:nvPr/>
        </p:nvSpPr>
        <p:spPr>
          <a:xfrm>
            <a:off x="1343472" y="3573016"/>
            <a:ext cx="4464496" cy="1296144"/>
          </a:xfrm>
          <a:prstGeom prst="rect">
            <a:avLst/>
          </a:prstGeom>
          <a:solidFill>
            <a:srgbClr val="00CC99"/>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r>
              <a:rPr lang="en-US" altLang="zh-CN" sz="2400" dirty="0">
                <a:solidFill>
                  <a:schemeClr val="tx1"/>
                </a:solidFill>
                <a:effectLst>
                  <a:outerShdw blurRad="38100" dist="38100" dir="2700000" algn="tl">
                    <a:srgbClr val="000000">
                      <a:alpha val="43137"/>
                    </a:srgbClr>
                  </a:outerShdw>
                </a:effectLst>
              </a:rPr>
              <a:t>L/C: Insurance required for</a:t>
            </a:r>
            <a:endParaRPr lang="en-US" altLang="zh-CN" sz="2400" dirty="0">
              <a:solidFill>
                <a:schemeClr val="tx1"/>
              </a:solidFill>
              <a:effectLst>
                <a:outerShdw blurRad="38100" dist="38100" dir="2700000" algn="tl">
                  <a:srgbClr val="000000">
                    <a:alpha val="43137"/>
                  </a:srgbClr>
                </a:outerShdw>
              </a:effectLst>
            </a:endParaRPr>
          </a:p>
          <a:p>
            <a:r>
              <a:rPr lang="en-US" altLang="zh-CN" sz="2400" dirty="0">
                <a:solidFill>
                  <a:schemeClr val="tx1"/>
                </a:solidFill>
                <a:effectLst>
                  <a:outerShdw blurRad="38100" dist="38100" dir="2700000" algn="tl">
                    <a:srgbClr val="000000">
                      <a:alpha val="43137"/>
                    </a:srgbClr>
                  </a:outerShdw>
                </a:effectLst>
              </a:rPr>
              <a:t>110% of invoice value in US$</a:t>
            </a:r>
            <a:endParaRPr lang="zh-CN" altLang="en-US" sz="2400" dirty="0">
              <a:solidFill>
                <a:schemeClr val="tx1"/>
              </a:solidFill>
              <a:effectLst>
                <a:outerShdw blurRad="38100" dist="38100" dir="2700000" algn="tl">
                  <a:srgbClr val="000000">
                    <a:alpha val="43137"/>
                  </a:srgbClr>
                </a:outerShdw>
              </a:effectLst>
            </a:endParaRPr>
          </a:p>
        </p:txBody>
      </p:sp>
      <p:sp>
        <p:nvSpPr>
          <p:cNvPr id="5" name="文本框 4"/>
          <p:cNvSpPr txBox="1"/>
          <p:nvPr/>
        </p:nvSpPr>
        <p:spPr>
          <a:xfrm>
            <a:off x="1271464" y="5301208"/>
            <a:ext cx="2664296" cy="830997"/>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cs typeface="Arial" panose="020B0604020202020204" pitchFamily="34" charset="0"/>
              </a:rPr>
              <a:t>Min. coverage required</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6" name="箭头: 下 5"/>
          <p:cNvSpPr/>
          <p:nvPr/>
        </p:nvSpPr>
        <p:spPr>
          <a:xfrm rot="10800000">
            <a:off x="1880617" y="4725144"/>
            <a:ext cx="326951" cy="576064"/>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7" name="矩形 6"/>
          <p:cNvSpPr/>
          <p:nvPr/>
        </p:nvSpPr>
        <p:spPr>
          <a:xfrm>
            <a:off x="6384032" y="2852936"/>
            <a:ext cx="4248472" cy="1296144"/>
          </a:xfrm>
          <a:prstGeom prst="rect">
            <a:avLst/>
          </a:prstGeom>
          <a:solidFill>
            <a:schemeClr val="bg1">
              <a:lumMod val="65000"/>
            </a:schemeClr>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r>
              <a:rPr lang="en-US" altLang="zh-CN" sz="2400" dirty="0">
                <a:solidFill>
                  <a:schemeClr val="tx1"/>
                </a:solidFill>
                <a:effectLst>
                  <a:outerShdw blurRad="38100" dist="38100" dir="2700000" algn="tl">
                    <a:srgbClr val="000000">
                      <a:alpha val="43137"/>
                    </a:srgbClr>
                  </a:outerShdw>
                </a:effectLst>
              </a:rPr>
              <a:t>Invoice: </a:t>
            </a:r>
            <a:endParaRPr lang="en-US" altLang="zh-CN" sz="2400" dirty="0">
              <a:solidFill>
                <a:schemeClr val="tx1"/>
              </a:solidFill>
              <a:effectLst>
                <a:outerShdw blurRad="38100" dist="38100" dir="2700000" algn="tl">
                  <a:srgbClr val="000000">
                    <a:alpha val="43137"/>
                  </a:srgbClr>
                </a:outerShdw>
              </a:effectLst>
            </a:endParaRPr>
          </a:p>
          <a:p>
            <a:r>
              <a:rPr lang="en-US" altLang="zh-CN" sz="2400" dirty="0">
                <a:solidFill>
                  <a:schemeClr val="tx1"/>
                </a:solidFill>
                <a:effectLst>
                  <a:outerShdw blurRad="38100" dist="38100" dir="2700000" algn="tl">
                    <a:srgbClr val="000000">
                      <a:alpha val="43137"/>
                    </a:srgbClr>
                  </a:outerShdw>
                </a:effectLst>
              </a:rPr>
              <a:t>Total CIF value US$100,000</a:t>
            </a:r>
            <a:endParaRPr lang="zh-CN" altLang="en-US" sz="2400" dirty="0">
              <a:solidFill>
                <a:schemeClr val="tx1"/>
              </a:solidFill>
              <a:effectLst>
                <a:outerShdw blurRad="38100" dist="38100" dir="2700000" algn="tl">
                  <a:srgbClr val="000000">
                    <a:alpha val="43137"/>
                  </a:srgbClr>
                </a:outerShdw>
              </a:effectLst>
            </a:endParaRPr>
          </a:p>
        </p:txBody>
      </p:sp>
      <p:sp>
        <p:nvSpPr>
          <p:cNvPr id="8" name="矩形 7"/>
          <p:cNvSpPr/>
          <p:nvPr/>
        </p:nvSpPr>
        <p:spPr>
          <a:xfrm>
            <a:off x="6384032" y="4293096"/>
            <a:ext cx="4248472" cy="1296144"/>
          </a:xfrm>
          <a:prstGeom prst="rect">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r>
              <a:rPr lang="en-US" altLang="zh-CN" sz="2400" dirty="0">
                <a:solidFill>
                  <a:schemeClr val="tx1"/>
                </a:solidFill>
                <a:effectLst>
                  <a:outerShdw blurRad="38100" dist="38100" dir="2700000" algn="tl">
                    <a:srgbClr val="000000">
                      <a:alpha val="43137"/>
                    </a:srgbClr>
                  </a:outerShdw>
                </a:effectLst>
              </a:rPr>
              <a:t>Insurance Policy: </a:t>
            </a:r>
            <a:endParaRPr lang="en-US" altLang="zh-CN" sz="2400" dirty="0">
              <a:solidFill>
                <a:schemeClr val="tx1"/>
              </a:solidFill>
              <a:effectLst>
                <a:outerShdw blurRad="38100" dist="38100" dir="2700000" algn="tl">
                  <a:srgbClr val="000000">
                    <a:alpha val="43137"/>
                  </a:srgbClr>
                </a:outerShdw>
              </a:effectLst>
            </a:endParaRPr>
          </a:p>
          <a:p>
            <a:r>
              <a:rPr lang="en-US" altLang="zh-CN" sz="2400" dirty="0">
                <a:solidFill>
                  <a:schemeClr val="tx1"/>
                </a:solidFill>
                <a:effectLst>
                  <a:outerShdw blurRad="38100" dist="38100" dir="2700000" algn="tl">
                    <a:srgbClr val="000000">
                      <a:alpha val="43137"/>
                    </a:srgbClr>
                  </a:outerShdw>
                </a:effectLst>
              </a:rPr>
              <a:t>Insured Amount </a:t>
            </a:r>
            <a:r>
              <a:rPr lang="en-US" altLang="zh-CN" sz="2400" b="1" dirty="0">
                <a:solidFill>
                  <a:schemeClr val="bg1"/>
                </a:solidFill>
                <a:effectLst>
                  <a:outerShdw blurRad="38100" dist="38100" dir="2700000" algn="tl">
                    <a:srgbClr val="000000">
                      <a:alpha val="43137"/>
                    </a:srgbClr>
                  </a:outerShdw>
                </a:effectLst>
              </a:rPr>
              <a:t>US$120,000</a:t>
            </a:r>
            <a:endParaRPr lang="zh-CN" altLang="en-US" sz="2400" b="1" dirty="0">
              <a:solidFill>
                <a:schemeClr val="bg1"/>
              </a:solidFill>
              <a:effectLst>
                <a:outerShdw blurRad="38100" dist="38100" dir="2700000" algn="tl">
                  <a:srgbClr val="000000">
                    <a:alpha val="43137"/>
                  </a:srgbClr>
                </a:outerShdw>
              </a:effectLst>
            </a:endParaRPr>
          </a:p>
        </p:txBody>
      </p:sp>
      <p:sp>
        <p:nvSpPr>
          <p:cNvPr id="9" name="文本框 8"/>
          <p:cNvSpPr txBox="1"/>
          <p:nvPr/>
        </p:nvSpPr>
        <p:spPr>
          <a:xfrm>
            <a:off x="8737600" y="5828778"/>
            <a:ext cx="2664296" cy="461665"/>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cs typeface="Arial" panose="020B0604020202020204" pitchFamily="34" charset="0"/>
              </a:rPr>
              <a:t>Acceptable</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0" name="箭头: 下 9"/>
          <p:cNvSpPr/>
          <p:nvPr/>
        </p:nvSpPr>
        <p:spPr>
          <a:xfrm rot="10800000">
            <a:off x="9421135" y="5309915"/>
            <a:ext cx="326951" cy="576064"/>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12" name="文本框 11"/>
          <p:cNvSpPr txBox="1"/>
          <p:nvPr/>
        </p:nvSpPr>
        <p:spPr>
          <a:xfrm>
            <a:off x="10776520" y="4275125"/>
            <a:ext cx="1008112" cy="461665"/>
          </a:xfrm>
          <a:prstGeom prst="rect">
            <a:avLst/>
          </a:prstGeom>
          <a:noFill/>
        </p:spPr>
        <p:txBody>
          <a:bodyPr wrap="square" rtlCol="0">
            <a:spAutoFit/>
          </a:bodyPr>
          <a:lstStyle/>
          <a:p>
            <a:r>
              <a:rPr lang="en-US" altLang="zh-CN" sz="2400" b="1" dirty="0">
                <a:solidFill>
                  <a:srgbClr val="C00000"/>
                </a:solidFill>
              </a:rPr>
              <a:t>120%</a:t>
            </a:r>
            <a:endParaRPr lang="zh-CN" altLang="en-US" sz="2400" b="1" dirty="0">
              <a:solidFill>
                <a:srgbClr val="C00000"/>
              </a:solidFill>
            </a:endParaRPr>
          </a:p>
        </p:txBody>
      </p:sp>
      <p:cxnSp>
        <p:nvCxnSpPr>
          <p:cNvPr id="14" name="直接箭头连接符 13"/>
          <p:cNvCxnSpPr>
            <a:stCxn id="12" idx="1"/>
          </p:cNvCxnSpPr>
          <p:nvPr/>
        </p:nvCxnSpPr>
        <p:spPr>
          <a:xfrm flipH="1">
            <a:off x="10272464" y="4505958"/>
            <a:ext cx="504056" cy="43278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animBg="1"/>
      <p:bldP spid="8" grpId="0" animBg="1"/>
      <p:bldP spid="9" grpId="0"/>
      <p:bldP spid="10"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8936"/>
            <a:ext cx="10080625" cy="3538220"/>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PICC does not accept insured amount &gt; 130% of invoice value.</a:t>
            </a:r>
            <a:endParaRPr lang="en-US" altLang="zh-CN" sz="2800" dirty="0"/>
          </a:p>
          <a:p>
            <a:r>
              <a:rPr lang="en-US" altLang="zh-CN" sz="2800" dirty="0"/>
              <a:t>   </a:t>
            </a:r>
            <a:endParaRPr lang="en-US" altLang="zh-CN" sz="1000" dirty="0"/>
          </a:p>
          <a:p>
            <a:pPr marL="342900" indent="-342900">
              <a:buFont typeface="Arial" panose="020B0604020202020204" pitchFamily="34" charset="0"/>
              <a:buChar char="•"/>
            </a:pPr>
            <a:r>
              <a:rPr lang="en-US" altLang="zh-CN" sz="2800" dirty="0"/>
              <a:t>If CIF or CIP value cannot be determined from documents –take the greater of the following:</a:t>
            </a:r>
            <a:endParaRPr lang="en-US" altLang="zh-CN" sz="2800" dirty="0"/>
          </a:p>
          <a:p>
            <a:r>
              <a:rPr lang="en-US" altLang="zh-CN" sz="2800" dirty="0">
                <a:sym typeface="Wingdings" panose="05000000000000000000" pitchFamily="2" charset="2"/>
              </a:rPr>
              <a:t>     </a:t>
            </a:r>
            <a:r>
              <a:rPr lang="en-US" altLang="zh-CN" sz="2800" dirty="0"/>
              <a:t>Amount for which honour or negotiation is requested</a:t>
            </a:r>
            <a:endParaRPr lang="en-US" altLang="zh-CN" sz="2800" dirty="0"/>
          </a:p>
          <a:p>
            <a:r>
              <a:rPr lang="en-US" altLang="zh-CN" sz="2800" dirty="0">
                <a:sym typeface="Wingdings" panose="05000000000000000000" pitchFamily="2" charset="2"/>
              </a:rPr>
              <a:t>     </a:t>
            </a:r>
            <a:r>
              <a:rPr lang="en-US" altLang="zh-CN" sz="2800" dirty="0"/>
              <a:t>Gross invoice value of the goods</a:t>
            </a:r>
            <a:endParaRPr lang="en-US" altLang="zh-CN" sz="2800" dirty="0"/>
          </a:p>
          <a:p>
            <a:r>
              <a:rPr lang="zh-CN" altLang="en-US" sz="2800" dirty="0">
                <a:solidFill>
                  <a:srgbClr val="0070C0"/>
                </a:solidFill>
              </a:rPr>
              <a:t>  </a:t>
            </a:r>
            <a:endParaRPr lang="en-US"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8936"/>
            <a:ext cx="10080625" cy="3692525"/>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t>Covered risks</a:t>
            </a:r>
            <a:endParaRPr lang="en-US" altLang="zh-CN" sz="2800" dirty="0"/>
          </a:p>
          <a:p>
            <a:pPr marL="342900" indent="-342900">
              <a:buFont typeface="Arial" panose="020B0604020202020204" pitchFamily="34" charset="0"/>
              <a:buChar char="•"/>
            </a:pPr>
            <a:endParaRPr lang="en-US" altLang="zh-CN" sz="1000" dirty="0"/>
          </a:p>
          <a:p>
            <a:pPr marL="800100" lvl="1" indent="-342900">
              <a:buFont typeface="Arial" panose="020B0604020202020204" pitchFamily="34" charset="0"/>
              <a:buChar char="•"/>
            </a:pPr>
            <a:r>
              <a:rPr lang="en-US" altLang="zh-CN" sz="2800" dirty="0"/>
              <a:t>L/C should state type of insurance required and additional risks to be covered.</a:t>
            </a:r>
            <a:endParaRPr lang="en-US" altLang="zh-CN" sz="2800" dirty="0"/>
          </a:p>
          <a:p>
            <a:pPr marL="342900" indent="-342900">
              <a:buFont typeface="Arial" panose="020B0604020202020204" pitchFamily="34" charset="0"/>
              <a:buChar char="•"/>
            </a:pPr>
            <a:endParaRPr lang="en-US" altLang="zh-CN" sz="2800" dirty="0"/>
          </a:p>
          <a:p>
            <a:pPr marL="800100" lvl="1" indent="-342900">
              <a:buFont typeface="Arial" panose="020B0604020202020204" pitchFamily="34" charset="0"/>
              <a:buChar char="•"/>
            </a:pPr>
            <a:r>
              <a:rPr lang="en-US" altLang="zh-CN" sz="2800" dirty="0"/>
              <a:t>If L/C uses imprecise terms such as “usual risks” or “customary risks”, bank will accept insurance document without regard to any risks not covered.</a:t>
            </a:r>
            <a:endParaRPr lang="en-US" altLang="zh-CN" sz="2800" dirty="0"/>
          </a:p>
          <a:p>
            <a:r>
              <a:rPr lang="en-US" altLang="zh-CN" sz="2800" dirty="0"/>
              <a:t>       </a:t>
            </a:r>
            <a:endParaRPr lang="en-US"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476672"/>
            <a:ext cx="10080625" cy="1143000"/>
          </a:xfrm>
        </p:spPr>
        <p:txBody>
          <a:bodyPr>
            <a:normAutofit/>
          </a:bodyPr>
          <a:lstStyle/>
          <a:p>
            <a:r>
              <a:rPr lang="en-US" altLang="zh-CN" sz="3200" dirty="0">
                <a:latin typeface="+mn-lt"/>
                <a:cs typeface="+mn-ea"/>
                <a:sym typeface="+mn-lt"/>
              </a:rPr>
              <a:t>2. Complying Presentation under L/C </a:t>
            </a:r>
            <a:endParaRPr lang="zh-CN" altLang="en-US" sz="3200" b="0" dirty="0">
              <a:latin typeface="+mn-lt"/>
            </a:endParaRPr>
          </a:p>
        </p:txBody>
      </p:sp>
      <p:sp>
        <p:nvSpPr>
          <p:cNvPr id="6" name="文本框 5"/>
          <p:cNvSpPr txBox="1"/>
          <p:nvPr/>
        </p:nvSpPr>
        <p:spPr>
          <a:xfrm>
            <a:off x="1055688" y="1556792"/>
            <a:ext cx="10080625" cy="3539430"/>
          </a:xfrm>
          <a:prstGeom prst="rect">
            <a:avLst/>
          </a:prstGeom>
          <a:noFill/>
        </p:spPr>
        <p:txBody>
          <a:bodyPr wrap="square" rtlCol="0">
            <a:spAutoFit/>
          </a:bodyPr>
          <a:lstStyle/>
          <a:p>
            <a:pPr marL="457200" indent="-457200">
              <a:buFont typeface="Arial" panose="020B0604020202020204" pitchFamily="34" charset="0"/>
              <a:buChar char="•"/>
            </a:pPr>
            <a:endParaRPr lang="en-US" altLang="zh-CN" sz="1000" dirty="0"/>
          </a:p>
          <a:p>
            <a:pPr marL="457200" indent="-457200">
              <a:buFont typeface="Arial" panose="020B0604020202020204" pitchFamily="34" charset="0"/>
              <a:buChar char="•"/>
            </a:pPr>
            <a:r>
              <a:rPr lang="en-US" altLang="zh-CN" sz="2800" dirty="0"/>
              <a:t>Complying Presentation</a:t>
            </a:r>
            <a:endParaRPr lang="en-US" altLang="zh-CN" sz="2800" dirty="0"/>
          </a:p>
          <a:p>
            <a:pPr marL="457200" indent="-457200">
              <a:buFont typeface="Arial" panose="020B0604020202020204" pitchFamily="34" charset="0"/>
              <a:buChar char="•"/>
            </a:pPr>
            <a:endParaRPr lang="en-US" altLang="zh-CN" sz="1200" dirty="0"/>
          </a:p>
          <a:p>
            <a:r>
              <a:rPr lang="en-US" altLang="zh-CN" sz="2800" dirty="0"/>
              <a:t>     </a:t>
            </a:r>
            <a:r>
              <a:rPr lang="en-US" altLang="zh-CN" sz="2800" dirty="0">
                <a:solidFill>
                  <a:srgbClr val="0070C0"/>
                </a:solidFill>
              </a:rPr>
              <a:t>Presentation in accordance with</a:t>
            </a:r>
            <a:endParaRPr lang="en-US" altLang="zh-CN" sz="2800" dirty="0">
              <a:solidFill>
                <a:srgbClr val="0070C0"/>
              </a:solidFill>
            </a:endParaRPr>
          </a:p>
          <a:p>
            <a:endParaRPr lang="en-US" altLang="zh-CN" sz="1200" dirty="0"/>
          </a:p>
          <a:p>
            <a:r>
              <a:rPr lang="en-US" altLang="zh-CN" sz="2800" dirty="0"/>
              <a:t>            </a:t>
            </a:r>
            <a:r>
              <a:rPr lang="en-US" altLang="zh-CN" sz="2800" i="1" dirty="0">
                <a:solidFill>
                  <a:srgbClr val="0070C0"/>
                </a:solidFill>
              </a:rPr>
              <a:t>- Terms &amp; conditions of the credit</a:t>
            </a:r>
            <a:endParaRPr lang="en-US" altLang="zh-CN" sz="2800" i="1" dirty="0">
              <a:solidFill>
                <a:srgbClr val="0070C0"/>
              </a:solidFill>
            </a:endParaRPr>
          </a:p>
          <a:p>
            <a:r>
              <a:rPr lang="en-US" altLang="zh-CN" sz="2800" i="1" dirty="0">
                <a:solidFill>
                  <a:srgbClr val="0070C0"/>
                </a:solidFill>
              </a:rPr>
              <a:t>            - Applicable UCP provisions</a:t>
            </a:r>
            <a:endParaRPr lang="en-US" altLang="zh-CN" sz="2800" i="1" dirty="0">
              <a:solidFill>
                <a:srgbClr val="0070C0"/>
              </a:solidFill>
            </a:endParaRPr>
          </a:p>
          <a:p>
            <a:r>
              <a:rPr lang="en-US" altLang="zh-CN" sz="2800" i="1" dirty="0">
                <a:solidFill>
                  <a:srgbClr val="0070C0"/>
                </a:solidFill>
              </a:rPr>
              <a:t>            - International standard banking practice (ISBP)</a:t>
            </a:r>
            <a:endParaRPr lang="en-US" altLang="zh-CN" sz="2800" i="1" dirty="0">
              <a:solidFill>
                <a:srgbClr val="0070C0"/>
              </a:solidFill>
            </a:endParaRPr>
          </a:p>
          <a:p>
            <a:endParaRPr lang="en-US" altLang="zh-CN" sz="1000" i="1" dirty="0">
              <a:solidFill>
                <a:srgbClr val="0070C0"/>
              </a:solidFill>
            </a:endParaRPr>
          </a:p>
          <a:p>
            <a:r>
              <a:rPr lang="en-US" altLang="zh-CN" sz="2800" i="1" dirty="0">
                <a:solidFill>
                  <a:srgbClr val="0070C0"/>
                </a:solidFill>
              </a:rPr>
              <a:t>      and no data conflicts among documents</a:t>
            </a:r>
            <a:r>
              <a:rPr lang="zh-CN" altLang="en-US" sz="2800" i="1" dirty="0">
                <a:solidFill>
                  <a:srgbClr val="0070C0"/>
                </a:solidFill>
              </a:rPr>
              <a:t> </a:t>
            </a:r>
            <a:r>
              <a:rPr lang="en-US" altLang="zh-CN" sz="2800" i="1" dirty="0">
                <a:solidFill>
                  <a:srgbClr val="0070C0"/>
                </a:solidFill>
              </a:rPr>
              <a:t>and the credit.</a:t>
            </a:r>
            <a:endParaRPr lang="en-US" altLang="zh-CN" sz="2800" i="1" dirty="0">
              <a:solidFill>
                <a:srgbClr val="0070C0"/>
              </a:solidFill>
            </a:endParaRPr>
          </a:p>
          <a:p>
            <a:endParaRPr lang="en-US" altLang="zh-CN" sz="1200" i="1" dirty="0">
              <a:solidFill>
                <a:srgbClr val="0070C0"/>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8936"/>
            <a:ext cx="10080625" cy="2245360"/>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800" dirty="0"/>
              <a:t>If L/C requires insurance against “all risks”, bank will accept insurance document containing any “all risks” notation or clause, without regard to any risks stated to be excluded.</a:t>
            </a:r>
            <a:endParaRPr lang="en-US" altLang="zh-CN" sz="2800" dirty="0"/>
          </a:p>
          <a:p>
            <a:pPr lvl="1"/>
            <a:r>
              <a:rPr lang="zh-CN" altLang="en-US" sz="2800" dirty="0"/>
              <a:t>   </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18936"/>
            <a:ext cx="10080625" cy="3969385"/>
          </a:xfrm>
          <a:prstGeom prst="rect">
            <a:avLst/>
          </a:prstGeom>
          <a:noFill/>
        </p:spPr>
        <p:txBody>
          <a:bodyPr wrap="square" rtlCol="0">
            <a:spAutoFit/>
          </a:bodyPr>
          <a:lstStyle/>
          <a:p>
            <a:pPr marL="800100" lvl="1" indent="-342900">
              <a:buFont typeface="Arial" panose="020B0604020202020204" pitchFamily="34" charset="0"/>
              <a:buChar char="•"/>
            </a:pPr>
            <a:r>
              <a:rPr lang="en-US" altLang="zh-CN" sz="2800" dirty="0"/>
              <a:t>An insurance document may contain reference to any exclusion clause. </a:t>
            </a:r>
            <a:endParaRPr lang="en-US" altLang="zh-CN" sz="2800" dirty="0"/>
          </a:p>
          <a:p>
            <a:r>
              <a:rPr lang="en-US" altLang="zh-CN" sz="2800" dirty="0"/>
              <a:t>       </a:t>
            </a:r>
            <a:endParaRPr lang="zh-CN" altLang="en-US" sz="2800" dirty="0"/>
          </a:p>
          <a:p>
            <a:pPr marL="800100" lvl="1" indent="-342900">
              <a:buFont typeface="Arial" panose="020B0604020202020204" pitchFamily="34" charset="0"/>
              <a:buChar char="•"/>
            </a:pPr>
            <a:r>
              <a:rPr lang="en-US" altLang="zh-CN" sz="2800" dirty="0"/>
              <a:t>An insurance document may indicate that the cover is subject to a franchise or excess (deductible).</a:t>
            </a:r>
            <a:endParaRPr lang="en-US" altLang="zh-CN" sz="2800" dirty="0"/>
          </a:p>
          <a:p>
            <a:pPr lvl="1"/>
            <a:r>
              <a:rPr lang="en-US" altLang="zh-CN" sz="2800" dirty="0"/>
              <a:t>  </a:t>
            </a:r>
            <a:endParaRPr lang="en-US" altLang="zh-CN" sz="2800" dirty="0"/>
          </a:p>
          <a:p>
            <a:pPr marL="342900" indent="-342900">
              <a:buFont typeface="Arial" panose="020B0604020202020204" pitchFamily="34" charset="0"/>
              <a:buChar char="•"/>
            </a:pPr>
            <a:r>
              <a:rPr lang="en-US" altLang="zh-CN" sz="2800" dirty="0"/>
              <a:t>Sample insurance policy and elements of the document are presented in the “</a:t>
            </a:r>
            <a:r>
              <a:rPr lang="en-US" altLang="zh-CN" sz="2800" i="1" dirty="0">
                <a:solidFill>
                  <a:srgbClr val="0070C0"/>
                </a:solidFill>
              </a:rPr>
              <a:t>Insurance practices in international trade</a:t>
            </a:r>
            <a:r>
              <a:rPr lang="en-US" altLang="zh-CN" sz="2800" dirty="0"/>
              <a:t>” part of </a:t>
            </a:r>
            <a:r>
              <a:rPr lang="en-US" altLang="zh-CN" sz="2800" dirty="0">
                <a:solidFill>
                  <a:srgbClr val="0070C0"/>
                </a:solidFill>
              </a:rPr>
              <a:t>Chapter 6 – International Marine Cargo Insurance</a:t>
            </a:r>
            <a:r>
              <a:rPr lang="en-US" altLang="zh-CN" sz="2800" dirty="0"/>
              <a:t>.</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6. Inspection Certificates</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352957"/>
            <a:ext cx="10080625" cy="4832092"/>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Written documents issued by the commodity inspection bodies certifying that the goods are in conformity with the specifications stated on the sales contract.</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Scope of inspection – quality, quantity, weight, origin, sanitary etc.</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Contents of an inspection certificate must be in conformity with the L/C.</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569277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Chinese Inspection Authority </a:t>
            </a:r>
            <a:endParaRPr lang="en-US" altLang="zh-CN" sz="2800" dirty="0"/>
          </a:p>
          <a:p>
            <a:pPr marL="457200" indent="-457200">
              <a:buFont typeface="Arial" panose="020B0604020202020204" pitchFamily="34" charset="0"/>
              <a:buChar char="•"/>
            </a:pPr>
            <a:endParaRPr lang="en-US" altLang="zh-CN" sz="2800" dirty="0"/>
          </a:p>
          <a:p>
            <a:r>
              <a:rPr lang="en-US" altLang="zh-CN" sz="2800" dirty="0"/>
              <a:t>    GACC and its regional Entry-Exit Inspection and </a:t>
            </a:r>
            <a:endParaRPr lang="en-US" altLang="zh-CN" sz="2800" dirty="0"/>
          </a:p>
          <a:p>
            <a:r>
              <a:rPr lang="en-US" altLang="zh-CN" sz="2800" dirty="0"/>
              <a:t>    Quarantine Bureaus</a:t>
            </a:r>
            <a:endParaRPr lang="en-US" altLang="zh-CN" sz="2800" dirty="0"/>
          </a:p>
          <a:p>
            <a:r>
              <a:rPr lang="en-US" altLang="zh-CN" sz="2800" dirty="0"/>
              <a:t>     </a:t>
            </a:r>
            <a:r>
              <a:rPr lang="en-US" altLang="zh-CN" sz="2800" dirty="0">
                <a:solidFill>
                  <a:srgbClr val="0070C0"/>
                </a:solidFill>
              </a:rPr>
              <a:t>for statutory inspection of certain products in </a:t>
            </a:r>
            <a:r>
              <a:rPr lang="en-US" altLang="zh-CN" sz="2800" b="1" dirty="0">
                <a:solidFill>
                  <a:srgbClr val="0070C0"/>
                </a:solidFill>
                <a:effectLst>
                  <a:outerShdw blurRad="38100" dist="38100" dir="2700000" algn="tl">
                    <a:srgbClr val="000000">
                      <a:alpha val="43137"/>
                    </a:srgbClr>
                  </a:outerShdw>
                </a:effectLst>
              </a:rPr>
              <a:t>the  </a:t>
            </a:r>
            <a:endParaRPr lang="en-US" altLang="zh-CN" sz="2800" b="1" dirty="0">
              <a:solidFill>
                <a:srgbClr val="0070C0"/>
              </a:solidFill>
              <a:effectLst>
                <a:outerShdw blurRad="38100" dist="38100" dir="2700000" algn="tl">
                  <a:srgbClr val="000000">
                    <a:alpha val="43137"/>
                  </a:srgbClr>
                </a:outerShdw>
              </a:effectLst>
            </a:endParaRPr>
          </a:p>
          <a:p>
            <a:r>
              <a:rPr lang="en-US" altLang="zh-CN" sz="2800" b="1" dirty="0">
                <a:solidFill>
                  <a:srgbClr val="0070C0"/>
                </a:solidFill>
                <a:effectLst>
                  <a:outerShdw blurRad="38100" dist="38100" dir="2700000" algn="tl">
                    <a:srgbClr val="000000">
                      <a:alpha val="43137"/>
                    </a:srgbClr>
                  </a:outerShdw>
                </a:effectLst>
              </a:rPr>
              <a:t>     List</a:t>
            </a:r>
            <a:endParaRPr lang="en-US" altLang="zh-CN" sz="2800" dirty="0">
              <a:solidFill>
                <a:srgbClr val="0070C0"/>
              </a:solidFill>
              <a:effectLst>
                <a:outerShdw blurRad="38100" dist="38100" dir="2700000" algn="tl">
                  <a:srgbClr val="000000">
                    <a:alpha val="43137"/>
                  </a:srgbClr>
                </a:outerShdw>
              </a:effectLst>
            </a:endParaRPr>
          </a:p>
          <a:p>
            <a:endParaRPr lang="en-US" altLang="zh-CN" sz="2800" dirty="0"/>
          </a:p>
          <a:p>
            <a:pPr marL="457200" indent="-457200">
              <a:buFont typeface="Arial" panose="020B0604020202020204" pitchFamily="34" charset="0"/>
              <a:buChar char="•"/>
            </a:pPr>
            <a:r>
              <a:rPr lang="en-US" altLang="zh-CN" sz="2800" dirty="0"/>
              <a:t>Independent Inspection Companies</a:t>
            </a:r>
            <a:endParaRPr lang="en-US" altLang="zh-CN" sz="2800" dirty="0"/>
          </a:p>
          <a:p>
            <a:r>
              <a:rPr lang="en-US" altLang="zh-CN" sz="2800" dirty="0"/>
              <a:t>     </a:t>
            </a:r>
            <a:r>
              <a:rPr lang="en-US" altLang="zh-CN" sz="2800" dirty="0">
                <a:solidFill>
                  <a:srgbClr val="0070C0"/>
                </a:solidFill>
              </a:rPr>
              <a:t>China Certification &amp; Inspection Group (CCIC)</a:t>
            </a:r>
            <a:endParaRPr lang="en-US" altLang="zh-CN" sz="2800" dirty="0">
              <a:solidFill>
                <a:srgbClr val="0070C0"/>
              </a:solidFill>
            </a:endParaRPr>
          </a:p>
          <a:p>
            <a:r>
              <a:rPr lang="en-US" altLang="zh-CN" sz="2800" dirty="0">
                <a:solidFill>
                  <a:srgbClr val="0070C0"/>
                </a:solidFill>
              </a:rPr>
              <a:t>     SGS - Switzerland</a:t>
            </a:r>
            <a:endParaRPr lang="en-US" altLang="zh-CN" sz="2800" dirty="0">
              <a:solidFill>
                <a:srgbClr val="0070C0"/>
              </a:solidFill>
            </a:endParaRPr>
          </a:p>
          <a:p>
            <a:r>
              <a:rPr lang="en-US" altLang="zh-CN" sz="2800" dirty="0">
                <a:solidFill>
                  <a:srgbClr val="0070C0"/>
                </a:solidFill>
              </a:rPr>
              <a:t>     Bureau Veritas - France</a:t>
            </a:r>
            <a:endParaRPr lang="en-US" altLang="zh-CN" sz="2800" dirty="0">
              <a:solidFill>
                <a:srgbClr val="0070C0"/>
              </a:solidFill>
            </a:endParaRPr>
          </a:p>
          <a:p>
            <a:r>
              <a:rPr lang="en-US" altLang="zh-CN" sz="2800" dirty="0">
                <a:solidFill>
                  <a:srgbClr val="0070C0"/>
                </a:solidFill>
              </a:rPr>
              <a:t>     </a:t>
            </a:r>
            <a:r>
              <a:rPr lang="de-DE" altLang="zh-CN" sz="2800" dirty="0">
                <a:solidFill>
                  <a:srgbClr val="0070C0"/>
                </a:solidFill>
              </a:rPr>
              <a:t>TÜV SÜD and TÜV Rheinland - Germany</a:t>
            </a:r>
            <a:endParaRPr lang="de-DE" altLang="zh-CN" sz="2800" dirty="0">
              <a:solidFill>
                <a:srgbClr val="0070C0"/>
              </a:solidFill>
            </a:endParaRPr>
          </a:p>
          <a:p>
            <a:r>
              <a:rPr lang="en-US" altLang="zh-CN" sz="2800" dirty="0">
                <a:solidFill>
                  <a:srgbClr val="0070C0"/>
                </a:solidFill>
              </a:rPr>
              <a:t>     </a:t>
            </a:r>
            <a:r>
              <a:rPr lang="en-GB" altLang="zh-CN" sz="2800" dirty="0">
                <a:solidFill>
                  <a:srgbClr val="0070C0"/>
                </a:solidFill>
              </a:rPr>
              <a:t>Intertek - UK</a:t>
            </a:r>
            <a:endParaRPr lang="en-US" altLang="zh-CN" sz="2800" dirty="0"/>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52384" y="1052736"/>
            <a:ext cx="2204864" cy="2204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4832092"/>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Apply for inspection</a:t>
            </a:r>
            <a:endParaRPr lang="en-US" altLang="zh-CN" sz="2800" dirty="0"/>
          </a:p>
          <a:p>
            <a:r>
              <a:rPr lang="en-US" altLang="zh-CN" sz="2800" dirty="0">
                <a:solidFill>
                  <a:srgbClr val="0070C0"/>
                </a:solidFill>
              </a:rPr>
              <a:t>     at least 10 days before the date of shipment</a:t>
            </a:r>
            <a:endParaRPr lang="en-US" altLang="zh-CN" sz="2800" dirty="0">
              <a:solidFill>
                <a:srgbClr val="0070C0"/>
              </a:solidFill>
            </a:endParaRPr>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Issuing date of inspection certificate should be no later than the date of shipment as shown on B/L </a:t>
            </a:r>
            <a:endParaRPr lang="en-US" altLang="zh-CN" sz="2800" dirty="0"/>
          </a:p>
          <a:p>
            <a:r>
              <a:rPr lang="en-US" altLang="zh-CN" sz="2800" dirty="0">
                <a:solidFill>
                  <a:srgbClr val="0070C0"/>
                </a:solidFill>
              </a:rPr>
              <a:t>     can be the same day or earlier</a:t>
            </a:r>
            <a:endParaRPr lang="en-US" altLang="zh-CN" sz="2800" dirty="0">
              <a:solidFill>
                <a:srgbClr val="0070C0"/>
              </a:solidFill>
            </a:endParaRPr>
          </a:p>
          <a:p>
            <a:endParaRPr lang="en-US" altLang="zh-CN" sz="2800" dirty="0"/>
          </a:p>
          <a:p>
            <a:pPr marL="457200" indent="-457200">
              <a:buFont typeface="Arial" panose="020B0604020202020204" pitchFamily="34" charset="0"/>
              <a:buChar char="•"/>
            </a:pPr>
            <a:r>
              <a:rPr lang="en-US" altLang="zh-CN" sz="2800" dirty="0"/>
              <a:t>Inspection certificate issued by the inspection authority is valid for</a:t>
            </a:r>
            <a:endParaRPr lang="en-US" altLang="zh-CN" sz="2800" dirty="0"/>
          </a:p>
          <a:p>
            <a:pPr marL="914400" lvl="1" indent="-457200">
              <a:buFont typeface="Arial" panose="020B0604020202020204" pitchFamily="34" charset="0"/>
              <a:buChar char="•"/>
            </a:pPr>
            <a:r>
              <a:rPr lang="en-US" altLang="zh-CN" sz="2800" dirty="0">
                <a:solidFill>
                  <a:srgbClr val="0070C0"/>
                </a:solidFill>
              </a:rPr>
              <a:t>general products - 60 days</a:t>
            </a:r>
            <a:endParaRPr lang="en-US" altLang="zh-CN" sz="2800" dirty="0">
              <a:solidFill>
                <a:srgbClr val="0070C0"/>
              </a:solidFill>
            </a:endParaRPr>
          </a:p>
          <a:p>
            <a:pPr marL="914400" lvl="1" indent="-457200">
              <a:buFont typeface="Arial" panose="020B0604020202020204" pitchFamily="34" charset="0"/>
              <a:buChar char="•"/>
            </a:pPr>
            <a:r>
              <a:rPr lang="en-US" altLang="zh-CN" sz="2800" dirty="0">
                <a:solidFill>
                  <a:srgbClr val="0070C0"/>
                </a:solidFill>
              </a:rPr>
              <a:t>perishable goods - 14 days</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3472" y="476672"/>
            <a:ext cx="9360000" cy="5524268"/>
          </a:xfrm>
          <a:prstGeom prst="rect">
            <a:avLst/>
          </a:prstGeom>
        </p:spPr>
      </p:pic>
      <p:sp>
        <p:nvSpPr>
          <p:cNvPr id="6" name="椭圆 5"/>
          <p:cNvSpPr/>
          <p:nvPr/>
        </p:nvSpPr>
        <p:spPr>
          <a:xfrm>
            <a:off x="3760634" y="431124"/>
            <a:ext cx="4525676" cy="109990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6520" y="141761"/>
            <a:ext cx="9360000" cy="6582746"/>
          </a:xfrm>
          <a:prstGeom prst="rect">
            <a:avLst/>
          </a:prstGeom>
        </p:spPr>
      </p:pic>
      <p:sp>
        <p:nvSpPr>
          <p:cNvPr id="8" name="矩形 7"/>
          <p:cNvSpPr/>
          <p:nvPr/>
        </p:nvSpPr>
        <p:spPr>
          <a:xfrm>
            <a:off x="7104112" y="141760"/>
            <a:ext cx="3168352" cy="213511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9" name="矩形 8"/>
          <p:cNvSpPr/>
          <p:nvPr/>
        </p:nvSpPr>
        <p:spPr>
          <a:xfrm>
            <a:off x="1703512" y="2276871"/>
            <a:ext cx="6480720" cy="213511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59496" y="371420"/>
            <a:ext cx="9238416" cy="5848056"/>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椭圆 5"/>
          <p:cNvSpPr/>
          <p:nvPr/>
        </p:nvSpPr>
        <p:spPr>
          <a:xfrm>
            <a:off x="4151784" y="1609018"/>
            <a:ext cx="4098462" cy="955886"/>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2" name="矩形 11"/>
          <p:cNvSpPr/>
          <p:nvPr/>
        </p:nvSpPr>
        <p:spPr>
          <a:xfrm>
            <a:off x="1559496" y="5229200"/>
            <a:ext cx="4680520" cy="50405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3" name="矩形 12"/>
          <p:cNvSpPr/>
          <p:nvPr/>
        </p:nvSpPr>
        <p:spPr>
          <a:xfrm>
            <a:off x="1559496" y="5661248"/>
            <a:ext cx="5760640" cy="57606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3" grpId="0" animBg="1"/>
      <p:bldP spid="1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3685" y="1673476"/>
            <a:ext cx="9000000" cy="3339700"/>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9" name="矩形 8"/>
          <p:cNvSpPr/>
          <p:nvPr/>
        </p:nvSpPr>
        <p:spPr>
          <a:xfrm>
            <a:off x="1632504" y="1673477"/>
            <a:ext cx="9000000" cy="67540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2" name="矩形 11"/>
          <p:cNvSpPr/>
          <p:nvPr/>
        </p:nvSpPr>
        <p:spPr>
          <a:xfrm>
            <a:off x="1632504" y="2761074"/>
            <a:ext cx="6335704" cy="52391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3" name="矩形 12"/>
          <p:cNvSpPr/>
          <p:nvPr/>
        </p:nvSpPr>
        <p:spPr>
          <a:xfrm>
            <a:off x="2567608" y="3402268"/>
            <a:ext cx="2304256" cy="182693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0" name="矩形 9"/>
          <p:cNvSpPr/>
          <p:nvPr/>
        </p:nvSpPr>
        <p:spPr>
          <a:xfrm>
            <a:off x="7032104" y="3692057"/>
            <a:ext cx="2520280" cy="132112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3" grpId="0" animBg="1"/>
      <p:bldP spid="13" grpId="1" animBg="1"/>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5480" y="1063664"/>
            <a:ext cx="9000000" cy="4567531"/>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9" name="矩形 8"/>
          <p:cNvSpPr/>
          <p:nvPr/>
        </p:nvSpPr>
        <p:spPr>
          <a:xfrm>
            <a:off x="1487488" y="1484784"/>
            <a:ext cx="9000000" cy="122413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3" name="矩形 12"/>
          <p:cNvSpPr/>
          <p:nvPr/>
        </p:nvSpPr>
        <p:spPr>
          <a:xfrm>
            <a:off x="2783632" y="3933056"/>
            <a:ext cx="2664668" cy="86409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0" name="矩形 9"/>
          <p:cNvSpPr/>
          <p:nvPr/>
        </p:nvSpPr>
        <p:spPr>
          <a:xfrm>
            <a:off x="6105936" y="3933056"/>
            <a:ext cx="2631664" cy="86409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474615"/>
            <a:ext cx="10080625" cy="332295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dirty="0">
                <a:sym typeface="Wingdings" panose="05000000000000000000" pitchFamily="2" charset="2"/>
              </a:rPr>
              <a:t>Principle of International Trade Documentation under L/C</a:t>
            </a:r>
            <a:endParaRPr lang="en-US" altLang="zh-CN" sz="2800" dirty="0">
              <a:sym typeface="Wingdings" panose="05000000000000000000" pitchFamily="2" charset="2"/>
            </a:endParaRPr>
          </a:p>
          <a:p>
            <a:pPr marL="457200" indent="-457200">
              <a:lnSpc>
                <a:spcPct val="150000"/>
              </a:lnSpc>
              <a:buFont typeface="Arial" panose="020B0604020202020204" pitchFamily="34" charset="0"/>
              <a:buChar char="•"/>
            </a:pPr>
            <a:r>
              <a:rPr lang="en-US" altLang="zh-CN" sz="2800" dirty="0">
                <a:solidFill>
                  <a:srgbClr val="0070C0"/>
                </a:solidFill>
                <a:sym typeface="Wingdings" panose="05000000000000000000" pitchFamily="2" charset="2"/>
              </a:rPr>
              <a:t>Document-Document Conformity </a:t>
            </a:r>
            <a:endParaRPr lang="en-US" altLang="zh-CN" sz="2800" dirty="0">
              <a:solidFill>
                <a:srgbClr val="0070C0"/>
              </a:solidFill>
              <a:sym typeface="Wingdings" panose="05000000000000000000" pitchFamily="2" charset="2"/>
            </a:endParaRPr>
          </a:p>
          <a:p>
            <a:pPr marL="457200" indent="-457200">
              <a:lnSpc>
                <a:spcPct val="150000"/>
              </a:lnSpc>
              <a:buFont typeface="Arial" panose="020B0604020202020204" pitchFamily="34" charset="0"/>
              <a:buChar char="•"/>
            </a:pPr>
            <a:r>
              <a:rPr lang="en-US" altLang="zh-CN" sz="2800" dirty="0">
                <a:solidFill>
                  <a:srgbClr val="0070C0"/>
                </a:solidFill>
                <a:sym typeface="Wingdings" panose="05000000000000000000" pitchFamily="2" charset="2"/>
              </a:rPr>
              <a:t>Document-Credit Conformity        </a:t>
            </a:r>
            <a:endParaRPr lang="en-US" altLang="zh-CN" sz="2800" dirty="0">
              <a:solidFill>
                <a:srgbClr val="0070C0"/>
              </a:solidFill>
              <a:sym typeface="Wingdings" panose="05000000000000000000" pitchFamily="2" charset="2"/>
            </a:endParaRPr>
          </a:p>
          <a:p>
            <a:pPr marL="457200" indent="-457200">
              <a:lnSpc>
                <a:spcPct val="150000"/>
              </a:lnSpc>
              <a:buFont typeface="Arial" panose="020B0604020202020204" pitchFamily="34" charset="0"/>
              <a:buChar char="•"/>
            </a:pPr>
            <a:r>
              <a:rPr lang="en-US" altLang="zh-CN" sz="2800" dirty="0">
                <a:solidFill>
                  <a:srgbClr val="0070C0"/>
                </a:solidFill>
                <a:sym typeface="Wingdings" panose="05000000000000000000" pitchFamily="2" charset="2"/>
              </a:rPr>
              <a:t>Document-Goods Conformity       </a:t>
            </a:r>
            <a:endParaRPr lang="en-US" altLang="zh-CN" sz="2800" dirty="0">
              <a:solidFill>
                <a:srgbClr val="0070C0"/>
              </a:solidFill>
              <a:sym typeface="Wingdings" panose="05000000000000000000" pitchFamily="2" charset="2"/>
            </a:endParaRPr>
          </a:p>
          <a:p>
            <a:pPr marL="457200" indent="-457200">
              <a:lnSpc>
                <a:spcPct val="150000"/>
              </a:lnSpc>
              <a:buFont typeface="Arial" panose="020B0604020202020204" pitchFamily="34" charset="0"/>
              <a:buChar char="•"/>
            </a:pPr>
            <a:r>
              <a:rPr lang="en-US" altLang="zh-CN" sz="2800" dirty="0">
                <a:solidFill>
                  <a:srgbClr val="0070C0"/>
                </a:solidFill>
                <a:sym typeface="Wingdings" panose="05000000000000000000" pitchFamily="2" charset="2"/>
              </a:rPr>
              <a:t>Credit-Contract Conformity           </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grpSp>
        <p:nvGrpSpPr>
          <p:cNvPr id="5" name="组合 4"/>
          <p:cNvGrpSpPr/>
          <p:nvPr/>
        </p:nvGrpSpPr>
        <p:grpSpPr>
          <a:xfrm>
            <a:off x="8500017" y="1412776"/>
            <a:ext cx="2492527" cy="864096"/>
            <a:chOff x="8976320" y="1412776"/>
            <a:chExt cx="2492527" cy="864096"/>
          </a:xfrm>
        </p:grpSpPr>
        <p:sp>
          <p:nvSpPr>
            <p:cNvPr id="2" name="右大括号 1"/>
            <p:cNvSpPr/>
            <p:nvPr/>
          </p:nvSpPr>
          <p:spPr>
            <a:xfrm>
              <a:off x="8976320" y="1412776"/>
              <a:ext cx="432048" cy="864096"/>
            </a:xfrm>
            <a:prstGeom prst="rightBrace">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10404132" y="1583214"/>
              <a:ext cx="1064715" cy="523220"/>
            </a:xfrm>
            <a:prstGeom prst="rect">
              <a:avLst/>
            </a:prstGeom>
            <a:noFill/>
          </p:spPr>
          <p:txBody>
            <a:bodyPr wrap="none" rtlCol="0">
              <a:spAutoFit/>
            </a:bodyPr>
            <a:lstStyle/>
            <a:p>
              <a:r>
                <a:rPr lang="en-US" altLang="zh-CN" sz="2800" b="1" dirty="0">
                  <a:solidFill>
                    <a:srgbClr val="7030A0"/>
                  </a:solidFill>
                </a:rPr>
                <a:t>Bank</a:t>
              </a:r>
              <a:endParaRPr lang="zh-CN" altLang="en-US" sz="2800" b="1" dirty="0">
                <a:solidFill>
                  <a:srgbClr val="7030A0"/>
                </a:solidFill>
              </a:endParaRPr>
            </a:p>
          </p:txBody>
        </p:sp>
        <p:sp>
          <p:nvSpPr>
            <p:cNvPr id="7" name="old-library-building_85584"/>
            <p:cNvSpPr>
              <a:spLocks noChangeAspect="1"/>
            </p:cNvSpPr>
            <p:nvPr/>
          </p:nvSpPr>
          <p:spPr bwMode="auto">
            <a:xfrm>
              <a:off x="9646835" y="1484685"/>
              <a:ext cx="780300" cy="720277"/>
            </a:xfrm>
            <a:custGeom>
              <a:avLst/>
              <a:gdLst>
                <a:gd name="connsiteX0" fmla="*/ 30294 w 330200"/>
                <a:gd name="connsiteY0" fmla="*/ 268288 h 304800"/>
                <a:gd name="connsiteX1" fmla="*/ 30294 w 330200"/>
                <a:gd name="connsiteY1" fmla="*/ 280091 h 304800"/>
                <a:gd name="connsiteX2" fmla="*/ 277871 w 330200"/>
                <a:gd name="connsiteY2" fmla="*/ 280091 h 304800"/>
                <a:gd name="connsiteX3" fmla="*/ 280464 w 330200"/>
                <a:gd name="connsiteY3" fmla="*/ 282714 h 304800"/>
                <a:gd name="connsiteX4" fmla="*/ 277871 w 330200"/>
                <a:gd name="connsiteY4" fmla="*/ 286648 h 304800"/>
                <a:gd name="connsiteX5" fmla="*/ 23813 w 330200"/>
                <a:gd name="connsiteY5" fmla="*/ 286648 h 304800"/>
                <a:gd name="connsiteX6" fmla="*/ 23813 w 330200"/>
                <a:gd name="connsiteY6" fmla="*/ 298451 h 304800"/>
                <a:gd name="connsiteX7" fmla="*/ 306388 w 330200"/>
                <a:gd name="connsiteY7" fmla="*/ 298451 h 304800"/>
                <a:gd name="connsiteX8" fmla="*/ 306388 w 330200"/>
                <a:gd name="connsiteY8" fmla="*/ 286648 h 304800"/>
                <a:gd name="connsiteX9" fmla="*/ 297315 w 330200"/>
                <a:gd name="connsiteY9" fmla="*/ 286648 h 304800"/>
                <a:gd name="connsiteX10" fmla="*/ 294722 w 330200"/>
                <a:gd name="connsiteY10" fmla="*/ 282714 h 304800"/>
                <a:gd name="connsiteX11" fmla="*/ 297315 w 330200"/>
                <a:gd name="connsiteY11" fmla="*/ 280091 h 304800"/>
                <a:gd name="connsiteX12" fmla="*/ 299907 w 330200"/>
                <a:gd name="connsiteY12" fmla="*/ 280091 h 304800"/>
                <a:gd name="connsiteX13" fmla="*/ 299907 w 330200"/>
                <a:gd name="connsiteY13" fmla="*/ 268288 h 304800"/>
                <a:gd name="connsiteX14" fmla="*/ 30294 w 330200"/>
                <a:gd name="connsiteY14" fmla="*/ 268288 h 304800"/>
                <a:gd name="connsiteX15" fmla="*/ 239713 w 330200"/>
                <a:gd name="connsiteY15" fmla="*/ 250825 h 304800"/>
                <a:gd name="connsiteX16" fmla="*/ 239713 w 330200"/>
                <a:gd name="connsiteY16" fmla="*/ 261938 h 304800"/>
                <a:gd name="connsiteX17" fmla="*/ 287338 w 330200"/>
                <a:gd name="connsiteY17" fmla="*/ 261938 h 304800"/>
                <a:gd name="connsiteX18" fmla="*/ 287338 w 330200"/>
                <a:gd name="connsiteY18" fmla="*/ 250825 h 304800"/>
                <a:gd name="connsiteX19" fmla="*/ 174625 w 330200"/>
                <a:gd name="connsiteY19" fmla="*/ 250825 h 304800"/>
                <a:gd name="connsiteX20" fmla="*/ 174625 w 330200"/>
                <a:gd name="connsiteY20" fmla="*/ 261938 h 304800"/>
                <a:gd name="connsiteX21" fmla="*/ 222250 w 330200"/>
                <a:gd name="connsiteY21" fmla="*/ 261938 h 304800"/>
                <a:gd name="connsiteX22" fmla="*/ 222250 w 330200"/>
                <a:gd name="connsiteY22" fmla="*/ 250825 h 304800"/>
                <a:gd name="connsiteX23" fmla="*/ 107950 w 330200"/>
                <a:gd name="connsiteY23" fmla="*/ 250825 h 304800"/>
                <a:gd name="connsiteX24" fmla="*/ 107950 w 330200"/>
                <a:gd name="connsiteY24" fmla="*/ 261938 h 304800"/>
                <a:gd name="connsiteX25" fmla="*/ 155575 w 330200"/>
                <a:gd name="connsiteY25" fmla="*/ 261938 h 304800"/>
                <a:gd name="connsiteX26" fmla="*/ 155575 w 330200"/>
                <a:gd name="connsiteY26" fmla="*/ 250825 h 304800"/>
                <a:gd name="connsiteX27" fmla="*/ 117475 w 330200"/>
                <a:gd name="connsiteY27" fmla="*/ 250825 h 304800"/>
                <a:gd name="connsiteX28" fmla="*/ 41275 w 330200"/>
                <a:gd name="connsiteY28" fmla="*/ 250825 h 304800"/>
                <a:gd name="connsiteX29" fmla="*/ 41275 w 330200"/>
                <a:gd name="connsiteY29" fmla="*/ 261938 h 304800"/>
                <a:gd name="connsiteX30" fmla="*/ 90488 w 330200"/>
                <a:gd name="connsiteY30" fmla="*/ 261938 h 304800"/>
                <a:gd name="connsiteX31" fmla="*/ 90488 w 330200"/>
                <a:gd name="connsiteY31" fmla="*/ 250825 h 304800"/>
                <a:gd name="connsiteX32" fmla="*/ 264160 w 330200"/>
                <a:gd name="connsiteY32" fmla="*/ 138113 h 304800"/>
                <a:gd name="connsiteX33" fmla="*/ 266700 w 330200"/>
                <a:gd name="connsiteY33" fmla="*/ 142032 h 304800"/>
                <a:gd name="connsiteX34" fmla="*/ 266700 w 330200"/>
                <a:gd name="connsiteY34" fmla="*/ 238689 h 304800"/>
                <a:gd name="connsiteX35" fmla="*/ 264160 w 330200"/>
                <a:gd name="connsiteY35" fmla="*/ 241301 h 304800"/>
                <a:gd name="connsiteX36" fmla="*/ 260350 w 330200"/>
                <a:gd name="connsiteY36" fmla="*/ 238689 h 304800"/>
                <a:gd name="connsiteX37" fmla="*/ 260350 w 330200"/>
                <a:gd name="connsiteY37" fmla="*/ 142032 h 304800"/>
                <a:gd name="connsiteX38" fmla="*/ 264160 w 330200"/>
                <a:gd name="connsiteY38" fmla="*/ 138113 h 304800"/>
                <a:gd name="connsiteX39" fmla="*/ 199073 w 330200"/>
                <a:gd name="connsiteY39" fmla="*/ 138113 h 304800"/>
                <a:gd name="connsiteX40" fmla="*/ 201613 w 330200"/>
                <a:gd name="connsiteY40" fmla="*/ 142032 h 304800"/>
                <a:gd name="connsiteX41" fmla="*/ 201613 w 330200"/>
                <a:gd name="connsiteY41" fmla="*/ 238689 h 304800"/>
                <a:gd name="connsiteX42" fmla="*/ 199073 w 330200"/>
                <a:gd name="connsiteY42" fmla="*/ 241301 h 304800"/>
                <a:gd name="connsiteX43" fmla="*/ 195263 w 330200"/>
                <a:gd name="connsiteY43" fmla="*/ 238689 h 304800"/>
                <a:gd name="connsiteX44" fmla="*/ 195263 w 330200"/>
                <a:gd name="connsiteY44" fmla="*/ 142032 h 304800"/>
                <a:gd name="connsiteX45" fmla="*/ 199073 w 330200"/>
                <a:gd name="connsiteY45" fmla="*/ 138113 h 304800"/>
                <a:gd name="connsiteX46" fmla="*/ 131128 w 330200"/>
                <a:gd name="connsiteY46" fmla="*/ 138113 h 304800"/>
                <a:gd name="connsiteX47" fmla="*/ 134938 w 330200"/>
                <a:gd name="connsiteY47" fmla="*/ 142032 h 304800"/>
                <a:gd name="connsiteX48" fmla="*/ 134938 w 330200"/>
                <a:gd name="connsiteY48" fmla="*/ 238689 h 304800"/>
                <a:gd name="connsiteX49" fmla="*/ 131128 w 330200"/>
                <a:gd name="connsiteY49" fmla="*/ 241301 h 304800"/>
                <a:gd name="connsiteX50" fmla="*/ 128588 w 330200"/>
                <a:gd name="connsiteY50" fmla="*/ 238689 h 304800"/>
                <a:gd name="connsiteX51" fmla="*/ 128588 w 330200"/>
                <a:gd name="connsiteY51" fmla="*/ 142032 h 304800"/>
                <a:gd name="connsiteX52" fmla="*/ 131128 w 330200"/>
                <a:gd name="connsiteY52" fmla="*/ 138113 h 304800"/>
                <a:gd name="connsiteX53" fmla="*/ 66040 w 330200"/>
                <a:gd name="connsiteY53" fmla="*/ 138113 h 304800"/>
                <a:gd name="connsiteX54" fmla="*/ 69850 w 330200"/>
                <a:gd name="connsiteY54" fmla="*/ 142032 h 304800"/>
                <a:gd name="connsiteX55" fmla="*/ 69850 w 330200"/>
                <a:gd name="connsiteY55" fmla="*/ 238689 h 304800"/>
                <a:gd name="connsiteX56" fmla="*/ 66040 w 330200"/>
                <a:gd name="connsiteY56" fmla="*/ 241301 h 304800"/>
                <a:gd name="connsiteX57" fmla="*/ 63500 w 330200"/>
                <a:gd name="connsiteY57" fmla="*/ 238689 h 304800"/>
                <a:gd name="connsiteX58" fmla="*/ 63500 w 330200"/>
                <a:gd name="connsiteY58" fmla="*/ 142032 h 304800"/>
                <a:gd name="connsiteX59" fmla="*/ 66040 w 330200"/>
                <a:gd name="connsiteY59" fmla="*/ 138113 h 304800"/>
                <a:gd name="connsiteX60" fmla="*/ 252413 w 330200"/>
                <a:gd name="connsiteY60" fmla="*/ 133350 h 304800"/>
                <a:gd name="connsiteX61" fmla="*/ 252413 w 330200"/>
                <a:gd name="connsiteY61" fmla="*/ 244475 h 304800"/>
                <a:gd name="connsiteX62" fmla="*/ 276226 w 330200"/>
                <a:gd name="connsiteY62" fmla="*/ 244475 h 304800"/>
                <a:gd name="connsiteX63" fmla="*/ 276226 w 330200"/>
                <a:gd name="connsiteY63" fmla="*/ 133350 h 304800"/>
                <a:gd name="connsiteX64" fmla="*/ 187325 w 330200"/>
                <a:gd name="connsiteY64" fmla="*/ 133350 h 304800"/>
                <a:gd name="connsiteX65" fmla="*/ 187325 w 330200"/>
                <a:gd name="connsiteY65" fmla="*/ 244475 h 304800"/>
                <a:gd name="connsiteX66" fmla="*/ 209550 w 330200"/>
                <a:gd name="connsiteY66" fmla="*/ 244475 h 304800"/>
                <a:gd name="connsiteX67" fmla="*/ 209550 w 330200"/>
                <a:gd name="connsiteY67" fmla="*/ 133350 h 304800"/>
                <a:gd name="connsiteX68" fmla="*/ 119063 w 330200"/>
                <a:gd name="connsiteY68" fmla="*/ 133350 h 304800"/>
                <a:gd name="connsiteX69" fmla="*/ 119063 w 330200"/>
                <a:gd name="connsiteY69" fmla="*/ 244475 h 304800"/>
                <a:gd name="connsiteX70" fmla="*/ 142876 w 330200"/>
                <a:gd name="connsiteY70" fmla="*/ 244475 h 304800"/>
                <a:gd name="connsiteX71" fmla="*/ 142876 w 330200"/>
                <a:gd name="connsiteY71" fmla="*/ 133350 h 304800"/>
                <a:gd name="connsiteX72" fmla="*/ 53975 w 330200"/>
                <a:gd name="connsiteY72" fmla="*/ 133350 h 304800"/>
                <a:gd name="connsiteX73" fmla="*/ 53975 w 330200"/>
                <a:gd name="connsiteY73" fmla="*/ 244475 h 304800"/>
                <a:gd name="connsiteX74" fmla="*/ 76200 w 330200"/>
                <a:gd name="connsiteY74" fmla="*/ 244475 h 304800"/>
                <a:gd name="connsiteX75" fmla="*/ 76200 w 330200"/>
                <a:gd name="connsiteY75" fmla="*/ 133350 h 304800"/>
                <a:gd name="connsiteX76" fmla="*/ 239713 w 330200"/>
                <a:gd name="connsiteY76" fmla="*/ 114300 h 304800"/>
                <a:gd name="connsiteX77" fmla="*/ 239713 w 330200"/>
                <a:gd name="connsiteY77" fmla="*/ 127000 h 304800"/>
                <a:gd name="connsiteX78" fmla="*/ 248723 w 330200"/>
                <a:gd name="connsiteY78" fmla="*/ 127000 h 304800"/>
                <a:gd name="connsiteX79" fmla="*/ 278328 w 330200"/>
                <a:gd name="connsiteY79" fmla="*/ 127000 h 304800"/>
                <a:gd name="connsiteX80" fmla="*/ 287338 w 330200"/>
                <a:gd name="connsiteY80" fmla="*/ 127000 h 304800"/>
                <a:gd name="connsiteX81" fmla="*/ 287338 w 330200"/>
                <a:gd name="connsiteY81" fmla="*/ 114300 h 304800"/>
                <a:gd name="connsiteX82" fmla="*/ 239713 w 330200"/>
                <a:gd name="connsiteY82" fmla="*/ 114300 h 304800"/>
                <a:gd name="connsiteX83" fmla="*/ 229178 w 330200"/>
                <a:gd name="connsiteY83" fmla="*/ 114300 h 304800"/>
                <a:gd name="connsiteX84" fmla="*/ 229178 w 330200"/>
                <a:gd name="connsiteY84" fmla="*/ 128546 h 304800"/>
                <a:gd name="connsiteX85" fmla="*/ 225281 w 330200"/>
                <a:gd name="connsiteY85" fmla="*/ 132431 h 304800"/>
                <a:gd name="connsiteX86" fmla="*/ 217488 w 330200"/>
                <a:gd name="connsiteY86" fmla="*/ 132431 h 304800"/>
                <a:gd name="connsiteX87" fmla="*/ 217488 w 330200"/>
                <a:gd name="connsiteY87" fmla="*/ 243807 h 304800"/>
                <a:gd name="connsiteX88" fmla="*/ 225281 w 330200"/>
                <a:gd name="connsiteY88" fmla="*/ 243807 h 304800"/>
                <a:gd name="connsiteX89" fmla="*/ 229178 w 330200"/>
                <a:gd name="connsiteY89" fmla="*/ 246397 h 304800"/>
                <a:gd name="connsiteX90" fmla="*/ 229178 w 330200"/>
                <a:gd name="connsiteY90" fmla="*/ 261938 h 304800"/>
                <a:gd name="connsiteX91" fmla="*/ 234373 w 330200"/>
                <a:gd name="connsiteY91" fmla="*/ 261938 h 304800"/>
                <a:gd name="connsiteX92" fmla="*/ 234373 w 330200"/>
                <a:gd name="connsiteY92" fmla="*/ 246397 h 304800"/>
                <a:gd name="connsiteX93" fmla="*/ 238270 w 330200"/>
                <a:gd name="connsiteY93" fmla="*/ 243807 h 304800"/>
                <a:gd name="connsiteX94" fmla="*/ 246063 w 330200"/>
                <a:gd name="connsiteY94" fmla="*/ 243807 h 304800"/>
                <a:gd name="connsiteX95" fmla="*/ 246063 w 330200"/>
                <a:gd name="connsiteY95" fmla="*/ 132431 h 304800"/>
                <a:gd name="connsiteX96" fmla="*/ 238270 w 330200"/>
                <a:gd name="connsiteY96" fmla="*/ 132431 h 304800"/>
                <a:gd name="connsiteX97" fmla="*/ 234373 w 330200"/>
                <a:gd name="connsiteY97" fmla="*/ 128546 h 304800"/>
                <a:gd name="connsiteX98" fmla="*/ 234373 w 330200"/>
                <a:gd name="connsiteY98" fmla="*/ 114300 h 304800"/>
                <a:gd name="connsiteX99" fmla="*/ 229178 w 330200"/>
                <a:gd name="connsiteY99" fmla="*/ 114300 h 304800"/>
                <a:gd name="connsiteX100" fmla="*/ 174625 w 330200"/>
                <a:gd name="connsiteY100" fmla="*/ 114300 h 304800"/>
                <a:gd name="connsiteX101" fmla="*/ 174625 w 330200"/>
                <a:gd name="connsiteY101" fmla="*/ 127000 h 304800"/>
                <a:gd name="connsiteX102" fmla="*/ 183635 w 330200"/>
                <a:gd name="connsiteY102" fmla="*/ 127000 h 304800"/>
                <a:gd name="connsiteX103" fmla="*/ 213240 w 330200"/>
                <a:gd name="connsiteY103" fmla="*/ 127000 h 304800"/>
                <a:gd name="connsiteX104" fmla="*/ 222250 w 330200"/>
                <a:gd name="connsiteY104" fmla="*/ 127000 h 304800"/>
                <a:gd name="connsiteX105" fmla="*/ 222250 w 330200"/>
                <a:gd name="connsiteY105" fmla="*/ 114300 h 304800"/>
                <a:gd name="connsiteX106" fmla="*/ 174625 w 330200"/>
                <a:gd name="connsiteY106" fmla="*/ 114300 h 304800"/>
                <a:gd name="connsiteX107" fmla="*/ 162503 w 330200"/>
                <a:gd name="connsiteY107" fmla="*/ 114300 h 304800"/>
                <a:gd name="connsiteX108" fmla="*/ 162503 w 330200"/>
                <a:gd name="connsiteY108" fmla="*/ 128546 h 304800"/>
                <a:gd name="connsiteX109" fmla="*/ 158606 w 330200"/>
                <a:gd name="connsiteY109" fmla="*/ 132431 h 304800"/>
                <a:gd name="connsiteX110" fmla="*/ 150813 w 330200"/>
                <a:gd name="connsiteY110" fmla="*/ 132431 h 304800"/>
                <a:gd name="connsiteX111" fmla="*/ 150813 w 330200"/>
                <a:gd name="connsiteY111" fmla="*/ 243807 h 304800"/>
                <a:gd name="connsiteX112" fmla="*/ 158606 w 330200"/>
                <a:gd name="connsiteY112" fmla="*/ 243807 h 304800"/>
                <a:gd name="connsiteX113" fmla="*/ 162503 w 330200"/>
                <a:gd name="connsiteY113" fmla="*/ 246397 h 304800"/>
                <a:gd name="connsiteX114" fmla="*/ 162503 w 330200"/>
                <a:gd name="connsiteY114" fmla="*/ 261938 h 304800"/>
                <a:gd name="connsiteX115" fmla="*/ 167698 w 330200"/>
                <a:gd name="connsiteY115" fmla="*/ 261938 h 304800"/>
                <a:gd name="connsiteX116" fmla="*/ 167698 w 330200"/>
                <a:gd name="connsiteY116" fmla="*/ 246397 h 304800"/>
                <a:gd name="connsiteX117" fmla="*/ 171595 w 330200"/>
                <a:gd name="connsiteY117" fmla="*/ 243807 h 304800"/>
                <a:gd name="connsiteX118" fmla="*/ 179388 w 330200"/>
                <a:gd name="connsiteY118" fmla="*/ 243807 h 304800"/>
                <a:gd name="connsiteX119" fmla="*/ 179388 w 330200"/>
                <a:gd name="connsiteY119" fmla="*/ 132431 h 304800"/>
                <a:gd name="connsiteX120" fmla="*/ 171595 w 330200"/>
                <a:gd name="connsiteY120" fmla="*/ 132431 h 304800"/>
                <a:gd name="connsiteX121" fmla="*/ 167698 w 330200"/>
                <a:gd name="connsiteY121" fmla="*/ 128546 h 304800"/>
                <a:gd name="connsiteX122" fmla="*/ 167698 w 330200"/>
                <a:gd name="connsiteY122" fmla="*/ 114300 h 304800"/>
                <a:gd name="connsiteX123" fmla="*/ 162503 w 330200"/>
                <a:gd name="connsiteY123" fmla="*/ 114300 h 304800"/>
                <a:gd name="connsiteX124" fmla="*/ 107950 w 330200"/>
                <a:gd name="connsiteY124" fmla="*/ 114300 h 304800"/>
                <a:gd name="connsiteX125" fmla="*/ 107950 w 330200"/>
                <a:gd name="connsiteY125" fmla="*/ 127000 h 304800"/>
                <a:gd name="connsiteX126" fmla="*/ 116960 w 330200"/>
                <a:gd name="connsiteY126" fmla="*/ 127000 h 304800"/>
                <a:gd name="connsiteX127" fmla="*/ 146565 w 330200"/>
                <a:gd name="connsiteY127" fmla="*/ 127000 h 304800"/>
                <a:gd name="connsiteX128" fmla="*/ 155575 w 330200"/>
                <a:gd name="connsiteY128" fmla="*/ 127000 h 304800"/>
                <a:gd name="connsiteX129" fmla="*/ 155575 w 330200"/>
                <a:gd name="connsiteY129" fmla="*/ 114300 h 304800"/>
                <a:gd name="connsiteX130" fmla="*/ 107950 w 330200"/>
                <a:gd name="connsiteY130" fmla="*/ 114300 h 304800"/>
                <a:gd name="connsiteX131" fmla="*/ 95828 w 330200"/>
                <a:gd name="connsiteY131" fmla="*/ 114300 h 304800"/>
                <a:gd name="connsiteX132" fmla="*/ 95828 w 330200"/>
                <a:gd name="connsiteY132" fmla="*/ 128546 h 304800"/>
                <a:gd name="connsiteX133" fmla="*/ 91931 w 330200"/>
                <a:gd name="connsiteY133" fmla="*/ 132431 h 304800"/>
                <a:gd name="connsiteX134" fmla="*/ 84138 w 330200"/>
                <a:gd name="connsiteY134" fmla="*/ 132431 h 304800"/>
                <a:gd name="connsiteX135" fmla="*/ 84138 w 330200"/>
                <a:gd name="connsiteY135" fmla="*/ 243807 h 304800"/>
                <a:gd name="connsiteX136" fmla="*/ 91931 w 330200"/>
                <a:gd name="connsiteY136" fmla="*/ 243807 h 304800"/>
                <a:gd name="connsiteX137" fmla="*/ 95828 w 330200"/>
                <a:gd name="connsiteY137" fmla="*/ 246397 h 304800"/>
                <a:gd name="connsiteX138" fmla="*/ 95828 w 330200"/>
                <a:gd name="connsiteY138" fmla="*/ 261938 h 304800"/>
                <a:gd name="connsiteX139" fmla="*/ 101023 w 330200"/>
                <a:gd name="connsiteY139" fmla="*/ 261938 h 304800"/>
                <a:gd name="connsiteX140" fmla="*/ 101023 w 330200"/>
                <a:gd name="connsiteY140" fmla="*/ 246397 h 304800"/>
                <a:gd name="connsiteX141" fmla="*/ 104920 w 330200"/>
                <a:gd name="connsiteY141" fmla="*/ 243807 h 304800"/>
                <a:gd name="connsiteX142" fmla="*/ 112713 w 330200"/>
                <a:gd name="connsiteY142" fmla="*/ 243807 h 304800"/>
                <a:gd name="connsiteX143" fmla="*/ 112713 w 330200"/>
                <a:gd name="connsiteY143" fmla="*/ 132431 h 304800"/>
                <a:gd name="connsiteX144" fmla="*/ 104920 w 330200"/>
                <a:gd name="connsiteY144" fmla="*/ 132431 h 304800"/>
                <a:gd name="connsiteX145" fmla="*/ 101023 w 330200"/>
                <a:gd name="connsiteY145" fmla="*/ 128546 h 304800"/>
                <a:gd name="connsiteX146" fmla="*/ 101023 w 330200"/>
                <a:gd name="connsiteY146" fmla="*/ 114300 h 304800"/>
                <a:gd name="connsiteX147" fmla="*/ 41275 w 330200"/>
                <a:gd name="connsiteY147" fmla="*/ 114300 h 304800"/>
                <a:gd name="connsiteX148" fmla="*/ 41275 w 330200"/>
                <a:gd name="connsiteY148" fmla="*/ 127000 h 304800"/>
                <a:gd name="connsiteX149" fmla="*/ 50585 w 330200"/>
                <a:gd name="connsiteY149" fmla="*/ 127000 h 304800"/>
                <a:gd name="connsiteX150" fmla="*/ 81177 w 330200"/>
                <a:gd name="connsiteY150" fmla="*/ 127000 h 304800"/>
                <a:gd name="connsiteX151" fmla="*/ 90488 w 330200"/>
                <a:gd name="connsiteY151" fmla="*/ 127000 h 304800"/>
                <a:gd name="connsiteX152" fmla="*/ 90488 w 330200"/>
                <a:gd name="connsiteY152" fmla="*/ 114300 h 304800"/>
                <a:gd name="connsiteX153" fmla="*/ 41275 w 330200"/>
                <a:gd name="connsiteY153" fmla="*/ 114300 h 304800"/>
                <a:gd name="connsiteX154" fmla="*/ 139700 w 330200"/>
                <a:gd name="connsiteY154" fmla="*/ 39688 h 304800"/>
                <a:gd name="connsiteX155" fmla="*/ 139700 w 330200"/>
                <a:gd name="connsiteY155" fmla="*/ 70732 h 304800"/>
                <a:gd name="connsiteX156" fmla="*/ 161290 w 330200"/>
                <a:gd name="connsiteY156" fmla="*/ 74613 h 304800"/>
                <a:gd name="connsiteX157" fmla="*/ 165100 w 330200"/>
                <a:gd name="connsiteY157" fmla="*/ 70732 h 304800"/>
                <a:gd name="connsiteX158" fmla="*/ 168910 w 330200"/>
                <a:gd name="connsiteY158" fmla="*/ 74613 h 304800"/>
                <a:gd name="connsiteX159" fmla="*/ 190500 w 330200"/>
                <a:gd name="connsiteY159" fmla="*/ 70732 h 304800"/>
                <a:gd name="connsiteX160" fmla="*/ 190500 w 330200"/>
                <a:gd name="connsiteY160" fmla="*/ 39688 h 304800"/>
                <a:gd name="connsiteX161" fmla="*/ 168910 w 330200"/>
                <a:gd name="connsiteY161" fmla="*/ 43568 h 304800"/>
                <a:gd name="connsiteX162" fmla="*/ 168910 w 330200"/>
                <a:gd name="connsiteY162" fmla="*/ 65558 h 304800"/>
                <a:gd name="connsiteX163" fmla="*/ 165100 w 330200"/>
                <a:gd name="connsiteY163" fmla="*/ 69439 h 304800"/>
                <a:gd name="connsiteX164" fmla="*/ 161290 w 330200"/>
                <a:gd name="connsiteY164" fmla="*/ 65558 h 304800"/>
                <a:gd name="connsiteX165" fmla="*/ 161290 w 330200"/>
                <a:gd name="connsiteY165" fmla="*/ 43568 h 304800"/>
                <a:gd name="connsiteX166" fmla="*/ 139700 w 330200"/>
                <a:gd name="connsiteY166" fmla="*/ 39688 h 304800"/>
                <a:gd name="connsiteX167" fmla="*/ 133045 w 330200"/>
                <a:gd name="connsiteY167" fmla="*/ 31750 h 304800"/>
                <a:gd name="connsiteX168" fmla="*/ 135610 w 330200"/>
                <a:gd name="connsiteY168" fmla="*/ 31750 h 304800"/>
                <a:gd name="connsiteX169" fmla="*/ 165100 w 330200"/>
                <a:gd name="connsiteY169" fmla="*/ 36930 h 304800"/>
                <a:gd name="connsiteX170" fmla="*/ 194591 w 330200"/>
                <a:gd name="connsiteY170" fmla="*/ 31750 h 304800"/>
                <a:gd name="connsiteX171" fmla="*/ 197156 w 330200"/>
                <a:gd name="connsiteY171" fmla="*/ 31750 h 304800"/>
                <a:gd name="connsiteX172" fmla="*/ 198438 w 330200"/>
                <a:gd name="connsiteY172" fmla="*/ 34340 h 304800"/>
                <a:gd name="connsiteX173" fmla="*/ 198438 w 330200"/>
                <a:gd name="connsiteY173" fmla="*/ 73192 h 304800"/>
                <a:gd name="connsiteX174" fmla="*/ 194591 w 330200"/>
                <a:gd name="connsiteY174" fmla="*/ 75782 h 304800"/>
                <a:gd name="connsiteX175" fmla="*/ 165100 w 330200"/>
                <a:gd name="connsiteY175" fmla="*/ 80963 h 304800"/>
                <a:gd name="connsiteX176" fmla="*/ 135610 w 330200"/>
                <a:gd name="connsiteY176" fmla="*/ 75782 h 304800"/>
                <a:gd name="connsiteX177" fmla="*/ 131763 w 330200"/>
                <a:gd name="connsiteY177" fmla="*/ 73192 h 304800"/>
                <a:gd name="connsiteX178" fmla="*/ 131763 w 330200"/>
                <a:gd name="connsiteY178" fmla="*/ 34340 h 304800"/>
                <a:gd name="connsiteX179" fmla="*/ 133045 w 330200"/>
                <a:gd name="connsiteY179" fmla="*/ 31750 h 304800"/>
                <a:gd name="connsiteX180" fmla="*/ 165100 w 330200"/>
                <a:gd name="connsiteY180" fmla="*/ 7938 h 304800"/>
                <a:gd name="connsiteX181" fmla="*/ 15875 w 330200"/>
                <a:gd name="connsiteY181" fmla="*/ 90000 h 304800"/>
                <a:gd name="connsiteX182" fmla="*/ 277992 w 330200"/>
                <a:gd name="connsiteY182" fmla="*/ 90000 h 304800"/>
                <a:gd name="connsiteX183" fmla="*/ 280587 w 330200"/>
                <a:gd name="connsiteY183" fmla="*/ 92564 h 304800"/>
                <a:gd name="connsiteX184" fmla="*/ 277992 w 330200"/>
                <a:gd name="connsiteY184" fmla="*/ 96411 h 304800"/>
                <a:gd name="connsiteX185" fmla="*/ 23661 w 330200"/>
                <a:gd name="connsiteY185" fmla="*/ 96411 h 304800"/>
                <a:gd name="connsiteX186" fmla="*/ 23661 w 330200"/>
                <a:gd name="connsiteY186" fmla="*/ 107951 h 304800"/>
                <a:gd name="connsiteX187" fmla="*/ 306539 w 330200"/>
                <a:gd name="connsiteY187" fmla="*/ 107951 h 304800"/>
                <a:gd name="connsiteX188" fmla="*/ 306539 w 330200"/>
                <a:gd name="connsiteY188" fmla="*/ 96411 h 304800"/>
                <a:gd name="connsiteX189" fmla="*/ 300051 w 330200"/>
                <a:gd name="connsiteY189" fmla="*/ 96411 h 304800"/>
                <a:gd name="connsiteX190" fmla="*/ 296159 w 330200"/>
                <a:gd name="connsiteY190" fmla="*/ 92564 h 304800"/>
                <a:gd name="connsiteX191" fmla="*/ 300051 w 330200"/>
                <a:gd name="connsiteY191" fmla="*/ 90000 h 304800"/>
                <a:gd name="connsiteX192" fmla="*/ 309135 w 330200"/>
                <a:gd name="connsiteY192" fmla="*/ 90000 h 304800"/>
                <a:gd name="connsiteX193" fmla="*/ 314325 w 330200"/>
                <a:gd name="connsiteY193" fmla="*/ 90000 h 304800"/>
                <a:gd name="connsiteX194" fmla="*/ 165100 w 330200"/>
                <a:gd name="connsiteY194" fmla="*/ 7938 h 304800"/>
                <a:gd name="connsiteX195" fmla="*/ 163810 w 330200"/>
                <a:gd name="connsiteY195" fmla="*/ 0 h 304800"/>
                <a:gd name="connsiteX196" fmla="*/ 166390 w 330200"/>
                <a:gd name="connsiteY196" fmla="*/ 0 h 304800"/>
                <a:gd name="connsiteX197" fmla="*/ 328910 w 330200"/>
                <a:gd name="connsiteY197" fmla="*/ 90407 h 304800"/>
                <a:gd name="connsiteX198" fmla="*/ 330200 w 330200"/>
                <a:gd name="connsiteY198" fmla="*/ 94281 h 304800"/>
                <a:gd name="connsiteX199" fmla="*/ 326331 w 330200"/>
                <a:gd name="connsiteY199" fmla="*/ 96864 h 304800"/>
                <a:gd name="connsiteX200" fmla="*/ 312142 w 330200"/>
                <a:gd name="connsiteY200" fmla="*/ 96864 h 304800"/>
                <a:gd name="connsiteX201" fmla="*/ 312142 w 330200"/>
                <a:gd name="connsiteY201" fmla="*/ 111071 h 304800"/>
                <a:gd name="connsiteX202" fmla="*/ 308273 w 330200"/>
                <a:gd name="connsiteY202" fmla="*/ 114946 h 304800"/>
                <a:gd name="connsiteX203" fmla="*/ 294085 w 330200"/>
                <a:gd name="connsiteY203" fmla="*/ 114946 h 304800"/>
                <a:gd name="connsiteX204" fmla="*/ 294085 w 330200"/>
                <a:gd name="connsiteY204" fmla="*/ 129152 h 304800"/>
                <a:gd name="connsiteX205" fmla="*/ 291505 w 330200"/>
                <a:gd name="connsiteY205" fmla="*/ 133027 h 304800"/>
                <a:gd name="connsiteX206" fmla="*/ 282476 w 330200"/>
                <a:gd name="connsiteY206" fmla="*/ 133027 h 304800"/>
                <a:gd name="connsiteX207" fmla="*/ 282476 w 330200"/>
                <a:gd name="connsiteY207" fmla="*/ 244099 h 304800"/>
                <a:gd name="connsiteX208" fmla="*/ 291505 w 330200"/>
                <a:gd name="connsiteY208" fmla="*/ 244099 h 304800"/>
                <a:gd name="connsiteX209" fmla="*/ 294085 w 330200"/>
                <a:gd name="connsiteY209" fmla="*/ 246682 h 304800"/>
                <a:gd name="connsiteX210" fmla="*/ 294085 w 330200"/>
                <a:gd name="connsiteY210" fmla="*/ 262180 h 304800"/>
                <a:gd name="connsiteX211" fmla="*/ 303113 w 330200"/>
                <a:gd name="connsiteY211" fmla="*/ 262180 h 304800"/>
                <a:gd name="connsiteX212" fmla="*/ 305693 w 330200"/>
                <a:gd name="connsiteY212" fmla="*/ 264763 h 304800"/>
                <a:gd name="connsiteX213" fmla="*/ 305693 w 330200"/>
                <a:gd name="connsiteY213" fmla="*/ 280261 h 304800"/>
                <a:gd name="connsiteX214" fmla="*/ 308273 w 330200"/>
                <a:gd name="connsiteY214" fmla="*/ 280261 h 304800"/>
                <a:gd name="connsiteX215" fmla="*/ 312142 w 330200"/>
                <a:gd name="connsiteY215" fmla="*/ 282844 h 304800"/>
                <a:gd name="connsiteX216" fmla="*/ 312142 w 330200"/>
                <a:gd name="connsiteY216" fmla="*/ 300926 h 304800"/>
                <a:gd name="connsiteX217" fmla="*/ 308273 w 330200"/>
                <a:gd name="connsiteY217" fmla="*/ 304800 h 304800"/>
                <a:gd name="connsiteX218" fmla="*/ 21927 w 330200"/>
                <a:gd name="connsiteY218" fmla="*/ 304800 h 304800"/>
                <a:gd name="connsiteX219" fmla="*/ 18058 w 330200"/>
                <a:gd name="connsiteY219" fmla="*/ 300926 h 304800"/>
                <a:gd name="connsiteX220" fmla="*/ 18058 w 330200"/>
                <a:gd name="connsiteY220" fmla="*/ 282844 h 304800"/>
                <a:gd name="connsiteX221" fmla="*/ 21927 w 330200"/>
                <a:gd name="connsiteY221" fmla="*/ 280261 h 304800"/>
                <a:gd name="connsiteX222" fmla="*/ 24507 w 330200"/>
                <a:gd name="connsiteY222" fmla="*/ 280261 h 304800"/>
                <a:gd name="connsiteX223" fmla="*/ 24507 w 330200"/>
                <a:gd name="connsiteY223" fmla="*/ 264763 h 304800"/>
                <a:gd name="connsiteX224" fmla="*/ 27087 w 330200"/>
                <a:gd name="connsiteY224" fmla="*/ 262180 h 304800"/>
                <a:gd name="connsiteX225" fmla="*/ 36115 w 330200"/>
                <a:gd name="connsiteY225" fmla="*/ 262180 h 304800"/>
                <a:gd name="connsiteX226" fmla="*/ 36115 w 330200"/>
                <a:gd name="connsiteY226" fmla="*/ 246682 h 304800"/>
                <a:gd name="connsiteX227" fmla="*/ 38695 w 330200"/>
                <a:gd name="connsiteY227" fmla="*/ 244099 h 304800"/>
                <a:gd name="connsiteX228" fmla="*/ 47724 w 330200"/>
                <a:gd name="connsiteY228" fmla="*/ 244099 h 304800"/>
                <a:gd name="connsiteX229" fmla="*/ 47724 w 330200"/>
                <a:gd name="connsiteY229" fmla="*/ 133027 h 304800"/>
                <a:gd name="connsiteX230" fmla="*/ 38695 w 330200"/>
                <a:gd name="connsiteY230" fmla="*/ 133027 h 304800"/>
                <a:gd name="connsiteX231" fmla="*/ 36115 w 330200"/>
                <a:gd name="connsiteY231" fmla="*/ 129152 h 304800"/>
                <a:gd name="connsiteX232" fmla="*/ 36115 w 330200"/>
                <a:gd name="connsiteY232" fmla="*/ 114946 h 304800"/>
                <a:gd name="connsiteX233" fmla="*/ 21927 w 330200"/>
                <a:gd name="connsiteY233" fmla="*/ 114946 h 304800"/>
                <a:gd name="connsiteX234" fmla="*/ 18058 w 330200"/>
                <a:gd name="connsiteY234" fmla="*/ 111071 h 304800"/>
                <a:gd name="connsiteX235" fmla="*/ 18058 w 330200"/>
                <a:gd name="connsiteY235" fmla="*/ 96864 h 304800"/>
                <a:gd name="connsiteX236" fmla="*/ 3869 w 330200"/>
                <a:gd name="connsiteY236" fmla="*/ 96864 h 304800"/>
                <a:gd name="connsiteX237" fmla="*/ 0 w 330200"/>
                <a:gd name="connsiteY237" fmla="*/ 94281 h 304800"/>
                <a:gd name="connsiteX238" fmla="*/ 1290 w 330200"/>
                <a:gd name="connsiteY238" fmla="*/ 90407 h 304800"/>
                <a:gd name="connsiteX239" fmla="*/ 163810 w 330200"/>
                <a:gd name="connsiteY23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30200" h="304800">
                  <a:moveTo>
                    <a:pt x="30294" y="268288"/>
                  </a:moveTo>
                  <a:cubicBezTo>
                    <a:pt x="30294" y="268288"/>
                    <a:pt x="30294" y="268288"/>
                    <a:pt x="30294" y="280091"/>
                  </a:cubicBezTo>
                  <a:cubicBezTo>
                    <a:pt x="30294" y="280091"/>
                    <a:pt x="30294" y="280091"/>
                    <a:pt x="277871" y="280091"/>
                  </a:cubicBezTo>
                  <a:cubicBezTo>
                    <a:pt x="279168" y="280091"/>
                    <a:pt x="280464" y="281403"/>
                    <a:pt x="280464" y="282714"/>
                  </a:cubicBezTo>
                  <a:cubicBezTo>
                    <a:pt x="280464" y="285337"/>
                    <a:pt x="279168" y="286648"/>
                    <a:pt x="277871" y="286648"/>
                  </a:cubicBezTo>
                  <a:cubicBezTo>
                    <a:pt x="277871" y="286648"/>
                    <a:pt x="277871" y="286648"/>
                    <a:pt x="23813" y="286648"/>
                  </a:cubicBezTo>
                  <a:cubicBezTo>
                    <a:pt x="23813" y="286648"/>
                    <a:pt x="23813" y="286648"/>
                    <a:pt x="23813" y="298451"/>
                  </a:cubicBezTo>
                  <a:cubicBezTo>
                    <a:pt x="23813" y="298451"/>
                    <a:pt x="23813" y="298451"/>
                    <a:pt x="306388" y="298451"/>
                  </a:cubicBezTo>
                  <a:cubicBezTo>
                    <a:pt x="306388" y="298451"/>
                    <a:pt x="306388" y="298451"/>
                    <a:pt x="306388" y="286648"/>
                  </a:cubicBezTo>
                  <a:cubicBezTo>
                    <a:pt x="306388" y="286648"/>
                    <a:pt x="306388" y="286648"/>
                    <a:pt x="297315" y="286648"/>
                  </a:cubicBezTo>
                  <a:cubicBezTo>
                    <a:pt x="296018" y="286648"/>
                    <a:pt x="294722" y="285337"/>
                    <a:pt x="294722" y="282714"/>
                  </a:cubicBezTo>
                  <a:cubicBezTo>
                    <a:pt x="294722" y="281403"/>
                    <a:pt x="296018" y="280091"/>
                    <a:pt x="297315" y="280091"/>
                  </a:cubicBezTo>
                  <a:cubicBezTo>
                    <a:pt x="297315" y="280091"/>
                    <a:pt x="297315" y="280091"/>
                    <a:pt x="299907" y="280091"/>
                  </a:cubicBezTo>
                  <a:lnTo>
                    <a:pt x="299907" y="268288"/>
                  </a:lnTo>
                  <a:cubicBezTo>
                    <a:pt x="299907" y="268288"/>
                    <a:pt x="299907" y="268288"/>
                    <a:pt x="30294" y="268288"/>
                  </a:cubicBezTo>
                  <a:close/>
                  <a:moveTo>
                    <a:pt x="239713" y="250825"/>
                  </a:moveTo>
                  <a:lnTo>
                    <a:pt x="239713" y="261938"/>
                  </a:lnTo>
                  <a:lnTo>
                    <a:pt x="287338" y="261938"/>
                  </a:lnTo>
                  <a:lnTo>
                    <a:pt x="287338" y="250825"/>
                  </a:lnTo>
                  <a:close/>
                  <a:moveTo>
                    <a:pt x="174625" y="250825"/>
                  </a:moveTo>
                  <a:lnTo>
                    <a:pt x="174625" y="261938"/>
                  </a:lnTo>
                  <a:lnTo>
                    <a:pt x="222250" y="261938"/>
                  </a:lnTo>
                  <a:lnTo>
                    <a:pt x="222250" y="250825"/>
                  </a:lnTo>
                  <a:close/>
                  <a:moveTo>
                    <a:pt x="107950" y="250825"/>
                  </a:moveTo>
                  <a:lnTo>
                    <a:pt x="107950" y="261938"/>
                  </a:lnTo>
                  <a:lnTo>
                    <a:pt x="155575" y="261938"/>
                  </a:lnTo>
                  <a:lnTo>
                    <a:pt x="155575" y="250825"/>
                  </a:lnTo>
                  <a:lnTo>
                    <a:pt x="117475" y="250825"/>
                  </a:lnTo>
                  <a:close/>
                  <a:moveTo>
                    <a:pt x="41275" y="250825"/>
                  </a:moveTo>
                  <a:lnTo>
                    <a:pt x="41275" y="261938"/>
                  </a:lnTo>
                  <a:lnTo>
                    <a:pt x="90488" y="261938"/>
                  </a:lnTo>
                  <a:lnTo>
                    <a:pt x="90488" y="250825"/>
                  </a:lnTo>
                  <a:close/>
                  <a:moveTo>
                    <a:pt x="264160" y="138113"/>
                  </a:moveTo>
                  <a:cubicBezTo>
                    <a:pt x="265430" y="138113"/>
                    <a:pt x="266700" y="139419"/>
                    <a:pt x="266700" y="142032"/>
                  </a:cubicBezTo>
                  <a:cubicBezTo>
                    <a:pt x="266700" y="238689"/>
                    <a:pt x="266700" y="238689"/>
                    <a:pt x="266700" y="238689"/>
                  </a:cubicBezTo>
                  <a:cubicBezTo>
                    <a:pt x="266700" y="239995"/>
                    <a:pt x="265430" y="241301"/>
                    <a:pt x="264160" y="241301"/>
                  </a:cubicBezTo>
                  <a:cubicBezTo>
                    <a:pt x="261620" y="241301"/>
                    <a:pt x="260350" y="239995"/>
                    <a:pt x="260350" y="238689"/>
                  </a:cubicBezTo>
                  <a:cubicBezTo>
                    <a:pt x="260350" y="142032"/>
                    <a:pt x="260350" y="142032"/>
                    <a:pt x="260350" y="142032"/>
                  </a:cubicBezTo>
                  <a:cubicBezTo>
                    <a:pt x="260350" y="139419"/>
                    <a:pt x="261620" y="138113"/>
                    <a:pt x="264160" y="138113"/>
                  </a:cubicBezTo>
                  <a:close/>
                  <a:moveTo>
                    <a:pt x="199073" y="138113"/>
                  </a:moveTo>
                  <a:cubicBezTo>
                    <a:pt x="200343" y="138113"/>
                    <a:pt x="201613" y="139419"/>
                    <a:pt x="201613" y="142032"/>
                  </a:cubicBezTo>
                  <a:cubicBezTo>
                    <a:pt x="201613" y="238689"/>
                    <a:pt x="201613" y="238689"/>
                    <a:pt x="201613" y="238689"/>
                  </a:cubicBezTo>
                  <a:cubicBezTo>
                    <a:pt x="201613" y="239995"/>
                    <a:pt x="200343" y="241301"/>
                    <a:pt x="199073" y="241301"/>
                  </a:cubicBezTo>
                  <a:cubicBezTo>
                    <a:pt x="196533" y="241301"/>
                    <a:pt x="195263" y="239995"/>
                    <a:pt x="195263" y="238689"/>
                  </a:cubicBezTo>
                  <a:cubicBezTo>
                    <a:pt x="195263" y="142032"/>
                    <a:pt x="195263" y="142032"/>
                    <a:pt x="195263" y="142032"/>
                  </a:cubicBezTo>
                  <a:cubicBezTo>
                    <a:pt x="195263" y="139419"/>
                    <a:pt x="196533" y="138113"/>
                    <a:pt x="199073" y="138113"/>
                  </a:cubicBezTo>
                  <a:close/>
                  <a:moveTo>
                    <a:pt x="131128" y="138113"/>
                  </a:moveTo>
                  <a:cubicBezTo>
                    <a:pt x="133668" y="138113"/>
                    <a:pt x="134938" y="139419"/>
                    <a:pt x="134938" y="142032"/>
                  </a:cubicBezTo>
                  <a:cubicBezTo>
                    <a:pt x="134938" y="238689"/>
                    <a:pt x="134938" y="238689"/>
                    <a:pt x="134938" y="238689"/>
                  </a:cubicBezTo>
                  <a:cubicBezTo>
                    <a:pt x="134938" y="239995"/>
                    <a:pt x="133668" y="241301"/>
                    <a:pt x="131128" y="241301"/>
                  </a:cubicBezTo>
                  <a:cubicBezTo>
                    <a:pt x="129858" y="241301"/>
                    <a:pt x="128588" y="239995"/>
                    <a:pt x="128588" y="238689"/>
                  </a:cubicBezTo>
                  <a:cubicBezTo>
                    <a:pt x="128588" y="142032"/>
                    <a:pt x="128588" y="142032"/>
                    <a:pt x="128588" y="142032"/>
                  </a:cubicBezTo>
                  <a:cubicBezTo>
                    <a:pt x="128588" y="139419"/>
                    <a:pt x="129858" y="138113"/>
                    <a:pt x="131128" y="138113"/>
                  </a:cubicBezTo>
                  <a:close/>
                  <a:moveTo>
                    <a:pt x="66040" y="138113"/>
                  </a:moveTo>
                  <a:cubicBezTo>
                    <a:pt x="68580" y="138113"/>
                    <a:pt x="69850" y="139419"/>
                    <a:pt x="69850" y="142032"/>
                  </a:cubicBezTo>
                  <a:cubicBezTo>
                    <a:pt x="69850" y="238689"/>
                    <a:pt x="69850" y="238689"/>
                    <a:pt x="69850" y="238689"/>
                  </a:cubicBezTo>
                  <a:cubicBezTo>
                    <a:pt x="69850" y="239995"/>
                    <a:pt x="68580" y="241301"/>
                    <a:pt x="66040" y="241301"/>
                  </a:cubicBezTo>
                  <a:cubicBezTo>
                    <a:pt x="64770" y="241301"/>
                    <a:pt x="63500" y="239995"/>
                    <a:pt x="63500" y="238689"/>
                  </a:cubicBezTo>
                  <a:cubicBezTo>
                    <a:pt x="63500" y="142032"/>
                    <a:pt x="63500" y="142032"/>
                    <a:pt x="63500" y="142032"/>
                  </a:cubicBezTo>
                  <a:cubicBezTo>
                    <a:pt x="63500" y="139419"/>
                    <a:pt x="64770" y="138113"/>
                    <a:pt x="66040" y="138113"/>
                  </a:cubicBezTo>
                  <a:close/>
                  <a:moveTo>
                    <a:pt x="252413" y="133350"/>
                  </a:moveTo>
                  <a:lnTo>
                    <a:pt x="252413" y="244475"/>
                  </a:lnTo>
                  <a:lnTo>
                    <a:pt x="276226" y="244475"/>
                  </a:lnTo>
                  <a:lnTo>
                    <a:pt x="276226" y="133350"/>
                  </a:lnTo>
                  <a:close/>
                  <a:moveTo>
                    <a:pt x="187325" y="133350"/>
                  </a:moveTo>
                  <a:lnTo>
                    <a:pt x="187325" y="244475"/>
                  </a:lnTo>
                  <a:lnTo>
                    <a:pt x="209550" y="244475"/>
                  </a:lnTo>
                  <a:lnTo>
                    <a:pt x="209550" y="133350"/>
                  </a:lnTo>
                  <a:close/>
                  <a:moveTo>
                    <a:pt x="119063" y="133350"/>
                  </a:moveTo>
                  <a:lnTo>
                    <a:pt x="119063" y="244475"/>
                  </a:lnTo>
                  <a:lnTo>
                    <a:pt x="142876" y="244475"/>
                  </a:lnTo>
                  <a:lnTo>
                    <a:pt x="142876" y="133350"/>
                  </a:lnTo>
                  <a:close/>
                  <a:moveTo>
                    <a:pt x="53975" y="133350"/>
                  </a:moveTo>
                  <a:lnTo>
                    <a:pt x="53975" y="244475"/>
                  </a:lnTo>
                  <a:lnTo>
                    <a:pt x="76200" y="244475"/>
                  </a:lnTo>
                  <a:lnTo>
                    <a:pt x="76200" y="133350"/>
                  </a:lnTo>
                  <a:close/>
                  <a:moveTo>
                    <a:pt x="239713" y="114300"/>
                  </a:moveTo>
                  <a:cubicBezTo>
                    <a:pt x="239713" y="114300"/>
                    <a:pt x="239713" y="114300"/>
                    <a:pt x="239713" y="127000"/>
                  </a:cubicBezTo>
                  <a:cubicBezTo>
                    <a:pt x="239713" y="127000"/>
                    <a:pt x="239713" y="127000"/>
                    <a:pt x="248723" y="127000"/>
                  </a:cubicBezTo>
                  <a:cubicBezTo>
                    <a:pt x="248723" y="127000"/>
                    <a:pt x="248723" y="127000"/>
                    <a:pt x="278328" y="127000"/>
                  </a:cubicBezTo>
                  <a:cubicBezTo>
                    <a:pt x="278328" y="127000"/>
                    <a:pt x="278328" y="127000"/>
                    <a:pt x="287338" y="127000"/>
                  </a:cubicBezTo>
                  <a:cubicBezTo>
                    <a:pt x="287338" y="127000"/>
                    <a:pt x="287338" y="127000"/>
                    <a:pt x="287338" y="114300"/>
                  </a:cubicBezTo>
                  <a:cubicBezTo>
                    <a:pt x="287338" y="114300"/>
                    <a:pt x="287338" y="114300"/>
                    <a:pt x="239713" y="114300"/>
                  </a:cubicBezTo>
                  <a:close/>
                  <a:moveTo>
                    <a:pt x="229178" y="114300"/>
                  </a:moveTo>
                  <a:cubicBezTo>
                    <a:pt x="229178" y="114300"/>
                    <a:pt x="229178" y="114300"/>
                    <a:pt x="229178" y="128546"/>
                  </a:cubicBezTo>
                  <a:cubicBezTo>
                    <a:pt x="229178" y="131136"/>
                    <a:pt x="227879" y="132431"/>
                    <a:pt x="225281" y="132431"/>
                  </a:cubicBezTo>
                  <a:cubicBezTo>
                    <a:pt x="225281" y="132431"/>
                    <a:pt x="225281" y="132431"/>
                    <a:pt x="217488" y="132431"/>
                  </a:cubicBezTo>
                  <a:cubicBezTo>
                    <a:pt x="217488" y="132431"/>
                    <a:pt x="217488" y="132431"/>
                    <a:pt x="217488" y="243807"/>
                  </a:cubicBezTo>
                  <a:cubicBezTo>
                    <a:pt x="217488" y="243807"/>
                    <a:pt x="217488" y="243807"/>
                    <a:pt x="225281" y="243807"/>
                  </a:cubicBezTo>
                  <a:cubicBezTo>
                    <a:pt x="227879" y="243807"/>
                    <a:pt x="229178" y="245102"/>
                    <a:pt x="229178" y="246397"/>
                  </a:cubicBezTo>
                  <a:cubicBezTo>
                    <a:pt x="229178" y="246397"/>
                    <a:pt x="229178" y="246397"/>
                    <a:pt x="229178" y="261938"/>
                  </a:cubicBezTo>
                  <a:cubicBezTo>
                    <a:pt x="229178" y="261938"/>
                    <a:pt x="229178" y="261938"/>
                    <a:pt x="234373" y="261938"/>
                  </a:cubicBezTo>
                  <a:cubicBezTo>
                    <a:pt x="234373" y="261938"/>
                    <a:pt x="234373" y="261938"/>
                    <a:pt x="234373" y="246397"/>
                  </a:cubicBezTo>
                  <a:cubicBezTo>
                    <a:pt x="234373" y="245102"/>
                    <a:pt x="235672" y="243807"/>
                    <a:pt x="238270" y="243807"/>
                  </a:cubicBezTo>
                  <a:cubicBezTo>
                    <a:pt x="238270" y="243807"/>
                    <a:pt x="238270" y="243807"/>
                    <a:pt x="246063" y="243807"/>
                  </a:cubicBezTo>
                  <a:cubicBezTo>
                    <a:pt x="246063" y="243807"/>
                    <a:pt x="246063" y="243807"/>
                    <a:pt x="246063" y="132431"/>
                  </a:cubicBezTo>
                  <a:cubicBezTo>
                    <a:pt x="246063" y="132431"/>
                    <a:pt x="246063" y="132431"/>
                    <a:pt x="238270" y="132431"/>
                  </a:cubicBezTo>
                  <a:cubicBezTo>
                    <a:pt x="235672" y="132431"/>
                    <a:pt x="234373" y="131136"/>
                    <a:pt x="234373" y="128546"/>
                  </a:cubicBezTo>
                  <a:cubicBezTo>
                    <a:pt x="234373" y="128546"/>
                    <a:pt x="234373" y="128546"/>
                    <a:pt x="234373" y="114300"/>
                  </a:cubicBezTo>
                  <a:cubicBezTo>
                    <a:pt x="234373" y="114300"/>
                    <a:pt x="234373" y="114300"/>
                    <a:pt x="229178" y="114300"/>
                  </a:cubicBezTo>
                  <a:close/>
                  <a:moveTo>
                    <a:pt x="174625" y="114300"/>
                  </a:moveTo>
                  <a:cubicBezTo>
                    <a:pt x="174625" y="114300"/>
                    <a:pt x="174625" y="114300"/>
                    <a:pt x="174625" y="127000"/>
                  </a:cubicBezTo>
                  <a:cubicBezTo>
                    <a:pt x="174625" y="127000"/>
                    <a:pt x="174625" y="127000"/>
                    <a:pt x="183635" y="127000"/>
                  </a:cubicBezTo>
                  <a:cubicBezTo>
                    <a:pt x="183635" y="127000"/>
                    <a:pt x="183635" y="127000"/>
                    <a:pt x="213240" y="127000"/>
                  </a:cubicBezTo>
                  <a:lnTo>
                    <a:pt x="222250" y="127000"/>
                  </a:lnTo>
                  <a:cubicBezTo>
                    <a:pt x="222250" y="127000"/>
                    <a:pt x="222250" y="127000"/>
                    <a:pt x="222250" y="114300"/>
                  </a:cubicBezTo>
                  <a:cubicBezTo>
                    <a:pt x="222250" y="114300"/>
                    <a:pt x="222250" y="114300"/>
                    <a:pt x="174625" y="114300"/>
                  </a:cubicBezTo>
                  <a:close/>
                  <a:moveTo>
                    <a:pt x="162503" y="114300"/>
                  </a:moveTo>
                  <a:cubicBezTo>
                    <a:pt x="162503" y="114300"/>
                    <a:pt x="162503" y="114300"/>
                    <a:pt x="162503" y="128546"/>
                  </a:cubicBezTo>
                  <a:cubicBezTo>
                    <a:pt x="162503" y="131136"/>
                    <a:pt x="161204" y="132431"/>
                    <a:pt x="158606" y="132431"/>
                  </a:cubicBezTo>
                  <a:cubicBezTo>
                    <a:pt x="158606" y="132431"/>
                    <a:pt x="158606" y="132431"/>
                    <a:pt x="150813" y="132431"/>
                  </a:cubicBezTo>
                  <a:cubicBezTo>
                    <a:pt x="150813" y="132431"/>
                    <a:pt x="150813" y="132431"/>
                    <a:pt x="150813" y="243807"/>
                  </a:cubicBezTo>
                  <a:cubicBezTo>
                    <a:pt x="150813" y="243807"/>
                    <a:pt x="150813" y="243807"/>
                    <a:pt x="158606" y="243807"/>
                  </a:cubicBezTo>
                  <a:cubicBezTo>
                    <a:pt x="161204" y="243807"/>
                    <a:pt x="162503" y="245102"/>
                    <a:pt x="162503" y="246397"/>
                  </a:cubicBezTo>
                  <a:cubicBezTo>
                    <a:pt x="162503" y="246397"/>
                    <a:pt x="162503" y="246397"/>
                    <a:pt x="162503" y="261938"/>
                  </a:cubicBezTo>
                  <a:cubicBezTo>
                    <a:pt x="162503" y="261938"/>
                    <a:pt x="162503" y="261938"/>
                    <a:pt x="167698" y="261938"/>
                  </a:cubicBezTo>
                  <a:cubicBezTo>
                    <a:pt x="167698" y="261938"/>
                    <a:pt x="167698" y="261938"/>
                    <a:pt x="167698" y="246397"/>
                  </a:cubicBezTo>
                  <a:cubicBezTo>
                    <a:pt x="167698" y="245102"/>
                    <a:pt x="168997" y="243807"/>
                    <a:pt x="171595" y="243807"/>
                  </a:cubicBezTo>
                  <a:cubicBezTo>
                    <a:pt x="171595" y="243807"/>
                    <a:pt x="171595" y="243807"/>
                    <a:pt x="179388" y="243807"/>
                  </a:cubicBezTo>
                  <a:cubicBezTo>
                    <a:pt x="179388" y="243807"/>
                    <a:pt x="179388" y="243807"/>
                    <a:pt x="179388" y="132431"/>
                  </a:cubicBezTo>
                  <a:cubicBezTo>
                    <a:pt x="179388" y="132431"/>
                    <a:pt x="179388" y="132431"/>
                    <a:pt x="171595" y="132431"/>
                  </a:cubicBezTo>
                  <a:cubicBezTo>
                    <a:pt x="168997" y="132431"/>
                    <a:pt x="167698" y="131136"/>
                    <a:pt x="167698" y="128546"/>
                  </a:cubicBezTo>
                  <a:cubicBezTo>
                    <a:pt x="167698" y="128546"/>
                    <a:pt x="167698" y="128546"/>
                    <a:pt x="167698" y="114300"/>
                  </a:cubicBezTo>
                  <a:cubicBezTo>
                    <a:pt x="167698" y="114300"/>
                    <a:pt x="167698" y="114300"/>
                    <a:pt x="162503" y="114300"/>
                  </a:cubicBezTo>
                  <a:close/>
                  <a:moveTo>
                    <a:pt x="107950" y="114300"/>
                  </a:moveTo>
                  <a:lnTo>
                    <a:pt x="107950" y="127000"/>
                  </a:lnTo>
                  <a:cubicBezTo>
                    <a:pt x="107950" y="127000"/>
                    <a:pt x="107950" y="127000"/>
                    <a:pt x="116960" y="127000"/>
                  </a:cubicBezTo>
                  <a:cubicBezTo>
                    <a:pt x="116960" y="127000"/>
                    <a:pt x="116960" y="127000"/>
                    <a:pt x="146565" y="127000"/>
                  </a:cubicBezTo>
                  <a:cubicBezTo>
                    <a:pt x="146565" y="127000"/>
                    <a:pt x="146565" y="127000"/>
                    <a:pt x="155575" y="127000"/>
                  </a:cubicBezTo>
                  <a:cubicBezTo>
                    <a:pt x="155575" y="127000"/>
                    <a:pt x="155575" y="127000"/>
                    <a:pt x="155575" y="114300"/>
                  </a:cubicBezTo>
                  <a:cubicBezTo>
                    <a:pt x="155575" y="114300"/>
                    <a:pt x="155575" y="114300"/>
                    <a:pt x="107950" y="114300"/>
                  </a:cubicBezTo>
                  <a:close/>
                  <a:moveTo>
                    <a:pt x="95828" y="114300"/>
                  </a:moveTo>
                  <a:cubicBezTo>
                    <a:pt x="95828" y="114300"/>
                    <a:pt x="95828" y="114300"/>
                    <a:pt x="95828" y="128546"/>
                  </a:cubicBezTo>
                  <a:cubicBezTo>
                    <a:pt x="95828" y="131136"/>
                    <a:pt x="94529" y="132431"/>
                    <a:pt x="91931" y="132431"/>
                  </a:cubicBezTo>
                  <a:cubicBezTo>
                    <a:pt x="91931" y="132431"/>
                    <a:pt x="91931" y="132431"/>
                    <a:pt x="84138" y="132431"/>
                  </a:cubicBezTo>
                  <a:cubicBezTo>
                    <a:pt x="84138" y="132431"/>
                    <a:pt x="84138" y="132431"/>
                    <a:pt x="84138" y="243807"/>
                  </a:cubicBezTo>
                  <a:cubicBezTo>
                    <a:pt x="84138" y="243807"/>
                    <a:pt x="84138" y="243807"/>
                    <a:pt x="91931" y="243807"/>
                  </a:cubicBezTo>
                  <a:cubicBezTo>
                    <a:pt x="94529" y="243807"/>
                    <a:pt x="95828" y="245102"/>
                    <a:pt x="95828" y="246397"/>
                  </a:cubicBezTo>
                  <a:cubicBezTo>
                    <a:pt x="95828" y="246397"/>
                    <a:pt x="95828" y="246397"/>
                    <a:pt x="95828" y="261938"/>
                  </a:cubicBezTo>
                  <a:cubicBezTo>
                    <a:pt x="95828" y="261938"/>
                    <a:pt x="95828" y="261938"/>
                    <a:pt x="101023" y="261938"/>
                  </a:cubicBezTo>
                  <a:cubicBezTo>
                    <a:pt x="101023" y="261938"/>
                    <a:pt x="101023" y="261938"/>
                    <a:pt x="101023" y="246397"/>
                  </a:cubicBezTo>
                  <a:cubicBezTo>
                    <a:pt x="101023" y="245102"/>
                    <a:pt x="102322" y="243807"/>
                    <a:pt x="104920" y="243807"/>
                  </a:cubicBezTo>
                  <a:cubicBezTo>
                    <a:pt x="104920" y="243807"/>
                    <a:pt x="104920" y="243807"/>
                    <a:pt x="112713" y="243807"/>
                  </a:cubicBezTo>
                  <a:cubicBezTo>
                    <a:pt x="112713" y="243807"/>
                    <a:pt x="112713" y="243807"/>
                    <a:pt x="112713" y="132431"/>
                  </a:cubicBezTo>
                  <a:cubicBezTo>
                    <a:pt x="112713" y="132431"/>
                    <a:pt x="112713" y="132431"/>
                    <a:pt x="104920" y="132431"/>
                  </a:cubicBezTo>
                  <a:cubicBezTo>
                    <a:pt x="102322" y="132431"/>
                    <a:pt x="101023" y="131136"/>
                    <a:pt x="101023" y="128546"/>
                  </a:cubicBezTo>
                  <a:cubicBezTo>
                    <a:pt x="101023" y="128546"/>
                    <a:pt x="101023" y="128546"/>
                    <a:pt x="101023" y="114300"/>
                  </a:cubicBezTo>
                  <a:close/>
                  <a:moveTo>
                    <a:pt x="41275" y="114300"/>
                  </a:moveTo>
                  <a:lnTo>
                    <a:pt x="41275" y="127000"/>
                  </a:lnTo>
                  <a:cubicBezTo>
                    <a:pt x="41275" y="127000"/>
                    <a:pt x="41275" y="127000"/>
                    <a:pt x="50585" y="127000"/>
                  </a:cubicBezTo>
                  <a:cubicBezTo>
                    <a:pt x="50585" y="127000"/>
                    <a:pt x="50585" y="127000"/>
                    <a:pt x="81177" y="127000"/>
                  </a:cubicBezTo>
                  <a:cubicBezTo>
                    <a:pt x="81177" y="127000"/>
                    <a:pt x="81177" y="127000"/>
                    <a:pt x="90488" y="127000"/>
                  </a:cubicBezTo>
                  <a:cubicBezTo>
                    <a:pt x="90488" y="127000"/>
                    <a:pt x="90488" y="127000"/>
                    <a:pt x="90488" y="114300"/>
                  </a:cubicBezTo>
                  <a:cubicBezTo>
                    <a:pt x="90488" y="114300"/>
                    <a:pt x="90488" y="114300"/>
                    <a:pt x="41275" y="114300"/>
                  </a:cubicBezTo>
                  <a:close/>
                  <a:moveTo>
                    <a:pt x="139700" y="39688"/>
                  </a:moveTo>
                  <a:lnTo>
                    <a:pt x="139700" y="70732"/>
                  </a:lnTo>
                  <a:cubicBezTo>
                    <a:pt x="139700" y="70732"/>
                    <a:pt x="139700" y="70732"/>
                    <a:pt x="161290" y="74613"/>
                  </a:cubicBezTo>
                  <a:cubicBezTo>
                    <a:pt x="161290" y="72026"/>
                    <a:pt x="163830" y="70732"/>
                    <a:pt x="165100" y="70732"/>
                  </a:cubicBezTo>
                  <a:cubicBezTo>
                    <a:pt x="166370" y="70732"/>
                    <a:pt x="168910" y="72026"/>
                    <a:pt x="168910" y="74613"/>
                  </a:cubicBezTo>
                  <a:cubicBezTo>
                    <a:pt x="168910" y="74613"/>
                    <a:pt x="168910" y="74613"/>
                    <a:pt x="190500" y="70732"/>
                  </a:cubicBezTo>
                  <a:cubicBezTo>
                    <a:pt x="190500" y="70732"/>
                    <a:pt x="190500" y="70732"/>
                    <a:pt x="190500" y="39688"/>
                  </a:cubicBezTo>
                  <a:cubicBezTo>
                    <a:pt x="190500" y="39688"/>
                    <a:pt x="190500" y="39688"/>
                    <a:pt x="168910" y="43568"/>
                  </a:cubicBezTo>
                  <a:cubicBezTo>
                    <a:pt x="168910" y="43568"/>
                    <a:pt x="168910" y="43568"/>
                    <a:pt x="168910" y="65558"/>
                  </a:cubicBezTo>
                  <a:cubicBezTo>
                    <a:pt x="168910" y="66852"/>
                    <a:pt x="166370" y="69439"/>
                    <a:pt x="165100" y="69439"/>
                  </a:cubicBezTo>
                  <a:cubicBezTo>
                    <a:pt x="163830" y="69439"/>
                    <a:pt x="161290" y="66852"/>
                    <a:pt x="161290" y="65558"/>
                  </a:cubicBezTo>
                  <a:cubicBezTo>
                    <a:pt x="161290" y="65558"/>
                    <a:pt x="161290" y="65558"/>
                    <a:pt x="161290" y="43568"/>
                  </a:cubicBezTo>
                  <a:cubicBezTo>
                    <a:pt x="161290" y="43568"/>
                    <a:pt x="161290" y="43568"/>
                    <a:pt x="139700" y="39688"/>
                  </a:cubicBezTo>
                  <a:close/>
                  <a:moveTo>
                    <a:pt x="133045" y="31750"/>
                  </a:moveTo>
                  <a:cubicBezTo>
                    <a:pt x="134327" y="31750"/>
                    <a:pt x="135610" y="31750"/>
                    <a:pt x="135610" y="31750"/>
                  </a:cubicBezTo>
                  <a:cubicBezTo>
                    <a:pt x="135610" y="31750"/>
                    <a:pt x="135610" y="31750"/>
                    <a:pt x="165100" y="36930"/>
                  </a:cubicBezTo>
                  <a:cubicBezTo>
                    <a:pt x="165100" y="36930"/>
                    <a:pt x="165100" y="36930"/>
                    <a:pt x="194591" y="31750"/>
                  </a:cubicBezTo>
                  <a:cubicBezTo>
                    <a:pt x="194591" y="31750"/>
                    <a:pt x="195873" y="31750"/>
                    <a:pt x="197156" y="31750"/>
                  </a:cubicBezTo>
                  <a:cubicBezTo>
                    <a:pt x="197156" y="33045"/>
                    <a:pt x="198438" y="34340"/>
                    <a:pt x="198438" y="34340"/>
                  </a:cubicBezTo>
                  <a:cubicBezTo>
                    <a:pt x="198438" y="34340"/>
                    <a:pt x="198438" y="34340"/>
                    <a:pt x="198438" y="73192"/>
                  </a:cubicBezTo>
                  <a:cubicBezTo>
                    <a:pt x="198438" y="74487"/>
                    <a:pt x="197156" y="75782"/>
                    <a:pt x="194591" y="75782"/>
                  </a:cubicBezTo>
                  <a:cubicBezTo>
                    <a:pt x="194591" y="75782"/>
                    <a:pt x="194591" y="75782"/>
                    <a:pt x="165100" y="80963"/>
                  </a:cubicBezTo>
                  <a:cubicBezTo>
                    <a:pt x="165100" y="80963"/>
                    <a:pt x="165100" y="80963"/>
                    <a:pt x="135610" y="75782"/>
                  </a:cubicBezTo>
                  <a:cubicBezTo>
                    <a:pt x="133045" y="75782"/>
                    <a:pt x="131763" y="74487"/>
                    <a:pt x="131763" y="73192"/>
                  </a:cubicBezTo>
                  <a:cubicBezTo>
                    <a:pt x="131763" y="73192"/>
                    <a:pt x="131763" y="73192"/>
                    <a:pt x="131763" y="34340"/>
                  </a:cubicBezTo>
                  <a:cubicBezTo>
                    <a:pt x="131763" y="34340"/>
                    <a:pt x="133045" y="33045"/>
                    <a:pt x="133045" y="31750"/>
                  </a:cubicBezTo>
                  <a:close/>
                  <a:moveTo>
                    <a:pt x="165100" y="7938"/>
                  </a:moveTo>
                  <a:cubicBezTo>
                    <a:pt x="165100" y="7938"/>
                    <a:pt x="165100" y="7938"/>
                    <a:pt x="15875" y="90000"/>
                  </a:cubicBezTo>
                  <a:cubicBezTo>
                    <a:pt x="15875" y="90000"/>
                    <a:pt x="15875" y="90000"/>
                    <a:pt x="277992" y="90000"/>
                  </a:cubicBezTo>
                  <a:cubicBezTo>
                    <a:pt x="279290" y="90000"/>
                    <a:pt x="280587" y="91282"/>
                    <a:pt x="280587" y="92564"/>
                  </a:cubicBezTo>
                  <a:cubicBezTo>
                    <a:pt x="280587" y="95129"/>
                    <a:pt x="279290" y="96411"/>
                    <a:pt x="277992" y="96411"/>
                  </a:cubicBezTo>
                  <a:cubicBezTo>
                    <a:pt x="277992" y="96411"/>
                    <a:pt x="277992" y="96411"/>
                    <a:pt x="23661" y="96411"/>
                  </a:cubicBezTo>
                  <a:cubicBezTo>
                    <a:pt x="23661" y="96411"/>
                    <a:pt x="23661" y="96411"/>
                    <a:pt x="23661" y="107951"/>
                  </a:cubicBezTo>
                  <a:cubicBezTo>
                    <a:pt x="23661" y="107951"/>
                    <a:pt x="23661" y="107951"/>
                    <a:pt x="306539" y="107951"/>
                  </a:cubicBezTo>
                  <a:cubicBezTo>
                    <a:pt x="306539" y="107951"/>
                    <a:pt x="306539" y="107951"/>
                    <a:pt x="306539" y="96411"/>
                  </a:cubicBezTo>
                  <a:cubicBezTo>
                    <a:pt x="306539" y="96411"/>
                    <a:pt x="306539" y="96411"/>
                    <a:pt x="300051" y="96411"/>
                  </a:cubicBezTo>
                  <a:cubicBezTo>
                    <a:pt x="298754" y="96411"/>
                    <a:pt x="296159" y="95129"/>
                    <a:pt x="296159" y="92564"/>
                  </a:cubicBezTo>
                  <a:cubicBezTo>
                    <a:pt x="296159" y="91282"/>
                    <a:pt x="298754" y="90000"/>
                    <a:pt x="300051" y="90000"/>
                  </a:cubicBezTo>
                  <a:cubicBezTo>
                    <a:pt x="300051" y="90000"/>
                    <a:pt x="300051" y="90000"/>
                    <a:pt x="309135" y="90000"/>
                  </a:cubicBezTo>
                  <a:lnTo>
                    <a:pt x="314325" y="90000"/>
                  </a:lnTo>
                  <a:cubicBezTo>
                    <a:pt x="314325" y="90000"/>
                    <a:pt x="314325" y="90000"/>
                    <a:pt x="165100" y="7938"/>
                  </a:cubicBezTo>
                  <a:close/>
                  <a:moveTo>
                    <a:pt x="163810" y="0"/>
                  </a:moveTo>
                  <a:cubicBezTo>
                    <a:pt x="165100" y="0"/>
                    <a:pt x="165100" y="0"/>
                    <a:pt x="166390" y="0"/>
                  </a:cubicBezTo>
                  <a:cubicBezTo>
                    <a:pt x="166390" y="0"/>
                    <a:pt x="166390" y="0"/>
                    <a:pt x="328910" y="90407"/>
                  </a:cubicBezTo>
                  <a:cubicBezTo>
                    <a:pt x="330200" y="91698"/>
                    <a:pt x="330200" y="92990"/>
                    <a:pt x="330200" y="94281"/>
                  </a:cubicBezTo>
                  <a:cubicBezTo>
                    <a:pt x="330200" y="95573"/>
                    <a:pt x="328910" y="96864"/>
                    <a:pt x="326331" y="96864"/>
                  </a:cubicBezTo>
                  <a:cubicBezTo>
                    <a:pt x="326331" y="96864"/>
                    <a:pt x="326331" y="96864"/>
                    <a:pt x="312142" y="96864"/>
                  </a:cubicBezTo>
                  <a:cubicBezTo>
                    <a:pt x="312142" y="96864"/>
                    <a:pt x="312142" y="96864"/>
                    <a:pt x="312142" y="111071"/>
                  </a:cubicBezTo>
                  <a:cubicBezTo>
                    <a:pt x="312142" y="113654"/>
                    <a:pt x="310852" y="114946"/>
                    <a:pt x="308273" y="114946"/>
                  </a:cubicBezTo>
                  <a:cubicBezTo>
                    <a:pt x="308273" y="114946"/>
                    <a:pt x="308273" y="114946"/>
                    <a:pt x="294085" y="114946"/>
                  </a:cubicBezTo>
                  <a:cubicBezTo>
                    <a:pt x="294085" y="114946"/>
                    <a:pt x="294085" y="114946"/>
                    <a:pt x="294085" y="129152"/>
                  </a:cubicBezTo>
                  <a:cubicBezTo>
                    <a:pt x="294085" y="131735"/>
                    <a:pt x="292795" y="133027"/>
                    <a:pt x="291505" y="133027"/>
                  </a:cubicBezTo>
                  <a:cubicBezTo>
                    <a:pt x="291505" y="133027"/>
                    <a:pt x="291505" y="133027"/>
                    <a:pt x="282476" y="133027"/>
                  </a:cubicBezTo>
                  <a:cubicBezTo>
                    <a:pt x="282476" y="133027"/>
                    <a:pt x="282476" y="133027"/>
                    <a:pt x="282476" y="244099"/>
                  </a:cubicBezTo>
                  <a:cubicBezTo>
                    <a:pt x="282476" y="244099"/>
                    <a:pt x="282476" y="244099"/>
                    <a:pt x="291505" y="244099"/>
                  </a:cubicBezTo>
                  <a:cubicBezTo>
                    <a:pt x="292795" y="244099"/>
                    <a:pt x="294085" y="245390"/>
                    <a:pt x="294085" y="246682"/>
                  </a:cubicBezTo>
                  <a:cubicBezTo>
                    <a:pt x="294085" y="246682"/>
                    <a:pt x="294085" y="246682"/>
                    <a:pt x="294085" y="262180"/>
                  </a:cubicBezTo>
                  <a:cubicBezTo>
                    <a:pt x="294085" y="262180"/>
                    <a:pt x="294085" y="262180"/>
                    <a:pt x="303113" y="262180"/>
                  </a:cubicBezTo>
                  <a:cubicBezTo>
                    <a:pt x="304403" y="262180"/>
                    <a:pt x="305693" y="263471"/>
                    <a:pt x="305693" y="264763"/>
                  </a:cubicBezTo>
                  <a:cubicBezTo>
                    <a:pt x="305693" y="264763"/>
                    <a:pt x="305693" y="264763"/>
                    <a:pt x="305693" y="280261"/>
                  </a:cubicBezTo>
                  <a:cubicBezTo>
                    <a:pt x="305693" y="280261"/>
                    <a:pt x="305693" y="280261"/>
                    <a:pt x="308273" y="280261"/>
                  </a:cubicBezTo>
                  <a:cubicBezTo>
                    <a:pt x="310852" y="280261"/>
                    <a:pt x="312142" y="281553"/>
                    <a:pt x="312142" y="282844"/>
                  </a:cubicBezTo>
                  <a:cubicBezTo>
                    <a:pt x="312142" y="282844"/>
                    <a:pt x="312142" y="282844"/>
                    <a:pt x="312142" y="300926"/>
                  </a:cubicBezTo>
                  <a:cubicBezTo>
                    <a:pt x="312142" y="303509"/>
                    <a:pt x="310852" y="304800"/>
                    <a:pt x="308273" y="304800"/>
                  </a:cubicBezTo>
                  <a:cubicBezTo>
                    <a:pt x="308273" y="304800"/>
                    <a:pt x="308273" y="304800"/>
                    <a:pt x="21927" y="304800"/>
                  </a:cubicBezTo>
                  <a:cubicBezTo>
                    <a:pt x="19348" y="304800"/>
                    <a:pt x="18058" y="303509"/>
                    <a:pt x="18058" y="300926"/>
                  </a:cubicBezTo>
                  <a:cubicBezTo>
                    <a:pt x="18058" y="300926"/>
                    <a:pt x="18058" y="300926"/>
                    <a:pt x="18058" y="282844"/>
                  </a:cubicBezTo>
                  <a:cubicBezTo>
                    <a:pt x="18058" y="281553"/>
                    <a:pt x="19348" y="280261"/>
                    <a:pt x="21927" y="280261"/>
                  </a:cubicBezTo>
                  <a:cubicBezTo>
                    <a:pt x="21927" y="280261"/>
                    <a:pt x="21927" y="280261"/>
                    <a:pt x="24507" y="280261"/>
                  </a:cubicBezTo>
                  <a:cubicBezTo>
                    <a:pt x="24507" y="280261"/>
                    <a:pt x="24507" y="280261"/>
                    <a:pt x="24507" y="264763"/>
                  </a:cubicBezTo>
                  <a:cubicBezTo>
                    <a:pt x="24507" y="263471"/>
                    <a:pt x="25797" y="262180"/>
                    <a:pt x="27087" y="262180"/>
                  </a:cubicBezTo>
                  <a:cubicBezTo>
                    <a:pt x="27087" y="262180"/>
                    <a:pt x="27087" y="262180"/>
                    <a:pt x="36115" y="262180"/>
                  </a:cubicBezTo>
                  <a:cubicBezTo>
                    <a:pt x="36115" y="262180"/>
                    <a:pt x="36115" y="262180"/>
                    <a:pt x="36115" y="246682"/>
                  </a:cubicBezTo>
                  <a:cubicBezTo>
                    <a:pt x="36115" y="245390"/>
                    <a:pt x="37405" y="244099"/>
                    <a:pt x="38695" y="244099"/>
                  </a:cubicBezTo>
                  <a:cubicBezTo>
                    <a:pt x="38695" y="244099"/>
                    <a:pt x="38695" y="244099"/>
                    <a:pt x="47724" y="244099"/>
                  </a:cubicBezTo>
                  <a:cubicBezTo>
                    <a:pt x="47724" y="244099"/>
                    <a:pt x="47724" y="244099"/>
                    <a:pt x="47724" y="133027"/>
                  </a:cubicBezTo>
                  <a:cubicBezTo>
                    <a:pt x="47724" y="133027"/>
                    <a:pt x="47724" y="133027"/>
                    <a:pt x="38695" y="133027"/>
                  </a:cubicBezTo>
                  <a:cubicBezTo>
                    <a:pt x="37405" y="133027"/>
                    <a:pt x="36115" y="131735"/>
                    <a:pt x="36115" y="129152"/>
                  </a:cubicBezTo>
                  <a:cubicBezTo>
                    <a:pt x="36115" y="129152"/>
                    <a:pt x="36115" y="129152"/>
                    <a:pt x="36115" y="114946"/>
                  </a:cubicBezTo>
                  <a:cubicBezTo>
                    <a:pt x="36115" y="114946"/>
                    <a:pt x="36115" y="114946"/>
                    <a:pt x="21927" y="114946"/>
                  </a:cubicBezTo>
                  <a:cubicBezTo>
                    <a:pt x="19348" y="114946"/>
                    <a:pt x="18058" y="113654"/>
                    <a:pt x="18058" y="111071"/>
                  </a:cubicBezTo>
                  <a:cubicBezTo>
                    <a:pt x="18058" y="111071"/>
                    <a:pt x="18058" y="111071"/>
                    <a:pt x="18058" y="96864"/>
                  </a:cubicBezTo>
                  <a:cubicBezTo>
                    <a:pt x="18058" y="96864"/>
                    <a:pt x="18058" y="96864"/>
                    <a:pt x="3869" y="96864"/>
                  </a:cubicBezTo>
                  <a:cubicBezTo>
                    <a:pt x="1290" y="96864"/>
                    <a:pt x="0" y="95573"/>
                    <a:pt x="0" y="94281"/>
                  </a:cubicBezTo>
                  <a:cubicBezTo>
                    <a:pt x="0" y="92990"/>
                    <a:pt x="0" y="91698"/>
                    <a:pt x="1290" y="90407"/>
                  </a:cubicBezTo>
                  <a:cubicBezTo>
                    <a:pt x="1290" y="90407"/>
                    <a:pt x="1290" y="90407"/>
                    <a:pt x="163810" y="0"/>
                  </a:cubicBezTo>
                  <a:close/>
                </a:path>
              </a:pathLst>
            </a:custGeom>
            <a:solidFill>
              <a:srgbClr val="C00000"/>
            </a:solidFill>
            <a:ln>
              <a:solidFill>
                <a:srgbClr val="7030A0"/>
              </a:solidFill>
            </a:ln>
          </p:spPr>
        </p:sp>
      </p:grpSp>
      <p:grpSp>
        <p:nvGrpSpPr>
          <p:cNvPr id="13" name="组合 12"/>
          <p:cNvGrpSpPr/>
          <p:nvPr/>
        </p:nvGrpSpPr>
        <p:grpSpPr>
          <a:xfrm>
            <a:off x="8491954" y="1416424"/>
            <a:ext cx="3083105" cy="2156592"/>
            <a:chOff x="7416082" y="3512490"/>
            <a:chExt cx="3083105" cy="2021946"/>
          </a:xfrm>
        </p:grpSpPr>
        <p:sp>
          <p:nvSpPr>
            <p:cNvPr id="9" name="右大括号 8"/>
            <p:cNvSpPr/>
            <p:nvPr/>
          </p:nvSpPr>
          <p:spPr>
            <a:xfrm>
              <a:off x="7416082" y="3512490"/>
              <a:ext cx="432048" cy="2021946"/>
            </a:xfrm>
            <a:prstGeom prst="rightBrace">
              <a:avLst/>
            </a:prstGeom>
            <a:ln w="76200">
              <a:solidFill>
                <a:srgbClr val="2E68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8836552" y="4096257"/>
              <a:ext cx="1662635" cy="638677"/>
            </a:xfrm>
            <a:prstGeom prst="rect">
              <a:avLst/>
            </a:prstGeom>
            <a:noFill/>
          </p:spPr>
          <p:txBody>
            <a:bodyPr wrap="none" rtlCol="0">
              <a:spAutoFit/>
            </a:bodyPr>
            <a:lstStyle/>
            <a:p>
              <a:r>
                <a:rPr lang="en-US" altLang="zh-CN" sz="2800" b="1" dirty="0">
                  <a:solidFill>
                    <a:srgbClr val="2E6868"/>
                  </a:solidFill>
                </a:rPr>
                <a:t>Exporter</a:t>
              </a:r>
              <a:endParaRPr lang="zh-CN" altLang="en-US" sz="2800" b="1" dirty="0">
                <a:solidFill>
                  <a:srgbClr val="2E6868"/>
                </a:solidFill>
              </a:endParaRPr>
            </a:p>
          </p:txBody>
        </p:sp>
        <p:sp>
          <p:nvSpPr>
            <p:cNvPr id="12" name="fiance_86404"/>
            <p:cNvSpPr>
              <a:spLocks noChangeAspect="1"/>
            </p:cNvSpPr>
            <p:nvPr/>
          </p:nvSpPr>
          <p:spPr bwMode="auto">
            <a:xfrm>
              <a:off x="8063657" y="4049167"/>
              <a:ext cx="844903" cy="727906"/>
            </a:xfrm>
            <a:custGeom>
              <a:avLst/>
              <a:gdLst>
                <a:gd name="connsiteX0" fmla="*/ 142081 w 338138"/>
                <a:gd name="connsiteY0" fmla="*/ 185738 h 327025"/>
                <a:gd name="connsiteX1" fmla="*/ 130175 w 338138"/>
                <a:gd name="connsiteY1" fmla="*/ 198697 h 327025"/>
                <a:gd name="connsiteX2" fmla="*/ 144727 w 338138"/>
                <a:gd name="connsiteY2" fmla="*/ 249238 h 327025"/>
                <a:gd name="connsiteX3" fmla="*/ 151342 w 338138"/>
                <a:gd name="connsiteY3" fmla="*/ 233687 h 327025"/>
                <a:gd name="connsiteX4" fmla="*/ 147373 w 338138"/>
                <a:gd name="connsiteY4" fmla="*/ 222024 h 327025"/>
                <a:gd name="connsiteX5" fmla="*/ 148696 w 338138"/>
                <a:gd name="connsiteY5" fmla="*/ 210361 h 327025"/>
                <a:gd name="connsiteX6" fmla="*/ 153988 w 338138"/>
                <a:gd name="connsiteY6" fmla="*/ 202585 h 327025"/>
                <a:gd name="connsiteX7" fmla="*/ 164571 w 338138"/>
                <a:gd name="connsiteY7" fmla="*/ 198697 h 327025"/>
                <a:gd name="connsiteX8" fmla="*/ 175154 w 338138"/>
                <a:gd name="connsiteY8" fmla="*/ 198697 h 327025"/>
                <a:gd name="connsiteX9" fmla="*/ 185738 w 338138"/>
                <a:gd name="connsiteY9" fmla="*/ 202585 h 327025"/>
                <a:gd name="connsiteX10" fmla="*/ 191029 w 338138"/>
                <a:gd name="connsiteY10" fmla="*/ 210361 h 327025"/>
                <a:gd name="connsiteX11" fmla="*/ 192352 w 338138"/>
                <a:gd name="connsiteY11" fmla="*/ 222024 h 327025"/>
                <a:gd name="connsiteX12" fmla="*/ 188383 w 338138"/>
                <a:gd name="connsiteY12" fmla="*/ 233687 h 327025"/>
                <a:gd name="connsiteX13" fmla="*/ 194998 w 338138"/>
                <a:gd name="connsiteY13" fmla="*/ 249238 h 327025"/>
                <a:gd name="connsiteX14" fmla="*/ 209550 w 338138"/>
                <a:gd name="connsiteY14" fmla="*/ 199993 h 327025"/>
                <a:gd name="connsiteX15" fmla="*/ 197644 w 338138"/>
                <a:gd name="connsiteY15" fmla="*/ 185738 h 327025"/>
                <a:gd name="connsiteX16" fmla="*/ 169863 w 338138"/>
                <a:gd name="connsiteY16" fmla="*/ 192218 h 327025"/>
                <a:gd name="connsiteX17" fmla="*/ 142081 w 338138"/>
                <a:gd name="connsiteY17" fmla="*/ 185738 h 327025"/>
                <a:gd name="connsiteX18" fmla="*/ 133033 w 338138"/>
                <a:gd name="connsiteY18" fmla="*/ 74613 h 327025"/>
                <a:gd name="connsiteX19" fmla="*/ 123825 w 338138"/>
                <a:gd name="connsiteY19" fmla="*/ 104954 h 327025"/>
                <a:gd name="connsiteX20" fmla="*/ 169863 w 338138"/>
                <a:gd name="connsiteY20" fmla="*/ 168276 h 327025"/>
                <a:gd name="connsiteX21" fmla="*/ 215900 w 338138"/>
                <a:gd name="connsiteY21" fmla="*/ 104954 h 327025"/>
                <a:gd name="connsiteX22" fmla="*/ 206693 w 338138"/>
                <a:gd name="connsiteY22" fmla="*/ 74613 h 327025"/>
                <a:gd name="connsiteX23" fmla="*/ 169863 w 338138"/>
                <a:gd name="connsiteY23" fmla="*/ 78570 h 327025"/>
                <a:gd name="connsiteX24" fmla="*/ 133033 w 338138"/>
                <a:gd name="connsiteY24" fmla="*/ 74613 h 327025"/>
                <a:gd name="connsiteX25" fmla="*/ 169069 w 338138"/>
                <a:gd name="connsiteY25" fmla="*/ 0 h 327025"/>
                <a:gd name="connsiteX26" fmla="*/ 225866 w 338138"/>
                <a:gd name="connsiteY26" fmla="*/ 23736 h 327025"/>
                <a:gd name="connsiteX27" fmla="*/ 239074 w 338138"/>
                <a:gd name="connsiteY27" fmla="*/ 101536 h 327025"/>
                <a:gd name="connsiteX28" fmla="*/ 239074 w 338138"/>
                <a:gd name="connsiteY28" fmla="*/ 102855 h 327025"/>
                <a:gd name="connsiteX29" fmla="*/ 215299 w 338138"/>
                <a:gd name="connsiteY29" fmla="*/ 170106 h 327025"/>
                <a:gd name="connsiteX30" fmla="*/ 228507 w 338138"/>
                <a:gd name="connsiteY30" fmla="*/ 184611 h 327025"/>
                <a:gd name="connsiteX31" fmla="*/ 283983 w 338138"/>
                <a:gd name="connsiteY31" fmla="*/ 200435 h 327025"/>
                <a:gd name="connsiteX32" fmla="*/ 315684 w 338138"/>
                <a:gd name="connsiteY32" fmla="*/ 230764 h 327025"/>
                <a:gd name="connsiteX33" fmla="*/ 338138 w 338138"/>
                <a:gd name="connsiteY33" fmla="*/ 311201 h 327025"/>
                <a:gd name="connsiteX34" fmla="*/ 335496 w 338138"/>
                <a:gd name="connsiteY34" fmla="*/ 321751 h 327025"/>
                <a:gd name="connsiteX35" fmla="*/ 326250 w 338138"/>
                <a:gd name="connsiteY35" fmla="*/ 327025 h 327025"/>
                <a:gd name="connsiteX36" fmla="*/ 11888 w 338138"/>
                <a:gd name="connsiteY36" fmla="*/ 327025 h 327025"/>
                <a:gd name="connsiteX37" fmla="*/ 2642 w 338138"/>
                <a:gd name="connsiteY37" fmla="*/ 321751 h 327025"/>
                <a:gd name="connsiteX38" fmla="*/ 0 w 338138"/>
                <a:gd name="connsiteY38" fmla="*/ 311201 h 327025"/>
                <a:gd name="connsiteX39" fmla="*/ 22454 w 338138"/>
                <a:gd name="connsiteY39" fmla="*/ 230764 h 327025"/>
                <a:gd name="connsiteX40" fmla="*/ 54155 w 338138"/>
                <a:gd name="connsiteY40" fmla="*/ 200435 h 327025"/>
                <a:gd name="connsiteX41" fmla="*/ 109631 w 338138"/>
                <a:gd name="connsiteY41" fmla="*/ 184611 h 327025"/>
                <a:gd name="connsiteX42" fmla="*/ 122839 w 338138"/>
                <a:gd name="connsiteY42" fmla="*/ 168787 h 327025"/>
                <a:gd name="connsiteX43" fmla="*/ 99064 w 338138"/>
                <a:gd name="connsiteY43" fmla="*/ 102855 h 327025"/>
                <a:gd name="connsiteX44" fmla="*/ 99064 w 338138"/>
                <a:gd name="connsiteY44" fmla="*/ 101536 h 327025"/>
                <a:gd name="connsiteX45" fmla="*/ 112272 w 338138"/>
                <a:gd name="connsiteY45" fmla="*/ 23736 h 327025"/>
                <a:gd name="connsiteX46" fmla="*/ 169069 w 338138"/>
                <a:gd name="connsiteY46"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38" h="327025">
                  <a:moveTo>
                    <a:pt x="142081" y="185738"/>
                  </a:moveTo>
                  <a:cubicBezTo>
                    <a:pt x="142081" y="185738"/>
                    <a:pt x="142081" y="185738"/>
                    <a:pt x="130175" y="198697"/>
                  </a:cubicBezTo>
                  <a:cubicBezTo>
                    <a:pt x="130175" y="198697"/>
                    <a:pt x="130175" y="198697"/>
                    <a:pt x="144727" y="249238"/>
                  </a:cubicBezTo>
                  <a:cubicBezTo>
                    <a:pt x="144727" y="249238"/>
                    <a:pt x="144727" y="249238"/>
                    <a:pt x="151342" y="233687"/>
                  </a:cubicBezTo>
                  <a:cubicBezTo>
                    <a:pt x="151342" y="233687"/>
                    <a:pt x="151342" y="233687"/>
                    <a:pt x="147373" y="222024"/>
                  </a:cubicBezTo>
                  <a:cubicBezTo>
                    <a:pt x="144727" y="218136"/>
                    <a:pt x="146050" y="214248"/>
                    <a:pt x="148696" y="210361"/>
                  </a:cubicBezTo>
                  <a:cubicBezTo>
                    <a:pt x="148696" y="210361"/>
                    <a:pt x="148696" y="210361"/>
                    <a:pt x="153988" y="202585"/>
                  </a:cubicBezTo>
                  <a:cubicBezTo>
                    <a:pt x="156633" y="199993"/>
                    <a:pt x="160602" y="198697"/>
                    <a:pt x="164571" y="198697"/>
                  </a:cubicBezTo>
                  <a:cubicBezTo>
                    <a:pt x="164571" y="198697"/>
                    <a:pt x="164571" y="198697"/>
                    <a:pt x="175154" y="198697"/>
                  </a:cubicBezTo>
                  <a:cubicBezTo>
                    <a:pt x="179123" y="198697"/>
                    <a:pt x="183092" y="199993"/>
                    <a:pt x="185738" y="202585"/>
                  </a:cubicBezTo>
                  <a:cubicBezTo>
                    <a:pt x="185738" y="202585"/>
                    <a:pt x="185738" y="202585"/>
                    <a:pt x="191029" y="210361"/>
                  </a:cubicBezTo>
                  <a:cubicBezTo>
                    <a:pt x="193675" y="214248"/>
                    <a:pt x="194998" y="218136"/>
                    <a:pt x="192352" y="222024"/>
                  </a:cubicBezTo>
                  <a:cubicBezTo>
                    <a:pt x="192352" y="222024"/>
                    <a:pt x="192352" y="222024"/>
                    <a:pt x="188383" y="233687"/>
                  </a:cubicBezTo>
                  <a:lnTo>
                    <a:pt x="194998" y="249238"/>
                  </a:lnTo>
                  <a:cubicBezTo>
                    <a:pt x="194998" y="249238"/>
                    <a:pt x="194998" y="249238"/>
                    <a:pt x="209550" y="199993"/>
                  </a:cubicBezTo>
                  <a:cubicBezTo>
                    <a:pt x="209550" y="199993"/>
                    <a:pt x="209550" y="199993"/>
                    <a:pt x="197644" y="185738"/>
                  </a:cubicBezTo>
                  <a:cubicBezTo>
                    <a:pt x="188383" y="189626"/>
                    <a:pt x="179123" y="192218"/>
                    <a:pt x="169863" y="192218"/>
                  </a:cubicBezTo>
                  <a:cubicBezTo>
                    <a:pt x="160602" y="192218"/>
                    <a:pt x="151342" y="189626"/>
                    <a:pt x="142081" y="185738"/>
                  </a:cubicBezTo>
                  <a:close/>
                  <a:moveTo>
                    <a:pt x="133033" y="74613"/>
                  </a:moveTo>
                  <a:cubicBezTo>
                    <a:pt x="133033" y="74613"/>
                    <a:pt x="133033" y="74613"/>
                    <a:pt x="123825" y="104954"/>
                  </a:cubicBezTo>
                  <a:cubicBezTo>
                    <a:pt x="123825" y="139254"/>
                    <a:pt x="144871" y="168276"/>
                    <a:pt x="169863" y="168276"/>
                  </a:cubicBezTo>
                  <a:cubicBezTo>
                    <a:pt x="194854" y="168276"/>
                    <a:pt x="215900" y="139254"/>
                    <a:pt x="215900" y="104954"/>
                  </a:cubicBezTo>
                  <a:cubicBezTo>
                    <a:pt x="215900" y="104954"/>
                    <a:pt x="215900" y="104954"/>
                    <a:pt x="206693" y="74613"/>
                  </a:cubicBezTo>
                  <a:cubicBezTo>
                    <a:pt x="198800" y="77251"/>
                    <a:pt x="186962" y="78570"/>
                    <a:pt x="169863" y="78570"/>
                  </a:cubicBezTo>
                  <a:cubicBezTo>
                    <a:pt x="152763" y="78570"/>
                    <a:pt x="140925" y="77251"/>
                    <a:pt x="133033" y="74613"/>
                  </a:cubicBezTo>
                  <a:close/>
                  <a:moveTo>
                    <a:pt x="169069" y="0"/>
                  </a:moveTo>
                  <a:cubicBezTo>
                    <a:pt x="194165" y="0"/>
                    <a:pt x="212657" y="7912"/>
                    <a:pt x="225866" y="23736"/>
                  </a:cubicBezTo>
                  <a:cubicBezTo>
                    <a:pt x="246999" y="51427"/>
                    <a:pt x="240395" y="90987"/>
                    <a:pt x="239074" y="101536"/>
                  </a:cubicBezTo>
                  <a:cubicBezTo>
                    <a:pt x="239074" y="101536"/>
                    <a:pt x="239074" y="102855"/>
                    <a:pt x="239074" y="102855"/>
                  </a:cubicBezTo>
                  <a:cubicBezTo>
                    <a:pt x="239074" y="129227"/>
                    <a:pt x="229828" y="152963"/>
                    <a:pt x="215299" y="170106"/>
                  </a:cubicBezTo>
                  <a:cubicBezTo>
                    <a:pt x="215299" y="170106"/>
                    <a:pt x="215299" y="170106"/>
                    <a:pt x="228507" y="184611"/>
                  </a:cubicBezTo>
                  <a:cubicBezTo>
                    <a:pt x="228507" y="184611"/>
                    <a:pt x="228507" y="184611"/>
                    <a:pt x="283983" y="200435"/>
                  </a:cubicBezTo>
                  <a:cubicBezTo>
                    <a:pt x="298513" y="204391"/>
                    <a:pt x="310400" y="216259"/>
                    <a:pt x="315684" y="230764"/>
                  </a:cubicBezTo>
                  <a:cubicBezTo>
                    <a:pt x="315684" y="230764"/>
                    <a:pt x="315684" y="230764"/>
                    <a:pt x="338138" y="311201"/>
                  </a:cubicBezTo>
                  <a:cubicBezTo>
                    <a:pt x="338138" y="315157"/>
                    <a:pt x="338138" y="319113"/>
                    <a:pt x="335496" y="321751"/>
                  </a:cubicBezTo>
                  <a:cubicBezTo>
                    <a:pt x="332855" y="324388"/>
                    <a:pt x="330213" y="327025"/>
                    <a:pt x="326250" y="327025"/>
                  </a:cubicBezTo>
                  <a:cubicBezTo>
                    <a:pt x="326250" y="327025"/>
                    <a:pt x="326250" y="327025"/>
                    <a:pt x="11888" y="327025"/>
                  </a:cubicBezTo>
                  <a:cubicBezTo>
                    <a:pt x="7925" y="327025"/>
                    <a:pt x="5283" y="324388"/>
                    <a:pt x="2642" y="321751"/>
                  </a:cubicBezTo>
                  <a:cubicBezTo>
                    <a:pt x="0" y="319113"/>
                    <a:pt x="0" y="315157"/>
                    <a:pt x="0" y="311201"/>
                  </a:cubicBezTo>
                  <a:cubicBezTo>
                    <a:pt x="0" y="311201"/>
                    <a:pt x="0" y="311201"/>
                    <a:pt x="22454" y="230764"/>
                  </a:cubicBezTo>
                  <a:cubicBezTo>
                    <a:pt x="27738" y="216259"/>
                    <a:pt x="39625" y="204391"/>
                    <a:pt x="54155" y="200435"/>
                  </a:cubicBezTo>
                  <a:cubicBezTo>
                    <a:pt x="54155" y="200435"/>
                    <a:pt x="54155" y="200435"/>
                    <a:pt x="109631" y="184611"/>
                  </a:cubicBezTo>
                  <a:cubicBezTo>
                    <a:pt x="109631" y="184611"/>
                    <a:pt x="109631" y="184611"/>
                    <a:pt x="122839" y="168787"/>
                  </a:cubicBezTo>
                  <a:cubicBezTo>
                    <a:pt x="108310" y="152963"/>
                    <a:pt x="99064" y="129227"/>
                    <a:pt x="99064" y="102855"/>
                  </a:cubicBezTo>
                  <a:cubicBezTo>
                    <a:pt x="99064" y="102855"/>
                    <a:pt x="99064" y="101536"/>
                    <a:pt x="99064" y="101536"/>
                  </a:cubicBezTo>
                  <a:cubicBezTo>
                    <a:pt x="97743" y="90987"/>
                    <a:pt x="91139" y="51427"/>
                    <a:pt x="112272" y="23736"/>
                  </a:cubicBezTo>
                  <a:cubicBezTo>
                    <a:pt x="125481" y="7912"/>
                    <a:pt x="143973" y="0"/>
                    <a:pt x="169069" y="0"/>
                  </a:cubicBezTo>
                  <a:close/>
                </a:path>
              </a:pathLst>
            </a:custGeom>
            <a:solidFill>
              <a:srgbClr val="2E6868"/>
            </a:solidFill>
            <a:ln>
              <a:solidFill>
                <a:srgbClr val="2E6868"/>
              </a:solidFill>
            </a:ln>
          </p:spPr>
        </p:sp>
      </p:gr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67043" y="4009128"/>
            <a:ext cx="4461206" cy="2245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7. Certificate of Origin</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312307"/>
            <a:ext cx="10080625" cy="443103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Certificate of Origin (C/O) </a:t>
            </a:r>
            <a:r>
              <a:rPr lang="en-GB" altLang="zh-CN" sz="2800" dirty="0"/>
              <a:t>“</a:t>
            </a:r>
            <a:r>
              <a:rPr lang="en-US" altLang="zh-CN" sz="2800" dirty="0"/>
              <a:t>Ordinary C/O</a:t>
            </a:r>
            <a:r>
              <a:rPr lang="en-GB" altLang="zh-CN" sz="2800" dirty="0"/>
              <a:t>”</a:t>
            </a:r>
            <a:endParaRPr lang="en-US" altLang="zh-CN" sz="2800" dirty="0"/>
          </a:p>
          <a:p>
            <a:pPr marL="457200" indent="-457200">
              <a:buFont typeface="Arial" panose="020B0604020202020204" pitchFamily="34" charset="0"/>
              <a:buChar char="•"/>
            </a:pPr>
            <a:endParaRPr lang="en-US" altLang="zh-CN" sz="1000" dirty="0"/>
          </a:p>
          <a:p>
            <a:pPr marL="914400" lvl="1" indent="-457200">
              <a:buFont typeface="Arial" panose="020B0604020202020204" pitchFamily="34" charset="0"/>
              <a:buChar char="•"/>
            </a:pPr>
            <a:r>
              <a:rPr lang="en-US" altLang="zh-CN" sz="2800" dirty="0"/>
              <a:t>To certify that the goods in a particular export shipment are wholly obtained, produced, manufactured or processed in a particular country.</a:t>
            </a:r>
            <a:endParaRPr lang="en-US" altLang="zh-CN" sz="2800" dirty="0"/>
          </a:p>
          <a:p>
            <a:pPr marL="914400" lvl="1" indent="-457200">
              <a:buFont typeface="Arial" panose="020B0604020202020204" pitchFamily="34" charset="0"/>
              <a:buChar char="•"/>
            </a:pPr>
            <a:endParaRPr lang="en-US" altLang="zh-CN" sz="1000" dirty="0"/>
          </a:p>
          <a:p>
            <a:pPr marL="914400" lvl="1" indent="-457200">
              <a:buFont typeface="Arial" panose="020B0604020202020204" pitchFamily="34" charset="0"/>
              <a:buChar char="•"/>
            </a:pPr>
            <a:r>
              <a:rPr lang="en-US" altLang="zh-CN" sz="2800" dirty="0"/>
              <a:t>For importing country custom </a:t>
            </a:r>
            <a:endParaRPr lang="en-US" altLang="zh-CN" sz="2800" dirty="0"/>
          </a:p>
          <a:p>
            <a:pPr marL="914400" lvl="1" indent="-457200">
              <a:buFont typeface="Arial" panose="020B0604020202020204" pitchFamily="34" charset="0"/>
              <a:buChar char="•"/>
            </a:pPr>
            <a:endParaRPr lang="en-US" altLang="zh-CN" sz="1000" dirty="0"/>
          </a:p>
          <a:p>
            <a:pPr marL="1428750" lvl="2" indent="-514350">
              <a:buFont typeface="+mj-lt"/>
              <a:buAutoNum type="arabicPeriod"/>
            </a:pPr>
            <a:r>
              <a:rPr lang="en-US" altLang="zh-CN" sz="2800" dirty="0">
                <a:solidFill>
                  <a:srgbClr val="0070C0"/>
                </a:solidFill>
              </a:rPr>
              <a:t>whether the goods may be legally imported</a:t>
            </a:r>
            <a:endParaRPr lang="en-US" altLang="zh-CN" sz="2800" dirty="0">
              <a:solidFill>
                <a:srgbClr val="0070C0"/>
              </a:solidFill>
            </a:endParaRPr>
          </a:p>
          <a:p>
            <a:pPr marL="1428750" lvl="2" indent="-514350">
              <a:buFont typeface="+mj-lt"/>
              <a:buAutoNum type="arabicPeriod"/>
            </a:pPr>
            <a:r>
              <a:rPr lang="en-US" altLang="zh-CN" sz="2800" dirty="0">
                <a:solidFill>
                  <a:srgbClr val="0070C0"/>
                </a:solidFill>
              </a:rPr>
              <a:t>determine the duty</a:t>
            </a:r>
            <a:endParaRPr lang="en-US" altLang="zh-CN" sz="2800" dirty="0">
              <a:solidFill>
                <a:srgbClr val="0070C0"/>
              </a:solidFill>
            </a:endParaRPr>
          </a:p>
          <a:p>
            <a:pPr marL="1428750" lvl="2" indent="-514350">
              <a:buFont typeface="+mj-lt"/>
              <a:buAutoNum type="arabicPeriod"/>
            </a:pPr>
            <a:r>
              <a:rPr lang="en-US" altLang="zh-CN" sz="2800" dirty="0">
                <a:solidFill>
                  <a:srgbClr val="0070C0"/>
                </a:solidFill>
              </a:rPr>
              <a:t>apply </a:t>
            </a:r>
            <a:r>
              <a:rPr lang="en-GB" altLang="zh-CN" sz="2800" dirty="0">
                <a:solidFill>
                  <a:srgbClr val="0070C0"/>
                </a:solidFill>
              </a:rPr>
              <a:t>quota</a:t>
            </a:r>
            <a:endParaRPr lang="en-GB" altLang="zh-CN" sz="2800" dirty="0">
              <a:solidFill>
                <a:srgbClr val="0070C0"/>
              </a:solidFill>
            </a:endParaRPr>
          </a:p>
          <a:p>
            <a:pPr marL="1428750" lvl="2" indent="-514350">
              <a:buFont typeface="+mj-lt"/>
              <a:buAutoNum type="arabicPeriod"/>
            </a:pPr>
            <a:r>
              <a:rPr lang="en-GB" altLang="zh-CN" sz="2800" dirty="0">
                <a:solidFill>
                  <a:srgbClr val="0070C0"/>
                </a:solidFill>
              </a:rPr>
              <a:t>statistical purposes</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4399915"/>
          </a:xfrm>
          <a:prstGeom prst="rect">
            <a:avLst/>
          </a:prstGeom>
          <a:noFill/>
        </p:spPr>
        <p:txBody>
          <a:bodyPr wrap="square" rtlCol="0">
            <a:spAutoFit/>
          </a:bodyPr>
          <a:lstStyle/>
          <a:p>
            <a:pPr marL="914400" lvl="1" indent="-457200">
              <a:buFont typeface="Arial" panose="020B0604020202020204" pitchFamily="34" charset="0"/>
              <a:buChar char="•"/>
            </a:pPr>
            <a:r>
              <a:rPr lang="en-GB" altLang="zh-CN" sz="2800" dirty="0"/>
              <a:t>In China two institutes can issue C/O</a:t>
            </a:r>
            <a:endParaRPr lang="en-GB" altLang="zh-CN" sz="2800" dirty="0"/>
          </a:p>
          <a:p>
            <a:pPr lvl="1"/>
            <a:r>
              <a:rPr lang="en-GB" altLang="zh-CN" sz="2800" dirty="0"/>
              <a:t>     </a:t>
            </a:r>
            <a:r>
              <a:rPr lang="en-GB" altLang="zh-CN" sz="2800" dirty="0">
                <a:solidFill>
                  <a:srgbClr val="0070C0"/>
                </a:solidFill>
              </a:rPr>
              <a:t>- China Customs</a:t>
            </a:r>
            <a:endParaRPr lang="en-GB" altLang="zh-CN" sz="2800" dirty="0">
              <a:solidFill>
                <a:srgbClr val="0070C0"/>
              </a:solidFill>
            </a:endParaRPr>
          </a:p>
          <a:p>
            <a:pPr lvl="1"/>
            <a:r>
              <a:rPr lang="en-GB" altLang="zh-CN" sz="2800" dirty="0">
                <a:solidFill>
                  <a:srgbClr val="0070C0"/>
                </a:solidFill>
              </a:rPr>
              <a:t>     - CCPIT</a:t>
            </a:r>
            <a:endParaRPr lang="en-GB" altLang="zh-CN" sz="2800" dirty="0">
              <a:solidFill>
                <a:srgbClr val="0070C0"/>
              </a:solidFill>
            </a:endParaRPr>
          </a:p>
          <a:p>
            <a:pPr lvl="1"/>
            <a:endParaRPr lang="en-GB" altLang="zh-CN" sz="2800" dirty="0">
              <a:solidFill>
                <a:srgbClr val="0070C0"/>
              </a:solidFill>
            </a:endParaRPr>
          </a:p>
          <a:p>
            <a:pPr lvl="1"/>
            <a:r>
              <a:rPr lang="en-GB" altLang="zh-CN" sz="2800" dirty="0"/>
              <a:t>L/C may specify which institute to issue a C/O. If not specified in L/C, usually choose China Customs and the bank should accept C/O issued by any of the two institutes.</a:t>
            </a:r>
            <a:endParaRPr lang="en-GB" altLang="zh-CN" sz="2800" dirty="0"/>
          </a:p>
          <a:p>
            <a:pPr marL="914400" lvl="1" indent="-457200">
              <a:buFont typeface="Arial" panose="020B0604020202020204" pitchFamily="34" charset="0"/>
              <a:buChar char="•"/>
            </a:pPr>
            <a:endParaRPr lang="en-US" altLang="zh-CN" sz="2800" dirty="0"/>
          </a:p>
          <a:p>
            <a:pPr marL="914400" lvl="1" indent="-457200">
              <a:buFont typeface="Arial" panose="020B0604020202020204" pitchFamily="34" charset="0"/>
              <a:buChar char="•"/>
            </a:pPr>
            <a:r>
              <a:rPr lang="en-US" altLang="zh-CN" sz="2800" dirty="0"/>
              <a:t>Time to apply for C/O</a:t>
            </a:r>
            <a:endParaRPr lang="en-US" altLang="zh-CN" sz="2800" dirty="0"/>
          </a:p>
          <a:p>
            <a:pPr lvl="1"/>
            <a:r>
              <a:rPr lang="en-US" altLang="zh-CN" sz="2800" dirty="0"/>
              <a:t>     </a:t>
            </a:r>
            <a:r>
              <a:rPr lang="en-US" altLang="zh-CN" sz="2800" dirty="0">
                <a:solidFill>
                  <a:srgbClr val="0070C0"/>
                </a:solidFill>
              </a:rPr>
              <a:t>no later than three(3) days before shipment</a:t>
            </a:r>
            <a:endParaRPr lang="en-GB"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1026" name="Picture 2" descr="http://www.shippingcity.com/file/upload/image/20150914/20150914103421_7592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53382" y="72483"/>
            <a:ext cx="5527194" cy="664899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055688" y="603845"/>
            <a:ext cx="4464248" cy="5724644"/>
          </a:xfrm>
          <a:prstGeom prst="rect">
            <a:avLst/>
          </a:prstGeom>
          <a:noFill/>
        </p:spPr>
        <p:txBody>
          <a:bodyPr wrap="square" rtlCol="0">
            <a:spAutoFit/>
          </a:bodyPr>
          <a:lstStyle/>
          <a:p>
            <a:r>
              <a:rPr lang="en-US" altLang="zh-CN" sz="2800" dirty="0"/>
              <a:t>Documents required for application for the certificate of origin:</a:t>
            </a:r>
            <a:endParaRPr lang="en-US" altLang="zh-CN" sz="2800" dirty="0"/>
          </a:p>
          <a:p>
            <a:endParaRPr lang="en-US" altLang="zh-CN" sz="2800" dirty="0"/>
          </a:p>
          <a:p>
            <a:pPr marL="514350" indent="-514350">
              <a:buFont typeface="+mj-lt"/>
              <a:buAutoNum type="arabicPeriod"/>
            </a:pPr>
            <a:r>
              <a:rPr lang="zh-CN" altLang="en-US" sz="2800" dirty="0">
                <a:solidFill>
                  <a:srgbClr val="0070C0"/>
                </a:solidFill>
              </a:rPr>
              <a:t>一般原产地证书</a:t>
            </a:r>
            <a:r>
              <a:rPr lang="en-US" altLang="zh-CN" sz="2800" dirty="0">
                <a:solidFill>
                  <a:srgbClr val="0070C0"/>
                </a:solidFill>
              </a:rPr>
              <a:t>/</a:t>
            </a:r>
            <a:r>
              <a:rPr lang="zh-CN" altLang="en-US" sz="2800" dirty="0">
                <a:solidFill>
                  <a:srgbClr val="0070C0"/>
                </a:solidFill>
              </a:rPr>
              <a:t>加工装配证明书申请书</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Certificate of Origin (4 copies filled by the exporter)</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Commercial invoice</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Other required documents</a:t>
            </a:r>
            <a:endParaRPr lang="zh-CN" altLang="en-US" sz="2800" dirty="0">
              <a:solidFill>
                <a:srgbClr val="0070C0"/>
              </a:solidFill>
            </a:endParaRPr>
          </a:p>
        </p:txBody>
      </p:sp>
      <p:sp>
        <p:nvSpPr>
          <p:cNvPr id="6" name="箭头: 右 5"/>
          <p:cNvSpPr/>
          <p:nvPr/>
        </p:nvSpPr>
        <p:spPr>
          <a:xfrm>
            <a:off x="4367808" y="2780928"/>
            <a:ext cx="1385574" cy="360040"/>
          </a:xfrm>
          <a:prstGeom prst="rightArrow">
            <a:avLst/>
          </a:prstGeom>
          <a:solidFill>
            <a:srgbClr val="0070C0"/>
          </a:soli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6000" y="692696"/>
            <a:ext cx="9000000" cy="5077259"/>
          </a:xfrm>
          <a:prstGeom prst="rect">
            <a:avLst/>
          </a:prstGeom>
        </p:spPr>
      </p:pic>
      <p:sp>
        <p:nvSpPr>
          <p:cNvPr id="5" name="椭圆 4"/>
          <p:cNvSpPr/>
          <p:nvPr/>
        </p:nvSpPr>
        <p:spPr>
          <a:xfrm>
            <a:off x="6010184" y="1627367"/>
            <a:ext cx="4585816" cy="1603958"/>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6000" y="548680"/>
            <a:ext cx="9000000" cy="5562682"/>
          </a:xfrm>
          <a:prstGeom prst="rect">
            <a:avLst/>
          </a:prstGeom>
        </p:spPr>
      </p:pic>
      <p:sp>
        <p:nvSpPr>
          <p:cNvPr id="6" name="矩形 5"/>
          <p:cNvSpPr/>
          <p:nvPr/>
        </p:nvSpPr>
        <p:spPr>
          <a:xfrm>
            <a:off x="3431704" y="2852936"/>
            <a:ext cx="2088232" cy="21602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6000" y="1772816"/>
            <a:ext cx="9000000" cy="3358601"/>
          </a:xfrm>
          <a:prstGeom prst="rect">
            <a:avLst/>
          </a:prstGeom>
        </p:spPr>
      </p:pic>
      <p:sp>
        <p:nvSpPr>
          <p:cNvPr id="8" name="矩形 7"/>
          <p:cNvSpPr/>
          <p:nvPr/>
        </p:nvSpPr>
        <p:spPr>
          <a:xfrm>
            <a:off x="1631504" y="1772816"/>
            <a:ext cx="4464496" cy="86409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9" name="矩形 8"/>
          <p:cNvSpPr/>
          <p:nvPr/>
        </p:nvSpPr>
        <p:spPr>
          <a:xfrm>
            <a:off x="6096000" y="1774685"/>
            <a:ext cx="4464496" cy="86409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513905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Generalized System of Preferences Certificate of Origin Form A (GSP C/O Form A) </a:t>
            </a:r>
            <a:endParaRPr lang="en-US" altLang="zh-CN" sz="2800" dirty="0"/>
          </a:p>
          <a:p>
            <a:pPr marL="457200" indent="-457200">
              <a:buFont typeface="Arial" panose="020B0604020202020204" pitchFamily="34" charset="0"/>
              <a:buChar char="•"/>
            </a:pPr>
            <a:endParaRPr lang="en-US" altLang="zh-CN" sz="2800" dirty="0"/>
          </a:p>
          <a:p>
            <a:pPr marL="914400" lvl="1" indent="-457200">
              <a:buFont typeface="Arial" panose="020B0604020202020204" pitchFamily="34" charset="0"/>
              <a:buChar char="•"/>
            </a:pPr>
            <a:r>
              <a:rPr lang="en-US" altLang="zh-CN" sz="2800" dirty="0"/>
              <a:t>Generalized System of Preferences (GSP) is a preferential tariff system extended by developed countries (also known as donor countries) to developing countries (also known as beneficiary countries). It involves reduced MFN Tariffs or duty-free entry of eligible products exported by beneficiary countries to the markets of donor countries.</a:t>
            </a:r>
            <a:endParaRPr lang="en-US" altLang="zh-CN" sz="2800" dirty="0"/>
          </a:p>
          <a:p>
            <a:pPr marL="914400" lvl="1" indent="-457200">
              <a:buFont typeface="Arial" panose="020B0604020202020204" pitchFamily="34" charset="0"/>
              <a:buChar char="•"/>
            </a:pPr>
            <a:endParaRPr lang="en-US" altLang="zh-CN" sz="1000" dirty="0"/>
          </a:p>
          <a:p>
            <a:pPr marL="914400" lvl="1" indent="-457200">
              <a:buFont typeface="Arial" panose="020B0604020202020204" pitchFamily="34" charset="0"/>
              <a:buChar char="•"/>
            </a:pPr>
            <a:endParaRPr lang="en-US" altLang="zh-CN" sz="1000" dirty="0"/>
          </a:p>
          <a:p>
            <a:pPr lvl="1"/>
            <a:r>
              <a:rPr lang="en-US" altLang="zh-CN" sz="2800" dirty="0"/>
              <a:t>     MFN: most favored nation</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Donor countries for China</a:t>
            </a:r>
            <a:endParaRPr lang="en-US" altLang="zh-CN" sz="2800" dirty="0"/>
          </a:p>
          <a:p>
            <a:pPr lvl="1"/>
            <a:r>
              <a:rPr lang="en-US" altLang="zh-CN" sz="2800" dirty="0">
                <a:solidFill>
                  <a:srgbClr val="0070C0"/>
                </a:solidFill>
              </a:rPr>
              <a:t>39 countries as of 2017</a:t>
            </a:r>
            <a:endParaRPr lang="en-US" altLang="zh-CN" sz="2800" dirty="0">
              <a:solidFill>
                <a:srgbClr val="0070C0"/>
              </a:solidFill>
            </a:endParaRPr>
          </a:p>
        </p:txBody>
      </p:sp>
      <p:graphicFrame>
        <p:nvGraphicFramePr>
          <p:cNvPr id="2" name="表格 1"/>
          <p:cNvGraphicFramePr>
            <a:graphicFrameLocks noGrp="1"/>
          </p:cNvGraphicFramePr>
          <p:nvPr/>
        </p:nvGraphicFramePr>
        <p:xfrm>
          <a:off x="2063213" y="1962120"/>
          <a:ext cx="8128000" cy="3627120"/>
        </p:xfrm>
        <a:graphic>
          <a:graphicData uri="http://schemas.openxmlformats.org/drawingml/2006/table">
            <a:tbl>
              <a:tblPr bandRow="1">
                <a:tableStyleId>{5C22544A-7EE6-4342-B048-85BDC9FD1C3A}</a:tableStyleId>
              </a:tblPr>
              <a:tblGrid>
                <a:gridCol w="4064000"/>
                <a:gridCol w="4064000"/>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EU member states</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Liechtenstein</a:t>
                      </a:r>
                      <a:endParaRPr lang="en-US" altLang="zh-CN" sz="2800" kern="1200" dirty="0">
                        <a:solidFill>
                          <a:schemeClr val="dk1"/>
                        </a:solidFill>
                        <a:latin typeface="+mn-lt"/>
                        <a:ea typeface="+mn-ea"/>
                        <a:cs typeface="+mn-cs"/>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Australia</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Russia</a:t>
                      </a:r>
                      <a:endParaRPr lang="en-US" altLang="zh-CN" sz="2800" kern="1200" dirty="0">
                        <a:solidFill>
                          <a:schemeClr val="dk1"/>
                        </a:solidFill>
                        <a:latin typeface="+mn-lt"/>
                        <a:ea typeface="+mn-ea"/>
                        <a:cs typeface="+mn-cs"/>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New Zealand</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Ukraine </a:t>
                      </a:r>
                      <a:endParaRPr lang="en-US" altLang="zh-CN" sz="2800" kern="1200" dirty="0">
                        <a:solidFill>
                          <a:schemeClr val="dk1"/>
                        </a:solidFill>
                        <a:latin typeface="+mn-lt"/>
                        <a:ea typeface="+mn-ea"/>
                        <a:cs typeface="+mn-cs"/>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Japan</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Belarus</a:t>
                      </a:r>
                      <a:endParaRPr lang="en-US" altLang="zh-CN" sz="2800" kern="1200" dirty="0">
                        <a:solidFill>
                          <a:schemeClr val="dk1"/>
                        </a:solidFill>
                        <a:latin typeface="+mn-lt"/>
                        <a:ea typeface="+mn-ea"/>
                        <a:cs typeface="+mn-cs"/>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Canada</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Kazakhstan</a:t>
                      </a:r>
                      <a:endParaRPr lang="en-US" altLang="zh-CN" sz="2800" kern="1200" dirty="0">
                        <a:solidFill>
                          <a:schemeClr val="dk1"/>
                        </a:solidFill>
                        <a:latin typeface="+mn-lt"/>
                        <a:ea typeface="+mn-ea"/>
                        <a:cs typeface="+mn-cs"/>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Switzerland</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Turkey</a:t>
                      </a:r>
                      <a:endParaRPr lang="en-US" altLang="zh-CN" sz="2800" kern="1200" dirty="0">
                        <a:solidFill>
                          <a:schemeClr val="dk1"/>
                        </a:solidFill>
                        <a:latin typeface="+mn-lt"/>
                        <a:ea typeface="+mn-ea"/>
                        <a:cs typeface="+mn-cs"/>
                      </a:endParaRPr>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a:solidFill>
                            <a:schemeClr val="dk1"/>
                          </a:solidFill>
                          <a:latin typeface="+mn-lt"/>
                          <a:ea typeface="+mn-ea"/>
                          <a:cs typeface="+mn-cs"/>
                        </a:rPr>
                        <a:t>Norway</a:t>
                      </a:r>
                      <a:endParaRPr lang="en-US" altLang="zh-CN" sz="2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800" kern="1200" dirty="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620688"/>
            <a:ext cx="10080625" cy="526224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In China, China Customs is in charge of issuing GSP C/O Form A</a:t>
            </a:r>
            <a:endParaRPr lang="en-US" altLang="zh-CN" sz="2800" dirty="0"/>
          </a:p>
          <a:p>
            <a:r>
              <a:rPr lang="en-US" altLang="zh-CN" sz="2800" dirty="0"/>
              <a:t>     </a:t>
            </a:r>
            <a:r>
              <a:rPr lang="en-US" altLang="zh-CN" sz="2800" dirty="0">
                <a:solidFill>
                  <a:srgbClr val="0070C0"/>
                </a:solidFill>
              </a:rPr>
              <a:t>Issued by regional Entry-Exit Inspection and Quarantine </a:t>
            </a:r>
            <a:endParaRPr lang="en-US" altLang="zh-CN" sz="2800" dirty="0">
              <a:solidFill>
                <a:srgbClr val="0070C0"/>
              </a:solidFill>
            </a:endParaRPr>
          </a:p>
          <a:p>
            <a:r>
              <a:rPr lang="en-US" altLang="zh-CN" sz="2800" dirty="0">
                <a:solidFill>
                  <a:srgbClr val="0070C0"/>
                </a:solidFill>
              </a:rPr>
              <a:t>     Bureau</a:t>
            </a:r>
            <a:endParaRPr lang="en-US" altLang="zh-CN" sz="2800" dirty="0">
              <a:solidFill>
                <a:srgbClr val="0070C0"/>
              </a:solidFill>
            </a:endParaRPr>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Language of the form is English or French (if required).</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It is a combined declaration (by exporter) and certificate (by authority). </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Should reach the buyer before the shipment arrives at the destination for Customs inspection.</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文本框 4"/>
          <p:cNvSpPr txBox="1"/>
          <p:nvPr/>
        </p:nvSpPr>
        <p:spPr>
          <a:xfrm>
            <a:off x="1055688" y="603845"/>
            <a:ext cx="5040312" cy="5632311"/>
          </a:xfrm>
          <a:prstGeom prst="rect">
            <a:avLst/>
          </a:prstGeom>
          <a:noFill/>
        </p:spPr>
        <p:txBody>
          <a:bodyPr wrap="square" rtlCol="0">
            <a:spAutoFit/>
          </a:bodyPr>
          <a:lstStyle/>
          <a:p>
            <a:r>
              <a:rPr lang="en-US" altLang="zh-CN" sz="2800" dirty="0"/>
              <a:t>Documents required for application for GSP C/O Form A:</a:t>
            </a:r>
            <a:endParaRPr lang="en-US" altLang="zh-CN" sz="2800" dirty="0"/>
          </a:p>
          <a:p>
            <a:endParaRPr lang="en-US" altLang="zh-CN" sz="1200" dirty="0"/>
          </a:p>
          <a:p>
            <a:pPr marL="514350" indent="-514350">
              <a:buFont typeface="+mj-lt"/>
              <a:buAutoNum type="arabicPeriod"/>
            </a:pPr>
            <a:r>
              <a:rPr lang="zh-CN" altLang="en-US" sz="2800" dirty="0">
                <a:solidFill>
                  <a:srgbClr val="0070C0"/>
                </a:solidFill>
              </a:rPr>
              <a:t>普惠制产地证明书申请书</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GSP C/O Form A (3 copies filled by the exporter)</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Commercial invoice</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a:t>
            </a:r>
            <a:r>
              <a:rPr lang="zh-CN" altLang="en-US" sz="2800" dirty="0">
                <a:solidFill>
                  <a:srgbClr val="0070C0"/>
                </a:solidFill>
              </a:rPr>
              <a:t>含进口成分商品成本明细单</a:t>
            </a:r>
            <a:r>
              <a:rPr lang="en-US" altLang="zh-CN" sz="2800" dirty="0">
                <a:solidFill>
                  <a:srgbClr val="0070C0"/>
                </a:solidFill>
              </a:rPr>
              <a:t>》if containing imported materials or components</a:t>
            </a:r>
            <a:endParaRPr lang="en-US" altLang="zh-CN" sz="2800" dirty="0">
              <a:solidFill>
                <a:srgbClr val="0070C0"/>
              </a:solidFill>
            </a:endParaRPr>
          </a:p>
          <a:p>
            <a:pPr marL="514350" indent="-514350">
              <a:buFont typeface="+mj-lt"/>
              <a:buAutoNum type="arabicPeriod"/>
            </a:pPr>
            <a:endParaRPr lang="en-US" altLang="zh-CN" sz="1000" dirty="0">
              <a:solidFill>
                <a:srgbClr val="0070C0"/>
              </a:solidFill>
            </a:endParaRPr>
          </a:p>
          <a:p>
            <a:pPr marL="514350" indent="-514350">
              <a:buFont typeface="+mj-lt"/>
              <a:buAutoNum type="arabicPeriod"/>
            </a:pPr>
            <a:r>
              <a:rPr lang="en-US" altLang="zh-CN" sz="2800" dirty="0">
                <a:solidFill>
                  <a:srgbClr val="0070C0"/>
                </a:solidFill>
              </a:rPr>
              <a:t>Other required documents</a:t>
            </a:r>
            <a:endParaRPr lang="zh-CN" altLang="en-US" sz="2800" dirty="0">
              <a:solidFill>
                <a:srgbClr val="0070C0"/>
              </a:solidFill>
            </a:endParaRPr>
          </a:p>
        </p:txBody>
      </p:sp>
      <p:sp>
        <p:nvSpPr>
          <p:cNvPr id="6" name="箭头: 右 5"/>
          <p:cNvSpPr/>
          <p:nvPr/>
        </p:nvSpPr>
        <p:spPr>
          <a:xfrm>
            <a:off x="5591944" y="2132856"/>
            <a:ext cx="792088" cy="432048"/>
          </a:xfrm>
          <a:prstGeom prst="rightArrow">
            <a:avLst>
              <a:gd name="adj1" fmla="val 50000"/>
              <a:gd name="adj2" fmla="val 50000"/>
            </a:avLst>
          </a:prstGeom>
          <a:solidFill>
            <a:srgbClr val="0070C0"/>
          </a:soli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pic>
        <p:nvPicPr>
          <p:cNvPr id="2050" name="Picture 2" descr="http://www.shippingcity.com/file/upload/image/20150915/20150915100815_8097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64421" y="332656"/>
            <a:ext cx="5248203" cy="6264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474615"/>
            <a:ext cx="10080625"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dirty="0"/>
              <a:t>Quality of Documents</a:t>
            </a:r>
            <a:endParaRPr lang="en-US" altLang="zh-CN" sz="2800" dirty="0"/>
          </a:p>
          <a:p>
            <a:pPr marL="971550" lvl="1" indent="-514350">
              <a:lnSpc>
                <a:spcPct val="150000"/>
              </a:lnSpc>
              <a:buFont typeface="+mj-lt"/>
              <a:buAutoNum type="arabicPeriod"/>
            </a:pPr>
            <a:r>
              <a:rPr lang="en-US" altLang="zh-CN" sz="2800" dirty="0">
                <a:solidFill>
                  <a:srgbClr val="0070C0"/>
                </a:solidFill>
              </a:rPr>
              <a:t>Accuracy</a:t>
            </a:r>
            <a:endParaRPr lang="en-US" altLang="zh-CN" sz="2800" dirty="0">
              <a:solidFill>
                <a:srgbClr val="0070C0"/>
              </a:solidFill>
            </a:endParaRPr>
          </a:p>
          <a:p>
            <a:pPr marL="971550" lvl="1" indent="-514350">
              <a:lnSpc>
                <a:spcPct val="150000"/>
              </a:lnSpc>
              <a:buFont typeface="+mj-lt"/>
              <a:buAutoNum type="arabicPeriod"/>
            </a:pPr>
            <a:r>
              <a:rPr lang="en-US" altLang="zh-CN" sz="2800" dirty="0">
                <a:solidFill>
                  <a:srgbClr val="0070C0"/>
                </a:solidFill>
              </a:rPr>
              <a:t>Completeness</a:t>
            </a:r>
            <a:endParaRPr lang="en-US" altLang="zh-CN" sz="2800" dirty="0">
              <a:solidFill>
                <a:srgbClr val="0070C0"/>
              </a:solidFill>
            </a:endParaRPr>
          </a:p>
          <a:p>
            <a:pPr marL="971550" lvl="1" indent="-514350">
              <a:lnSpc>
                <a:spcPct val="150000"/>
              </a:lnSpc>
              <a:buFont typeface="+mj-lt"/>
              <a:buAutoNum type="arabicPeriod"/>
            </a:pPr>
            <a:r>
              <a:rPr lang="en-US" altLang="zh-CN" sz="2800" dirty="0">
                <a:solidFill>
                  <a:srgbClr val="0070C0"/>
                </a:solidFill>
              </a:rPr>
              <a:t>Promptness</a:t>
            </a:r>
            <a:endParaRPr lang="en-US" altLang="zh-CN" sz="2800" dirty="0">
              <a:solidFill>
                <a:srgbClr val="0070C0"/>
              </a:solidFill>
            </a:endParaRPr>
          </a:p>
          <a:p>
            <a:pPr marL="971550" lvl="1" indent="-514350">
              <a:lnSpc>
                <a:spcPct val="150000"/>
              </a:lnSpc>
              <a:buFont typeface="+mj-lt"/>
              <a:buAutoNum type="arabicPeriod"/>
            </a:pPr>
            <a:r>
              <a:rPr lang="en-US" altLang="zh-CN" sz="2800" dirty="0">
                <a:solidFill>
                  <a:srgbClr val="0070C0"/>
                </a:solidFill>
              </a:rPr>
              <a:t>Conciseness</a:t>
            </a:r>
            <a:endParaRPr lang="en-US" altLang="zh-CN" sz="2800" dirty="0">
              <a:solidFill>
                <a:srgbClr val="0070C0"/>
              </a:solidFill>
            </a:endParaRPr>
          </a:p>
          <a:p>
            <a:pPr marL="971550" lvl="1" indent="-514350">
              <a:lnSpc>
                <a:spcPct val="150000"/>
              </a:lnSpc>
              <a:buFont typeface="+mj-lt"/>
              <a:buAutoNum type="arabicPeriod"/>
            </a:pPr>
            <a:r>
              <a:rPr lang="en-US" altLang="zh-CN" sz="2800" dirty="0">
                <a:solidFill>
                  <a:srgbClr val="0070C0"/>
                </a:solidFill>
              </a:rPr>
              <a:t>Cleanness</a:t>
            </a:r>
            <a:endParaRPr lang="en-US" altLang="zh-CN" sz="2800"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32104" y="1026000"/>
            <a:ext cx="5159896" cy="5241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8488" y="561567"/>
            <a:ext cx="9000000" cy="5208387"/>
          </a:xfrm>
          <a:prstGeom prst="rect">
            <a:avLst/>
          </a:prstGeom>
        </p:spPr>
      </p:pic>
      <p:sp>
        <p:nvSpPr>
          <p:cNvPr id="6" name="椭圆 5"/>
          <p:cNvSpPr/>
          <p:nvPr/>
        </p:nvSpPr>
        <p:spPr>
          <a:xfrm>
            <a:off x="5879976" y="1124744"/>
            <a:ext cx="4680520" cy="1872208"/>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6000" y="404664"/>
            <a:ext cx="9000000" cy="5661290"/>
          </a:xfrm>
          <a:prstGeom prst="rect">
            <a:avLst/>
          </a:prstGeom>
        </p:spPr>
      </p:pic>
      <p:sp>
        <p:nvSpPr>
          <p:cNvPr id="5" name="矩形 4"/>
          <p:cNvSpPr/>
          <p:nvPr/>
        </p:nvSpPr>
        <p:spPr>
          <a:xfrm>
            <a:off x="3431704" y="1916832"/>
            <a:ext cx="2088232" cy="21602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6" name="矩形 5"/>
          <p:cNvSpPr/>
          <p:nvPr/>
        </p:nvSpPr>
        <p:spPr>
          <a:xfrm>
            <a:off x="7176120" y="476672"/>
            <a:ext cx="1008112" cy="1152128"/>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6000" y="1772816"/>
            <a:ext cx="9000000" cy="3100645"/>
          </a:xfrm>
          <a:prstGeom prst="rect">
            <a:avLst/>
          </a:prstGeom>
        </p:spPr>
      </p:pic>
      <p:sp>
        <p:nvSpPr>
          <p:cNvPr id="5" name="矩形 4"/>
          <p:cNvSpPr/>
          <p:nvPr/>
        </p:nvSpPr>
        <p:spPr>
          <a:xfrm>
            <a:off x="1703512" y="1772816"/>
            <a:ext cx="4464496" cy="86409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6" name="矩形 5"/>
          <p:cNvSpPr/>
          <p:nvPr/>
        </p:nvSpPr>
        <p:spPr>
          <a:xfrm>
            <a:off x="6096000" y="1774685"/>
            <a:ext cx="4464496" cy="86409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8. Beneficiary’s Certificate</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268760"/>
            <a:ext cx="10080625" cy="489267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A document that provides beneficiary admittance that the action or the event stipulated in the credit has been fulfilled.</a:t>
            </a:r>
            <a:endParaRPr lang="en-US" altLang="zh-CN" sz="2800" dirty="0"/>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Types</a:t>
            </a:r>
            <a:endParaRPr lang="en-US" altLang="zh-CN" sz="2800" dirty="0"/>
          </a:p>
          <a:p>
            <a:pPr marL="914400" lvl="1" indent="-457200">
              <a:buFont typeface="Arial" panose="020B0604020202020204" pitchFamily="34" charset="0"/>
              <a:buChar char="•"/>
            </a:pPr>
            <a:r>
              <a:rPr lang="en-US" altLang="zh-CN" sz="2400" dirty="0">
                <a:solidFill>
                  <a:srgbClr val="0070C0"/>
                </a:solidFill>
              </a:rPr>
              <a:t>BC for Dispatch of Documents</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BC for Dispatch of Shipment Sample </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BC for Packing and Label</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BC for Fulfillment</a:t>
            </a:r>
            <a:endParaRPr lang="en-US" altLang="zh-CN" sz="2400" dirty="0">
              <a:solidFill>
                <a:srgbClr val="0070C0"/>
              </a:solidFill>
            </a:endParaRPr>
          </a:p>
          <a:p>
            <a:pPr marL="914400" lvl="1" indent="-457200">
              <a:buFont typeface="Arial" panose="020B0604020202020204" pitchFamily="34" charset="0"/>
              <a:buChar char="•"/>
            </a:pPr>
            <a:endParaRPr lang="en-US" altLang="zh-CN" sz="1200" dirty="0">
              <a:solidFill>
                <a:srgbClr val="0070C0"/>
              </a:solidFill>
            </a:endParaRPr>
          </a:p>
          <a:p>
            <a:pPr marL="457200" indent="-457200">
              <a:buFont typeface="Arial" panose="020B0604020202020204" pitchFamily="34" charset="0"/>
              <a:buChar char="•"/>
            </a:pPr>
            <a:r>
              <a:rPr lang="en-US" altLang="zh-CN" sz="2800" dirty="0"/>
              <a:t>Conformity with the Credit</a:t>
            </a:r>
            <a:endParaRPr lang="en-US" altLang="zh-CN" sz="2800" dirty="0"/>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Date of issuing not contradict with the requirement of credit</a:t>
            </a:r>
            <a:endParaRPr lang="en-US" altLang="zh-CN" sz="2800" dirty="0"/>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Must be signed</a:t>
            </a:r>
            <a:r>
              <a:rPr lang="zh-CN" altLang="en-US" sz="2800" dirty="0"/>
              <a:t> </a:t>
            </a:r>
            <a:r>
              <a:rPr lang="en-US" altLang="zh-CN" sz="2800" dirty="0"/>
              <a:t>by the beneficiary</a:t>
            </a:r>
            <a:endParaRPr lang="en-US" altLang="zh-CN"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9416" y="72008"/>
            <a:ext cx="10585176" cy="614328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9. Shipping Advice</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268760"/>
            <a:ext cx="10080625" cy="4955203"/>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A notice sent to the buyer advising that shipment has gone forward and contains details of packing, routing and carrier, etc. </a:t>
            </a:r>
            <a:endParaRPr lang="zh-CN" altLang="en-US" sz="2800" dirty="0">
              <a:solidFill>
                <a:srgbClr val="0070C0"/>
              </a:solidFill>
            </a:endParaRPr>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Under the FOB, CFR, FCA or CPT term</a:t>
            </a:r>
            <a:endParaRPr lang="en-US" altLang="zh-CN" sz="2800" dirty="0"/>
          </a:p>
          <a:p>
            <a:r>
              <a:rPr lang="en-US" altLang="zh-CN" sz="2800" dirty="0">
                <a:solidFill>
                  <a:srgbClr val="0070C0"/>
                </a:solidFill>
              </a:rPr>
              <a:t>     For the importer to arrange cargo insurance</a:t>
            </a:r>
            <a:endParaRPr lang="en-US" altLang="zh-CN" sz="2800" dirty="0">
              <a:solidFill>
                <a:srgbClr val="0070C0"/>
              </a:solidFill>
            </a:endParaRPr>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Under CIF and CIP term</a:t>
            </a:r>
            <a:endParaRPr lang="en-US" altLang="zh-CN" sz="2800" dirty="0"/>
          </a:p>
          <a:p>
            <a:r>
              <a:rPr lang="en-US" altLang="zh-CN" sz="2800" dirty="0"/>
              <a:t>     </a:t>
            </a:r>
            <a:r>
              <a:rPr lang="en-US" altLang="zh-CN" sz="2800" dirty="0">
                <a:solidFill>
                  <a:srgbClr val="0070C0"/>
                </a:solidFill>
              </a:rPr>
              <a:t>For the importer to track the shipment and to initiate import  </a:t>
            </a:r>
            <a:endParaRPr lang="en-US" altLang="zh-CN" sz="2800" dirty="0">
              <a:solidFill>
                <a:srgbClr val="0070C0"/>
              </a:solidFill>
            </a:endParaRPr>
          </a:p>
          <a:p>
            <a:r>
              <a:rPr lang="en-US" altLang="zh-CN" sz="2800" dirty="0">
                <a:solidFill>
                  <a:srgbClr val="0070C0"/>
                </a:solidFill>
              </a:rPr>
              <a:t>     custom operations</a:t>
            </a:r>
            <a:endParaRPr lang="en-US" altLang="zh-CN" sz="2800" dirty="0">
              <a:solidFill>
                <a:srgbClr val="0070C0"/>
              </a:solidFill>
            </a:endParaRPr>
          </a:p>
          <a:p>
            <a:endParaRPr lang="en-US" altLang="zh-CN" sz="1200" dirty="0">
              <a:solidFill>
                <a:srgbClr val="0070C0"/>
              </a:solidFill>
            </a:endParaRPr>
          </a:p>
          <a:p>
            <a:pPr marL="457200" indent="-457200">
              <a:buFont typeface="Arial" panose="020B0604020202020204" pitchFamily="34" charset="0"/>
              <a:buChar char="•"/>
            </a:pPr>
            <a:r>
              <a:rPr lang="en-US" altLang="zh-CN" sz="2800" dirty="0"/>
              <a:t>A shipment advice should be created and dispatched within 3 days after the date of shipment.</a:t>
            </a: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7528" y="69890"/>
            <a:ext cx="8497223" cy="6743486"/>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8" name="椭圆 7"/>
          <p:cNvSpPr/>
          <p:nvPr/>
        </p:nvSpPr>
        <p:spPr>
          <a:xfrm>
            <a:off x="4331804" y="44624"/>
            <a:ext cx="3276364" cy="432048"/>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9" name="矩形 8"/>
          <p:cNvSpPr/>
          <p:nvPr/>
        </p:nvSpPr>
        <p:spPr>
          <a:xfrm>
            <a:off x="7680176" y="908720"/>
            <a:ext cx="2448272" cy="86409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
        <p:nvSpPr>
          <p:cNvPr id="10" name="矩形 9"/>
          <p:cNvSpPr/>
          <p:nvPr/>
        </p:nvSpPr>
        <p:spPr>
          <a:xfrm>
            <a:off x="2207568" y="3501009"/>
            <a:ext cx="3744416" cy="144015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620341"/>
            <a:ext cx="10080626" cy="432395"/>
          </a:xfrm>
        </p:spPr>
        <p:txBody>
          <a:bodyPr>
            <a:noAutofit/>
          </a:bodyPr>
          <a:lstStyle/>
          <a:p>
            <a:pPr algn="l"/>
            <a:r>
              <a:rPr lang="en-US" altLang="zh-CN" sz="2800" dirty="0">
                <a:solidFill>
                  <a:schemeClr val="tx1"/>
                </a:solidFill>
                <a:latin typeface="+mn-lt"/>
                <a:cs typeface="+mn-ea"/>
                <a:sym typeface="+mn-lt"/>
              </a:rPr>
              <a:t>10. Export Customs Declaration Form</a:t>
            </a:r>
            <a:endParaRPr lang="zh-CN" altLang="en-US" sz="2800" b="0" dirty="0">
              <a:solidFill>
                <a:schemeClr val="tx1"/>
              </a:solidFill>
              <a:latin typeface="+mn-lt"/>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1268760"/>
            <a:ext cx="10080625" cy="483108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A declaration submitted by the exporter or his agent to China Customs for obtaining customs clearance for export commodities, detailing</a:t>
            </a:r>
            <a:endParaRPr lang="en-US" altLang="zh-CN" sz="2800" dirty="0"/>
          </a:p>
          <a:p>
            <a:r>
              <a:rPr lang="en-US" altLang="zh-CN" sz="2800" dirty="0"/>
              <a:t>    -  </a:t>
            </a:r>
            <a:r>
              <a:rPr lang="en-US" altLang="zh-CN" sz="2800" dirty="0">
                <a:solidFill>
                  <a:srgbClr val="0070C0"/>
                </a:solidFill>
              </a:rPr>
              <a:t>identity of the exporter and consignee</a:t>
            </a:r>
            <a:endParaRPr lang="en-US" altLang="zh-CN" sz="2800" dirty="0">
              <a:solidFill>
                <a:srgbClr val="0070C0"/>
              </a:solidFill>
            </a:endParaRPr>
          </a:p>
          <a:p>
            <a:r>
              <a:rPr lang="en-US" altLang="zh-CN" sz="2800" dirty="0">
                <a:solidFill>
                  <a:srgbClr val="0070C0"/>
                </a:solidFill>
              </a:rPr>
              <a:t>    -  description of the goods</a:t>
            </a:r>
            <a:endParaRPr lang="en-US" altLang="zh-CN" sz="2800" dirty="0">
              <a:solidFill>
                <a:srgbClr val="0070C0"/>
              </a:solidFill>
            </a:endParaRPr>
          </a:p>
          <a:p>
            <a:r>
              <a:rPr lang="en-US" altLang="zh-CN" sz="2800" dirty="0">
                <a:solidFill>
                  <a:srgbClr val="0070C0"/>
                </a:solidFill>
              </a:rPr>
              <a:t>    -  means of transportation</a:t>
            </a:r>
            <a:endParaRPr lang="en-US" altLang="zh-CN" sz="2800" dirty="0">
              <a:solidFill>
                <a:srgbClr val="0070C0"/>
              </a:solidFill>
            </a:endParaRPr>
          </a:p>
          <a:p>
            <a:r>
              <a:rPr lang="en-US" altLang="zh-CN" sz="2800" dirty="0">
                <a:solidFill>
                  <a:srgbClr val="0070C0"/>
                </a:solidFill>
              </a:rPr>
              <a:t>    -  place of export (port)</a:t>
            </a:r>
            <a:endParaRPr lang="en-US" altLang="zh-CN" sz="2800" dirty="0">
              <a:solidFill>
                <a:srgbClr val="0070C0"/>
              </a:solidFill>
            </a:endParaRPr>
          </a:p>
          <a:p>
            <a:r>
              <a:rPr lang="en-US" altLang="zh-CN" sz="2800" dirty="0">
                <a:solidFill>
                  <a:srgbClr val="0070C0"/>
                </a:solidFill>
              </a:rPr>
              <a:t>    -  mode of trading</a:t>
            </a:r>
            <a:endParaRPr lang="en-US" altLang="zh-CN" sz="2800" dirty="0">
              <a:solidFill>
                <a:srgbClr val="0070C0"/>
              </a:solidFill>
            </a:endParaRPr>
          </a:p>
          <a:p>
            <a:r>
              <a:rPr lang="en-US" altLang="zh-CN" sz="2800" dirty="0">
                <a:solidFill>
                  <a:srgbClr val="0070C0"/>
                </a:solidFill>
              </a:rPr>
              <a:t>    -  trade term</a:t>
            </a:r>
            <a:endParaRPr lang="en-US" altLang="zh-CN" sz="2800" dirty="0">
              <a:solidFill>
                <a:srgbClr val="0070C0"/>
              </a:solidFill>
            </a:endParaRPr>
          </a:p>
          <a:p>
            <a:r>
              <a:rPr lang="en-US" altLang="zh-CN" sz="2800" dirty="0">
                <a:solidFill>
                  <a:srgbClr val="0070C0"/>
                </a:solidFill>
              </a:rPr>
              <a:t>    -  applicable tax rate</a:t>
            </a:r>
            <a:endParaRPr lang="en-US" altLang="zh-CN" sz="2800" dirty="0">
              <a:solidFill>
                <a:srgbClr val="0070C0"/>
              </a:solidFill>
            </a:endParaRPr>
          </a:p>
          <a:p>
            <a:r>
              <a:rPr lang="en-US" altLang="zh-CN" sz="2800" dirty="0">
                <a:solidFill>
                  <a:srgbClr val="0070C0"/>
                </a:solidFill>
              </a:rPr>
              <a:t>    -  HS code, etc.</a:t>
            </a:r>
            <a:endParaRPr lang="en-US" altLang="zh-CN"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4" name="文本框 3"/>
          <p:cNvSpPr txBox="1"/>
          <p:nvPr/>
        </p:nvSpPr>
        <p:spPr>
          <a:xfrm>
            <a:off x="1055688" y="2965608"/>
            <a:ext cx="10080625" cy="310769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The exporter or his agent must submit the declaration form at least </a:t>
            </a:r>
            <a:r>
              <a:rPr lang="en-US" altLang="zh-CN" sz="2800" b="1" dirty="0">
                <a:solidFill>
                  <a:srgbClr val="0070C0"/>
                </a:solidFill>
              </a:rPr>
              <a:t>24 hours </a:t>
            </a:r>
            <a:r>
              <a:rPr lang="en-US" altLang="zh-CN" sz="2800" dirty="0"/>
              <a:t>prior to the time of commencing loading operation.</a:t>
            </a:r>
            <a:endParaRPr lang="en-US" altLang="zh-CN" sz="2800" dirty="0"/>
          </a:p>
          <a:p>
            <a:pPr marL="457200" indent="-457200">
              <a:buFont typeface="Arial" panose="020B0604020202020204" pitchFamily="34" charset="0"/>
              <a:buChar char="•"/>
            </a:pPr>
            <a:endParaRPr lang="en-US" altLang="zh-CN" sz="2800" dirty="0"/>
          </a:p>
          <a:p>
            <a:pPr marL="457200" indent="-457200">
              <a:lnSpc>
                <a:spcPct val="150000"/>
              </a:lnSpc>
              <a:buFont typeface="Arial" panose="020B0604020202020204" pitchFamily="34" charset="0"/>
              <a:buChar char="•"/>
            </a:pPr>
            <a:r>
              <a:rPr lang="en-US" altLang="zh-CN" sz="2800" dirty="0">
                <a:sym typeface="Wingdings" panose="05000000000000000000" pitchFamily="2" charset="2"/>
              </a:rPr>
              <a:t>Document-Credit Conformity        </a:t>
            </a:r>
            <a:endParaRPr lang="en-US" altLang="zh-CN" sz="2800" dirty="0">
              <a:sym typeface="Wingdings" panose="05000000000000000000" pitchFamily="2" charset="2"/>
            </a:endParaRPr>
          </a:p>
          <a:p>
            <a:pPr>
              <a:lnSpc>
                <a:spcPct val="150000"/>
              </a:lnSpc>
            </a:pPr>
            <a:r>
              <a:rPr lang="en-US" altLang="zh-CN" sz="2800" dirty="0">
                <a:sym typeface="Wingdings" panose="05000000000000000000" pitchFamily="2" charset="2"/>
              </a:rPr>
              <a:t>     Document-Goods Conformity       </a:t>
            </a:r>
            <a:endParaRPr lang="en-US" altLang="zh-CN" sz="2800" dirty="0">
              <a:sym typeface="Wingdings" panose="05000000000000000000" pitchFamily="2" charset="2"/>
            </a:endParaRPr>
          </a:p>
        </p:txBody>
      </p:sp>
      <p:sp>
        <p:nvSpPr>
          <p:cNvPr id="6" name="矩形 5"/>
          <p:cNvSpPr/>
          <p:nvPr/>
        </p:nvSpPr>
        <p:spPr>
          <a:xfrm>
            <a:off x="1314713" y="1741472"/>
            <a:ext cx="2088232"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dirty="0"/>
              <a:t>Application</a:t>
            </a:r>
            <a:endParaRPr lang="zh-CN" altLang="en-US" sz="2800" dirty="0"/>
          </a:p>
        </p:txBody>
      </p:sp>
      <p:sp>
        <p:nvSpPr>
          <p:cNvPr id="7" name="文本框 6"/>
          <p:cNvSpPr txBox="1"/>
          <p:nvPr/>
        </p:nvSpPr>
        <p:spPr>
          <a:xfrm>
            <a:off x="1168494" y="733384"/>
            <a:ext cx="5616624" cy="523220"/>
          </a:xfrm>
          <a:prstGeom prst="rect">
            <a:avLst/>
          </a:prstGeom>
          <a:noFill/>
        </p:spPr>
        <p:txBody>
          <a:bodyPr wrap="square" rtlCol="0">
            <a:spAutoFit/>
          </a:bodyPr>
          <a:lstStyle/>
          <a:p>
            <a:r>
              <a:rPr lang="en-US" altLang="zh-CN" sz="2800" b="1" dirty="0">
                <a:solidFill>
                  <a:srgbClr val="7030A0"/>
                </a:solidFill>
                <a:effectLst>
                  <a:outerShdw blurRad="38100" dist="38100" dir="2700000" algn="tl">
                    <a:srgbClr val="000000">
                      <a:alpha val="43137"/>
                    </a:srgbClr>
                  </a:outerShdw>
                </a:effectLst>
              </a:rPr>
              <a:t>Customs Clearance Procedure</a:t>
            </a:r>
            <a:endParaRPr lang="zh-CN" altLang="en-US" sz="2800" b="1" dirty="0">
              <a:solidFill>
                <a:srgbClr val="7030A0"/>
              </a:solidFill>
              <a:effectLst>
                <a:outerShdw blurRad="38100" dist="38100" dir="2700000" algn="tl">
                  <a:srgbClr val="000000">
                    <a:alpha val="43137"/>
                  </a:srgbClr>
                </a:outerShdw>
              </a:effectLst>
            </a:endParaRPr>
          </a:p>
        </p:txBody>
      </p:sp>
      <p:sp>
        <p:nvSpPr>
          <p:cNvPr id="8" name="矩形 7"/>
          <p:cNvSpPr/>
          <p:nvPr/>
        </p:nvSpPr>
        <p:spPr>
          <a:xfrm>
            <a:off x="3849372" y="1741472"/>
            <a:ext cx="2088232"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dirty="0"/>
              <a:t>Inspection</a:t>
            </a:r>
            <a:endParaRPr lang="zh-CN" altLang="en-US" sz="2800" dirty="0"/>
          </a:p>
        </p:txBody>
      </p:sp>
      <p:sp>
        <p:nvSpPr>
          <p:cNvPr id="9" name="矩形 8"/>
          <p:cNvSpPr/>
          <p:nvPr/>
        </p:nvSpPr>
        <p:spPr>
          <a:xfrm>
            <a:off x="6384032" y="1741472"/>
            <a:ext cx="2088232"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600" dirty="0"/>
              <a:t>Levying Tax</a:t>
            </a:r>
            <a:endParaRPr lang="zh-CN" altLang="en-US" sz="2600" dirty="0"/>
          </a:p>
        </p:txBody>
      </p:sp>
      <p:sp>
        <p:nvSpPr>
          <p:cNvPr id="10" name="矩形 9"/>
          <p:cNvSpPr/>
          <p:nvPr/>
        </p:nvSpPr>
        <p:spPr>
          <a:xfrm>
            <a:off x="8918692" y="1741472"/>
            <a:ext cx="2088232"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dirty="0"/>
              <a:t>Clearance</a:t>
            </a:r>
            <a:endParaRPr lang="zh-CN" altLang="en-US" sz="2800" dirty="0"/>
          </a:p>
        </p:txBody>
      </p:sp>
      <p:sp>
        <p:nvSpPr>
          <p:cNvPr id="11" name="箭头: 下 10"/>
          <p:cNvSpPr/>
          <p:nvPr/>
        </p:nvSpPr>
        <p:spPr>
          <a:xfrm rot="16200000">
            <a:off x="3452227" y="1720949"/>
            <a:ext cx="360040" cy="689118"/>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12" name="箭头: 下 11"/>
          <p:cNvSpPr/>
          <p:nvPr/>
        </p:nvSpPr>
        <p:spPr>
          <a:xfrm rot="16200000">
            <a:off x="5993219" y="1720949"/>
            <a:ext cx="360040" cy="689118"/>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sp>
        <p:nvSpPr>
          <p:cNvPr id="13" name="箭头: 下 12"/>
          <p:cNvSpPr/>
          <p:nvPr/>
        </p:nvSpPr>
        <p:spPr>
          <a:xfrm rot="16200000">
            <a:off x="8515458" y="1720949"/>
            <a:ext cx="360040" cy="689118"/>
          </a:xfrm>
          <a:prstGeom prst="downArrow">
            <a:avLst/>
          </a:prstGeom>
          <a:solidFill>
            <a:schemeClr val="accent6">
              <a:lumMod val="75000"/>
            </a:schemeClr>
          </a:solidFill>
          <a:ln>
            <a:solidFill>
              <a:srgbClr val="FFC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3200" dirty="0"/>
          </a:p>
        </p:txBody>
      </p:sp>
      <p:pic>
        <p:nvPicPr>
          <p:cNvPr id="1028" name="Picture 4" descr="https://mpoverello.files.wordpress.com/2014/11/general_administration_of_customs_of_the_peoples_republic_of_china_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237515" y="332656"/>
            <a:ext cx="3362354" cy="1120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1" grpId="0" animBg="1"/>
      <p:bldP spid="12"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47831"/>
            <a:ext cx="4922660" cy="6573645"/>
          </a:xfrm>
          <a:prstGeom prst="rect">
            <a:avLst/>
          </a:prstGeom>
        </p:spPr>
      </p:pic>
      <p:sp>
        <p:nvSpPr>
          <p:cNvPr id="7" name="文本框 6"/>
          <p:cNvSpPr txBox="1"/>
          <p:nvPr/>
        </p:nvSpPr>
        <p:spPr>
          <a:xfrm>
            <a:off x="1055687" y="890717"/>
            <a:ext cx="5040313" cy="5201424"/>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Sample export customs declaration form</a:t>
            </a:r>
            <a:endParaRPr lang="en-US" altLang="zh-CN" sz="2800" dirty="0"/>
          </a:p>
          <a:p>
            <a:pPr marL="457200" indent="-457200">
              <a:buFont typeface="Arial" panose="020B0604020202020204" pitchFamily="34" charset="0"/>
              <a:buChar char="•"/>
            </a:pPr>
            <a:endParaRPr lang="en-US" altLang="zh-CN" sz="2800" dirty="0"/>
          </a:p>
          <a:p>
            <a:pPr marL="457200" indent="-457200">
              <a:buFont typeface="Arial" panose="020B0604020202020204" pitchFamily="34" charset="0"/>
              <a:buChar char="•"/>
            </a:pPr>
            <a:r>
              <a:rPr lang="en-US" altLang="zh-CN" sz="2800" dirty="0"/>
              <a:t>Accompanying documents</a:t>
            </a:r>
            <a:endParaRPr lang="en-US" altLang="zh-CN" sz="2800" dirty="0"/>
          </a:p>
          <a:p>
            <a:pPr marL="914400" lvl="1" indent="-457200">
              <a:buFont typeface="Arial" panose="020B0604020202020204" pitchFamily="34" charset="0"/>
              <a:buChar char="•"/>
            </a:pPr>
            <a:r>
              <a:rPr lang="en-US" altLang="zh-CN" sz="2400" dirty="0">
                <a:solidFill>
                  <a:srgbClr val="0070C0"/>
                </a:solidFill>
              </a:rPr>
              <a:t>Commercial invoice</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Bill of lading</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Export permit (if required)</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Packing list</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Contract</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Inspection certificate</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Certificate of origin</a:t>
            </a:r>
            <a:endParaRPr lang="en-US" altLang="zh-CN" sz="2400" dirty="0">
              <a:solidFill>
                <a:srgbClr val="0070C0"/>
              </a:solidFill>
            </a:endParaRPr>
          </a:p>
          <a:p>
            <a:pPr marL="914400" lvl="1" indent="-457200">
              <a:buFont typeface="Arial" panose="020B0604020202020204" pitchFamily="34" charset="0"/>
              <a:buChar char="•"/>
            </a:pPr>
            <a:r>
              <a:rPr lang="en-US" altLang="zh-CN" sz="2400" dirty="0">
                <a:solidFill>
                  <a:srgbClr val="0070C0"/>
                </a:solidFill>
              </a:rPr>
              <a:t>…</a:t>
            </a:r>
            <a:endParaRPr lang="en-US" altLang="zh-CN" sz="2400" dirty="0">
              <a:solidFill>
                <a:srgbClr val="0070C0"/>
              </a:solidFill>
            </a:endParaRPr>
          </a:p>
          <a:p>
            <a:pPr marL="457200" indent="-457200">
              <a:buFont typeface="Arial" panose="020B0604020202020204" pitchFamily="34" charset="0"/>
              <a:buChar char="•"/>
            </a:pPr>
            <a:endParaRPr lang="en-US" alt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55688" y="620688"/>
            <a:ext cx="10080625" cy="403098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When an issuing bank determines that a presentation is complying, it must honour. </a:t>
            </a:r>
            <a:endParaRPr lang="en-US" altLang="zh-CN" sz="2800" i="1" dirty="0"/>
          </a:p>
          <a:p>
            <a:pPr marL="457200" indent="-457200">
              <a:buFont typeface="Arial" panose="020B0604020202020204" pitchFamily="34" charset="0"/>
              <a:buChar char="•"/>
            </a:pPr>
            <a:endParaRPr lang="en-US" altLang="zh-CN" sz="1000" dirty="0"/>
          </a:p>
          <a:p>
            <a:pPr marL="457200" indent="-457200">
              <a:buFont typeface="Arial" panose="020B0604020202020204" pitchFamily="34" charset="0"/>
              <a:buChar char="•"/>
            </a:pPr>
            <a:r>
              <a:rPr lang="en-US" altLang="zh-CN" sz="2800" dirty="0"/>
              <a:t>Issuing bank, in its sole judgment approach applicant for waiver of the discrepancies.</a:t>
            </a:r>
            <a:endParaRPr lang="en-US" altLang="zh-CN" sz="2800" dirty="0">
              <a:solidFill>
                <a:srgbClr val="0070C0"/>
              </a:solidFill>
            </a:endParaRPr>
          </a:p>
          <a:p>
            <a:pPr marL="457200" indent="-457200">
              <a:buFont typeface="Arial" panose="020B0604020202020204" pitchFamily="34" charset="0"/>
              <a:buChar char="•"/>
            </a:pPr>
            <a:endParaRPr lang="en-US" altLang="zh-CN" sz="1000" dirty="0">
              <a:solidFill>
                <a:srgbClr val="0070C0"/>
              </a:solidFill>
            </a:endParaRPr>
          </a:p>
          <a:p>
            <a:pPr marL="457200" indent="-457200">
              <a:buFont typeface="Arial" panose="020B0604020202020204" pitchFamily="34" charset="0"/>
              <a:buChar char="•"/>
            </a:pPr>
            <a:r>
              <a:rPr lang="en-US" altLang="zh-CN" sz="2800" dirty="0"/>
              <a:t>Banks may refuse to </a:t>
            </a:r>
            <a:r>
              <a:rPr lang="en-US" altLang="zh-CN" sz="2800" dirty="0" err="1"/>
              <a:t>honour</a:t>
            </a:r>
            <a:r>
              <a:rPr lang="en-US" altLang="zh-CN" sz="2800" dirty="0"/>
              <a:t> or negotiate discrepant documents. </a:t>
            </a:r>
            <a:endParaRPr lang="en-US" altLang="zh-CN" sz="2800" dirty="0">
              <a:solidFill>
                <a:srgbClr val="0070C0"/>
              </a:solidFill>
            </a:endParaRPr>
          </a:p>
          <a:p>
            <a:pPr marL="457200" indent="-457200">
              <a:buFont typeface="Arial" panose="020B0604020202020204" pitchFamily="34" charset="0"/>
              <a:buChar char="•"/>
            </a:pPr>
            <a:endParaRPr lang="en-US" altLang="zh-CN" sz="1200" dirty="0"/>
          </a:p>
          <a:p>
            <a:pPr marL="457200" indent="-457200">
              <a:buFont typeface="Arial" panose="020B0604020202020204" pitchFamily="34" charset="0"/>
              <a:buChar char="•"/>
            </a:pPr>
            <a:r>
              <a:rPr lang="en-US" altLang="zh-CN" sz="2800" dirty="0"/>
              <a:t>Notice of refusal must be given to presenter no later than close of the fifth banking day following day of presentation.</a:t>
            </a:r>
            <a:endParaRPr lang="en-US" altLang="zh-CN" sz="2800" dirty="0">
              <a:solidFill>
                <a:srgbClr val="0070C0"/>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003868" y="1981200"/>
            <a:ext cx="6184265" cy="1445260"/>
          </a:xfrm>
          <a:prstGeom prst="rect">
            <a:avLst/>
          </a:prstGeom>
          <a:noFill/>
          <a:ln>
            <a:noFill/>
          </a:ln>
        </p:spPr>
        <p:txBody>
          <a:bodyPr wrap="none" rtlCol="0" anchor="t">
            <a:spAutoFit/>
          </a:bodyPr>
          <a:p>
            <a:pPr algn="ctr" fontAlgn="base"/>
            <a:r>
              <a:rPr lang="en-US" altLang="zh-CN" sz="8800" b="1" strike="noStrike" noProof="1">
                <a:solidFill>
                  <a:srgbClr val="8A0554"/>
                </a:solidFill>
                <a:effectLst>
                  <a:reflection blurRad="6350" stA="53000" endA="300" endPos="35500" dir="5400000" sy="-90000" algn="bl" rotWithShape="0"/>
                </a:effectLst>
                <a:latin typeface="Segoe Print" panose="02000600000000000000" charset="0"/>
                <a:ea typeface="宋体" panose="02010600030101010101" pitchFamily="2" charset="-122"/>
                <a:cs typeface="+mn-cs"/>
              </a:rPr>
              <a:t>Thank You</a:t>
            </a:r>
            <a:endParaRPr lang="en-US" altLang="zh-CN" sz="8800" b="1" strike="noStrike" noProof="1">
              <a:solidFill>
                <a:srgbClr val="8A0554"/>
              </a:solidFill>
              <a:effectLst>
                <a:reflection blurRad="6350" stA="53000" endA="300" endPos="35500" dir="5400000" sy="-90000" algn="bl" rotWithShape="0"/>
              </a:effectLst>
              <a:latin typeface="Segoe Print" panose="02000600000000000000" charset="0"/>
              <a:ea typeface="宋体" panose="02010600030101010101" pitchFamily="2"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77788" y="548680"/>
            <a:ext cx="10080625" cy="590931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Important Dates for Presentation and Examination</a:t>
            </a:r>
            <a:endParaRPr lang="en-US" altLang="zh-CN" sz="2800" dirty="0"/>
          </a:p>
          <a:p>
            <a:pPr marL="457200" indent="-457200">
              <a:buFont typeface="Arial" panose="020B0604020202020204" pitchFamily="34" charset="0"/>
              <a:buChar char="•"/>
            </a:pPr>
            <a:endParaRPr lang="en-US" altLang="zh-CN" sz="1000" dirty="0"/>
          </a:p>
          <a:p>
            <a:pPr marL="971550" lvl="1" indent="-514350">
              <a:buFont typeface="+mj-lt"/>
              <a:buAutoNum type="arabicPeriod"/>
            </a:pPr>
            <a:r>
              <a:rPr lang="en-US" altLang="zh-CN" sz="2800" dirty="0">
                <a:sym typeface="Wingdings" panose="05000000000000000000" pitchFamily="2" charset="2"/>
              </a:rPr>
              <a:t>The expiry date of the credit</a:t>
            </a:r>
            <a:endParaRPr lang="en-US" altLang="zh-CN" sz="2800" dirty="0">
              <a:sym typeface="Wingdings" panose="05000000000000000000" pitchFamily="2" charset="2"/>
            </a:endParaRPr>
          </a:p>
          <a:p>
            <a:pPr lvl="1"/>
            <a:r>
              <a:rPr lang="en-US" altLang="zh-CN" sz="2800" i="1" dirty="0">
                <a:sym typeface="Wingdings" panose="05000000000000000000" pitchFamily="2" charset="2"/>
              </a:rPr>
              <a:t>     </a:t>
            </a:r>
            <a:r>
              <a:rPr lang="en-US" altLang="zh-CN" sz="2800" i="1" dirty="0">
                <a:solidFill>
                  <a:srgbClr val="0070C0"/>
                </a:solidFill>
                <a:sym typeface="Wingdings" panose="05000000000000000000" pitchFamily="2" charset="2"/>
              </a:rPr>
              <a:t>UCP 600 Art. 6(d) – “A credit must state </a:t>
            </a:r>
            <a:r>
              <a:rPr lang="en-US" altLang="zh-CN" sz="2800" b="1" i="1" dirty="0">
                <a:solidFill>
                  <a:srgbClr val="7030A0"/>
                </a:solidFill>
                <a:sym typeface="Wingdings" panose="05000000000000000000" pitchFamily="2" charset="2"/>
              </a:rPr>
              <a:t>an expiry date </a:t>
            </a:r>
            <a:endParaRPr lang="en-US" altLang="zh-CN" sz="2800" b="1" i="1" dirty="0">
              <a:solidFill>
                <a:srgbClr val="7030A0"/>
              </a:solidFill>
              <a:sym typeface="Wingdings" panose="05000000000000000000" pitchFamily="2" charset="2"/>
            </a:endParaRPr>
          </a:p>
          <a:p>
            <a:pPr lvl="1"/>
            <a:r>
              <a:rPr lang="en-US" altLang="zh-CN" sz="2800" b="1" i="1" dirty="0">
                <a:solidFill>
                  <a:srgbClr val="7030A0"/>
                </a:solidFill>
                <a:sym typeface="Wingdings" panose="05000000000000000000" pitchFamily="2" charset="2"/>
              </a:rPr>
              <a:t>     for presentation</a:t>
            </a:r>
            <a:r>
              <a:rPr lang="en-US" altLang="zh-CN" sz="2800" i="1" dirty="0">
                <a:solidFill>
                  <a:srgbClr val="0070C0"/>
                </a:solidFill>
                <a:sym typeface="Wingdings" panose="05000000000000000000" pitchFamily="2" charset="2"/>
              </a:rPr>
              <a:t>.”</a:t>
            </a:r>
            <a:endParaRPr lang="en-US" altLang="zh-CN" sz="2800" i="1" dirty="0">
              <a:solidFill>
                <a:srgbClr val="0070C0"/>
              </a:solidFill>
              <a:sym typeface="Wingdings" panose="05000000000000000000" pitchFamily="2" charset="2"/>
            </a:endParaRPr>
          </a:p>
          <a:p>
            <a:pPr lvl="1"/>
            <a:endParaRPr lang="en-US" altLang="zh-CN" sz="1600" i="1" dirty="0">
              <a:solidFill>
                <a:srgbClr val="0070C0"/>
              </a:solidFill>
              <a:sym typeface="Wingdings" panose="05000000000000000000" pitchFamily="2" charset="2"/>
            </a:endParaRPr>
          </a:p>
          <a:p>
            <a:pPr marL="971550" lvl="1" indent="-514350">
              <a:buFont typeface="+mj-lt"/>
              <a:buAutoNum type="arabicPeriod" startAt="2"/>
            </a:pPr>
            <a:r>
              <a:rPr lang="en-US" altLang="zh-CN" sz="2800" dirty="0">
                <a:sym typeface="Wingdings" panose="05000000000000000000" pitchFamily="2" charset="2"/>
              </a:rPr>
              <a:t>Documents may be dated prior to issuance date of LC, but not later than </a:t>
            </a:r>
            <a:r>
              <a:rPr lang="en-US" altLang="zh-CN" sz="2800" b="1" dirty="0">
                <a:solidFill>
                  <a:srgbClr val="7030A0"/>
                </a:solidFill>
                <a:sym typeface="Wingdings" panose="05000000000000000000" pitchFamily="2" charset="2"/>
              </a:rPr>
              <a:t>the expiry date for presentation</a:t>
            </a:r>
            <a:r>
              <a:rPr lang="en-US" altLang="zh-CN" sz="2800" dirty="0">
                <a:sym typeface="Wingdings" panose="05000000000000000000" pitchFamily="2" charset="2"/>
              </a:rPr>
              <a:t>.</a:t>
            </a:r>
            <a:endParaRPr lang="en-US" altLang="zh-CN" sz="2800" dirty="0">
              <a:sym typeface="Wingdings" panose="05000000000000000000" pitchFamily="2" charset="2"/>
            </a:endParaRPr>
          </a:p>
          <a:p>
            <a:pPr lvl="1"/>
            <a:endParaRPr lang="en-US" altLang="zh-CN" sz="1600" i="1" dirty="0">
              <a:solidFill>
                <a:srgbClr val="0070C0"/>
              </a:solidFill>
              <a:sym typeface="Wingdings" panose="05000000000000000000" pitchFamily="2" charset="2"/>
            </a:endParaRPr>
          </a:p>
          <a:p>
            <a:pPr marL="971550" lvl="1" indent="-514350">
              <a:buFont typeface="+mj-lt"/>
              <a:buAutoNum type="arabicPeriod" startAt="3"/>
            </a:pPr>
            <a:r>
              <a:rPr lang="en-US" altLang="zh-CN" sz="2800" dirty="0">
                <a:sym typeface="Wingdings" panose="05000000000000000000" pitchFamily="2" charset="2"/>
              </a:rPr>
              <a:t>Deadline for Presentation under L/C</a:t>
            </a:r>
            <a:endParaRPr lang="en-US" altLang="zh-CN" sz="2800" dirty="0">
              <a:sym typeface="Wingdings" panose="05000000000000000000" pitchFamily="2" charset="2"/>
            </a:endParaRPr>
          </a:p>
          <a:p>
            <a:pPr lvl="1"/>
            <a:r>
              <a:rPr lang="en-US" altLang="zh-CN" sz="2800" i="1" dirty="0">
                <a:solidFill>
                  <a:srgbClr val="0070C0"/>
                </a:solidFill>
                <a:sym typeface="Wingdings" panose="05000000000000000000" pitchFamily="2" charset="2"/>
              </a:rPr>
              <a:t>     not later than </a:t>
            </a:r>
            <a:r>
              <a:rPr lang="en-US" altLang="zh-CN" sz="2800" b="1" i="1" dirty="0">
                <a:solidFill>
                  <a:srgbClr val="7030A0"/>
                </a:solidFill>
                <a:sym typeface="Wingdings" panose="05000000000000000000" pitchFamily="2" charset="2"/>
              </a:rPr>
              <a:t>21 calendar days </a:t>
            </a:r>
            <a:r>
              <a:rPr lang="en-US" altLang="zh-CN" sz="2800" i="1" dirty="0">
                <a:solidFill>
                  <a:srgbClr val="0070C0"/>
                </a:solidFill>
                <a:sym typeface="Wingdings" panose="05000000000000000000" pitchFamily="2" charset="2"/>
              </a:rPr>
              <a:t>after the date of </a:t>
            </a:r>
            <a:endParaRPr lang="en-US" altLang="zh-CN" sz="2800" i="1" dirty="0">
              <a:solidFill>
                <a:srgbClr val="0070C0"/>
              </a:solidFill>
              <a:sym typeface="Wingdings" panose="05000000000000000000" pitchFamily="2" charset="2"/>
            </a:endParaRPr>
          </a:p>
          <a:p>
            <a:pPr lvl="1"/>
            <a:r>
              <a:rPr lang="en-US" altLang="zh-CN" sz="2800" i="1" dirty="0">
                <a:solidFill>
                  <a:srgbClr val="0070C0"/>
                </a:solidFill>
                <a:sym typeface="Wingdings" panose="05000000000000000000" pitchFamily="2" charset="2"/>
              </a:rPr>
              <a:t>     shipment and not later than the expiry date of the credit.</a:t>
            </a:r>
            <a:endParaRPr lang="en-US" altLang="zh-CN" sz="2800" i="1" dirty="0">
              <a:solidFill>
                <a:srgbClr val="0070C0"/>
              </a:solidFill>
              <a:sym typeface="Wingdings" panose="05000000000000000000" pitchFamily="2" charset="2"/>
            </a:endParaRPr>
          </a:p>
          <a:p>
            <a:pPr lvl="1"/>
            <a:endParaRPr lang="en-US" altLang="zh-CN" sz="1600" i="1" dirty="0">
              <a:solidFill>
                <a:srgbClr val="0070C0"/>
              </a:solidFill>
              <a:sym typeface="Wingdings" panose="05000000000000000000" pitchFamily="2" charset="2"/>
            </a:endParaRPr>
          </a:p>
          <a:p>
            <a:pPr marL="971550" lvl="1" indent="-514350">
              <a:buFont typeface="+mj-lt"/>
              <a:buAutoNum type="arabicPeriod" startAt="4"/>
            </a:pPr>
            <a:r>
              <a:rPr lang="en-US" altLang="zh-CN" sz="2800" dirty="0">
                <a:sym typeface="Wingdings" panose="05000000000000000000" pitchFamily="2" charset="2"/>
              </a:rPr>
              <a:t>Time for Examination</a:t>
            </a:r>
            <a:endParaRPr lang="en-US" altLang="zh-CN" sz="2800" dirty="0">
              <a:sym typeface="Wingdings" panose="05000000000000000000" pitchFamily="2" charset="2"/>
            </a:endParaRPr>
          </a:p>
          <a:p>
            <a:pPr lvl="1"/>
            <a:r>
              <a:rPr lang="en-US" altLang="zh-CN" sz="2800" dirty="0">
                <a:sym typeface="Wingdings" panose="05000000000000000000" pitchFamily="2" charset="2"/>
              </a:rPr>
              <a:t>      </a:t>
            </a:r>
            <a:r>
              <a:rPr lang="en-US" altLang="zh-CN" sz="2800" i="1" dirty="0">
                <a:solidFill>
                  <a:srgbClr val="0070C0"/>
                </a:solidFill>
                <a:sym typeface="Wingdings" panose="05000000000000000000" pitchFamily="2" charset="2"/>
              </a:rPr>
              <a:t>Max. 5 banking days following the day of presentation</a:t>
            </a:r>
            <a:endParaRPr lang="en-US" altLang="zh-CN" sz="2800" i="1" dirty="0">
              <a:solidFill>
                <a:srgbClr val="0070C0"/>
              </a:solidFill>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5687" y="260648"/>
            <a:ext cx="10080625" cy="1143000"/>
          </a:xfrm>
        </p:spPr>
        <p:txBody>
          <a:bodyPr>
            <a:normAutofit/>
          </a:bodyPr>
          <a:lstStyle/>
          <a:p>
            <a:r>
              <a:rPr lang="en-US" altLang="zh-CN" sz="3200" dirty="0">
                <a:latin typeface="+mn-lt"/>
                <a:cs typeface="+mn-ea"/>
                <a:sym typeface="+mn-lt"/>
              </a:rPr>
              <a:t>3. Export Documents</a:t>
            </a:r>
            <a:endParaRPr lang="zh-CN" altLang="en-US" sz="3200" b="0" dirty="0">
              <a:latin typeface="+mn-lt"/>
            </a:endParaRPr>
          </a:p>
        </p:txBody>
      </p:sp>
      <p:sp>
        <p:nvSpPr>
          <p:cNvPr id="6" name="文本框 5"/>
          <p:cNvSpPr txBox="1"/>
          <p:nvPr/>
        </p:nvSpPr>
        <p:spPr>
          <a:xfrm>
            <a:off x="1055688" y="1189196"/>
            <a:ext cx="10080625" cy="490791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dirty="0">
                <a:sym typeface="Wingdings" panose="05000000000000000000" pitchFamily="2" charset="2"/>
              </a:rPr>
              <a:t>Major Documents under L/C and CIF Term</a:t>
            </a:r>
            <a:endParaRPr lang="en-US" altLang="zh-CN" sz="2800" dirty="0">
              <a:sym typeface="Wingdings" panose="05000000000000000000" pitchFamily="2" charset="2"/>
            </a:endParaRPr>
          </a:p>
          <a:p>
            <a:pPr marL="457200" indent="-457200">
              <a:lnSpc>
                <a:spcPct val="150000"/>
              </a:lnSpc>
              <a:buFont typeface="Arial" panose="020B0604020202020204" pitchFamily="34" charset="0"/>
              <a:buChar char="•"/>
            </a:pPr>
            <a:endParaRPr lang="en-US" altLang="zh-CN" sz="1000" dirty="0">
              <a:sym typeface="Wingdings" panose="05000000000000000000" pitchFamily="2" charset="2"/>
            </a:endParaRPr>
          </a:p>
          <a:p>
            <a:pPr marL="971550" lvl="1" indent="-514350">
              <a:buAutoNum type="arabicPeriod"/>
            </a:pPr>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Draft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marL="971550" lvl="1" indent="-514350">
              <a:buAutoNum type="arabicPeriod"/>
            </a:pPr>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2. Commercial Invoice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3. Packing List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4. Bill of Lading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5. Insurance Policy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6. Inspection Certificate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endParaRPr lang="en-US" altLang="zh-CN" sz="1000" i="1" dirty="0">
              <a:solidFill>
                <a:srgbClr val="0070C0"/>
              </a:solidFill>
              <a:effectLst>
                <a:outerShdw blurRad="38100" dist="38100" dir="2700000" algn="tl">
                  <a:srgbClr val="000000">
                    <a:alpha val="43137"/>
                  </a:srgbClr>
                </a:outerShdw>
              </a:effectLst>
              <a:sym typeface="Wingdings" panose="05000000000000000000" pitchFamily="2" charset="2"/>
            </a:endParaRPr>
          </a:p>
          <a:p>
            <a:pPr lvl="1"/>
            <a:r>
              <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rPr>
              <a:t>7. Certificate of Origin        </a:t>
            </a:r>
            <a:endParaRPr lang="en-US" altLang="zh-CN" sz="2800" i="1" dirty="0">
              <a:solidFill>
                <a:srgbClr val="0070C0"/>
              </a:solidFill>
              <a:effectLst>
                <a:outerShdw blurRad="38100" dist="38100" dir="2700000" algn="tl">
                  <a:srgbClr val="000000">
                    <a:alpha val="43137"/>
                  </a:srgbClr>
                </a:outerShdw>
              </a:effectLst>
              <a:sym typeface="Wingdings" panose="05000000000000000000" pitchFamily="2" charset="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effectLst>
          <a:outerShdw blurRad="50800" dist="38100" dir="2700000" algn="tl" rotWithShape="0">
            <a:prstClr val="black">
              <a:alpha val="40000"/>
            </a:prstClr>
          </a:outerShdw>
        </a:effectLst>
      </a:spPr>
      <a:bodyPr rtlCol="0" anchor="ctr"/>
      <a:lstStyle>
        <a:defPPr algn="ctr">
          <a:defRPr sz="3200" dirty="0"/>
        </a:defPPr>
      </a:lstStyle>
      <a:style>
        <a:lnRef idx="1">
          <a:schemeClr val="accent3"/>
        </a:lnRef>
        <a:fillRef idx="3">
          <a:schemeClr val="accent3"/>
        </a:fillRef>
        <a:effectRef idx="2">
          <a:schemeClr val="accent3"/>
        </a:effectRef>
        <a:fontRef idx="minor">
          <a:schemeClr val="lt1"/>
        </a:fontRef>
      </a:style>
    </a:spDef>
    <a:txDef>
      <a:spPr>
        <a:noFill/>
      </a:spPr>
      <a:bodyPr wrap="square" rtlCol="0">
        <a:spAutoFit/>
      </a:bodyPr>
      <a:lstStyle>
        <a:defPPr>
          <a:defRPr sz="2400" b="1"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21111">
      <a:dk1>
        <a:srgbClr val="47494B"/>
      </a:dk1>
      <a:lt1>
        <a:srgbClr val="FFFFFF"/>
      </a:lt1>
      <a:dk2>
        <a:srgbClr val="454749"/>
      </a:dk2>
      <a:lt2>
        <a:srgbClr val="FFFFFF"/>
      </a:lt2>
      <a:accent1>
        <a:srgbClr val="046FB6"/>
      </a:accent1>
      <a:accent2>
        <a:srgbClr val="22B1DE"/>
      </a:accent2>
      <a:accent3>
        <a:srgbClr val="7B93D7"/>
      </a:accent3>
      <a:accent4>
        <a:srgbClr val="FFC000"/>
      </a:accent4>
      <a:accent5>
        <a:srgbClr val="00B050"/>
      </a:accent5>
      <a:accent6>
        <a:srgbClr val="5D76BA"/>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14930</Words>
  <Application>WPS 演示</Application>
  <PresentationFormat>宽屏</PresentationFormat>
  <Paragraphs>842</Paragraphs>
  <Slides>70</Slides>
  <Notes>67</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70</vt:i4>
      </vt:variant>
    </vt:vector>
  </HeadingPairs>
  <TitlesOfParts>
    <vt:vector size="83" baseType="lpstr">
      <vt:lpstr>Arial</vt:lpstr>
      <vt:lpstr>宋体</vt:lpstr>
      <vt:lpstr>Wingdings</vt:lpstr>
      <vt:lpstr>微软雅黑</vt:lpstr>
      <vt:lpstr>Times New Roman</vt:lpstr>
      <vt:lpstr>Arial Unicode MS</vt:lpstr>
      <vt:lpstr>等线</vt:lpstr>
      <vt:lpstr>华文行楷</vt:lpstr>
      <vt:lpstr>BankGothic Md BT</vt:lpstr>
      <vt:lpstr>黑体</vt:lpstr>
      <vt:lpstr>Segoe Print</vt:lpstr>
      <vt:lpstr>Office 主题</vt:lpstr>
      <vt:lpstr>A000120140530A99PPBG</vt:lpstr>
      <vt:lpstr>Chapter 8  Export Documentation</vt:lpstr>
      <vt:lpstr>Contents</vt:lpstr>
      <vt:lpstr>1. Overview of Contract Implementation 总览</vt:lpstr>
      <vt:lpstr>2. Complying Presentation under L/C </vt:lpstr>
      <vt:lpstr>PowerPoint 演示文稿</vt:lpstr>
      <vt:lpstr>PowerPoint 演示文稿</vt:lpstr>
      <vt:lpstr>PowerPoint 演示文稿</vt:lpstr>
      <vt:lpstr>PowerPoint 演示文稿</vt:lpstr>
      <vt:lpstr>3. Export Documents</vt:lpstr>
      <vt:lpstr>PowerPoint 演示文稿</vt:lpstr>
      <vt:lpstr>PowerPoint 演示文稿</vt:lpstr>
      <vt:lpstr>PowerPoint 演示文稿</vt:lpstr>
      <vt:lpstr>PowerPoint 演示文稿</vt:lpstr>
      <vt:lpstr>PowerPoint 演示文稿</vt:lpstr>
      <vt:lpstr>PowerPoint 演示文稿</vt:lpstr>
      <vt:lpstr>2. Commercial Invoice </vt:lpstr>
      <vt:lpstr>PowerPoint 演示文稿</vt:lpstr>
      <vt:lpstr>PowerPoint 演示文稿</vt:lpstr>
      <vt:lpstr>Sample Commercial Invoice</vt:lpstr>
      <vt:lpstr>Sample Commercial Invoice (Cont.)</vt:lpstr>
      <vt:lpstr>PowerPoint 演示文稿</vt:lpstr>
      <vt:lpstr>PowerPoint 演示文稿</vt:lpstr>
      <vt:lpstr>3. Packing List/ Weight List/ Measurement List   </vt:lpstr>
      <vt:lpstr>PowerPoint 演示文稿</vt:lpstr>
      <vt:lpstr>PowerPoint 演示文稿</vt:lpstr>
      <vt:lpstr>4. Bill of Lading </vt:lpstr>
      <vt:lpstr>PowerPoint 演示文稿</vt:lpstr>
      <vt:lpstr>PowerPoint 演示文稿</vt:lpstr>
      <vt:lpstr>PowerPoint 演示文稿</vt:lpstr>
      <vt:lpstr>PowerPoint 演示文稿</vt:lpstr>
      <vt:lpstr>PowerPoint 演示文稿</vt:lpstr>
      <vt:lpstr>PowerPoint 演示文稿</vt:lpstr>
      <vt:lpstr>5. Insurance Documents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6. Inspection Certificates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 Certificate of Origin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 Beneficiary’s Certificate</vt:lpstr>
      <vt:lpstr>PowerPoint 演示文稿</vt:lpstr>
      <vt:lpstr>9. Shipping Advice</vt:lpstr>
      <vt:lpstr>PowerPoint 演示文稿</vt:lpstr>
      <vt:lpstr>10. Export Customs Declaration Form</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z600</dc:creator>
  <cp:lastModifiedBy>沧粟</cp:lastModifiedBy>
  <cp:revision>1090</cp:revision>
  <dcterms:created xsi:type="dcterms:W3CDTF">2017-03-30T13:00:00Z</dcterms:created>
  <dcterms:modified xsi:type="dcterms:W3CDTF">2018-08-14T08:45:03Z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