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44"/>
  </p:notesMasterIdLst>
  <p:handoutMasterIdLst>
    <p:handoutMasterId r:id="rId45"/>
  </p:handoutMasterIdLst>
  <p:sldIdLst>
    <p:sldId id="289" r:id="rId2"/>
    <p:sldId id="290" r:id="rId3"/>
    <p:sldId id="292" r:id="rId4"/>
    <p:sldId id="357" r:id="rId5"/>
    <p:sldId id="291" r:id="rId6"/>
    <p:sldId id="333" r:id="rId7"/>
    <p:sldId id="294" r:id="rId8"/>
    <p:sldId id="295" r:id="rId9"/>
    <p:sldId id="334" r:id="rId10"/>
    <p:sldId id="335" r:id="rId11"/>
    <p:sldId id="363" r:id="rId12"/>
    <p:sldId id="361" r:id="rId13"/>
    <p:sldId id="296" r:id="rId14"/>
    <p:sldId id="297" r:id="rId15"/>
    <p:sldId id="350" r:id="rId16"/>
    <p:sldId id="298" r:id="rId17"/>
    <p:sldId id="299" r:id="rId18"/>
    <p:sldId id="300" r:id="rId19"/>
    <p:sldId id="301" r:id="rId20"/>
    <p:sldId id="302" r:id="rId21"/>
    <p:sldId id="355" r:id="rId22"/>
    <p:sldId id="305" r:id="rId23"/>
    <p:sldId id="306" r:id="rId24"/>
    <p:sldId id="339" r:id="rId25"/>
    <p:sldId id="340" r:id="rId26"/>
    <p:sldId id="341" r:id="rId27"/>
    <p:sldId id="342" r:id="rId28"/>
    <p:sldId id="343" r:id="rId29"/>
    <p:sldId id="344" r:id="rId30"/>
    <p:sldId id="345" r:id="rId31"/>
    <p:sldId id="346" r:id="rId32"/>
    <p:sldId id="347" r:id="rId33"/>
    <p:sldId id="364" r:id="rId34"/>
    <p:sldId id="365" r:id="rId35"/>
    <p:sldId id="366" r:id="rId36"/>
    <p:sldId id="367" r:id="rId37"/>
    <p:sldId id="368" r:id="rId38"/>
    <p:sldId id="307" r:id="rId39"/>
    <p:sldId id="308" r:id="rId40"/>
    <p:sldId id="309" r:id="rId41"/>
    <p:sldId id="310" r:id="rId42"/>
    <p:sldId id="328" r:id="rId43"/>
  </p:sldIdLst>
  <p:sldSz cx="9144000" cy="6858000" type="screen4x3"/>
  <p:notesSz cx="7105650" cy="10236200"/>
  <p:defaultTextStyle>
    <a:defPPr>
      <a:defRPr lang="en-US"/>
    </a:defPPr>
    <a:lvl1pPr algn="l" rtl="0" fontAlgn="base">
      <a:lnSpc>
        <a:spcPct val="120000"/>
      </a:lnSpc>
      <a:spcBef>
        <a:spcPct val="20000"/>
      </a:spcBef>
      <a:spcAft>
        <a:spcPct val="0"/>
      </a:spcAft>
      <a:buClr>
        <a:schemeClr val="accent2"/>
      </a:buClr>
      <a:buSzPct val="80000"/>
      <a:buFont typeface="Wingdings" pitchFamily="2" charset="2"/>
      <a:defRPr kumimoji="1" sz="2000" b="1" kern="1200">
        <a:solidFill>
          <a:schemeClr val="tx1"/>
        </a:solidFill>
        <a:latin typeface="宋体" pitchFamily="2" charset="-122"/>
        <a:ea typeface="宋体" pitchFamily="2" charset="-122"/>
        <a:cs typeface="+mn-cs"/>
      </a:defRPr>
    </a:lvl1pPr>
    <a:lvl2pPr marL="457200" algn="l" rtl="0" fontAlgn="base">
      <a:lnSpc>
        <a:spcPct val="120000"/>
      </a:lnSpc>
      <a:spcBef>
        <a:spcPct val="20000"/>
      </a:spcBef>
      <a:spcAft>
        <a:spcPct val="0"/>
      </a:spcAft>
      <a:buClr>
        <a:schemeClr val="accent2"/>
      </a:buClr>
      <a:buSzPct val="80000"/>
      <a:buFont typeface="Wingdings" pitchFamily="2" charset="2"/>
      <a:defRPr kumimoji="1" sz="2000" b="1" kern="1200">
        <a:solidFill>
          <a:schemeClr val="tx1"/>
        </a:solidFill>
        <a:latin typeface="宋体" pitchFamily="2" charset="-122"/>
        <a:ea typeface="宋体" pitchFamily="2" charset="-122"/>
        <a:cs typeface="+mn-cs"/>
      </a:defRPr>
    </a:lvl2pPr>
    <a:lvl3pPr marL="914400" algn="l" rtl="0" fontAlgn="base">
      <a:lnSpc>
        <a:spcPct val="120000"/>
      </a:lnSpc>
      <a:spcBef>
        <a:spcPct val="20000"/>
      </a:spcBef>
      <a:spcAft>
        <a:spcPct val="0"/>
      </a:spcAft>
      <a:buClr>
        <a:schemeClr val="accent2"/>
      </a:buClr>
      <a:buSzPct val="80000"/>
      <a:buFont typeface="Wingdings" pitchFamily="2" charset="2"/>
      <a:defRPr kumimoji="1" sz="2000" b="1" kern="1200">
        <a:solidFill>
          <a:schemeClr val="tx1"/>
        </a:solidFill>
        <a:latin typeface="宋体" pitchFamily="2" charset="-122"/>
        <a:ea typeface="宋体" pitchFamily="2" charset="-122"/>
        <a:cs typeface="+mn-cs"/>
      </a:defRPr>
    </a:lvl3pPr>
    <a:lvl4pPr marL="1371600" algn="l" rtl="0" fontAlgn="base">
      <a:lnSpc>
        <a:spcPct val="120000"/>
      </a:lnSpc>
      <a:spcBef>
        <a:spcPct val="20000"/>
      </a:spcBef>
      <a:spcAft>
        <a:spcPct val="0"/>
      </a:spcAft>
      <a:buClr>
        <a:schemeClr val="accent2"/>
      </a:buClr>
      <a:buSzPct val="80000"/>
      <a:buFont typeface="Wingdings" pitchFamily="2" charset="2"/>
      <a:defRPr kumimoji="1" sz="2000" b="1" kern="1200">
        <a:solidFill>
          <a:schemeClr val="tx1"/>
        </a:solidFill>
        <a:latin typeface="宋体" pitchFamily="2" charset="-122"/>
        <a:ea typeface="宋体" pitchFamily="2" charset="-122"/>
        <a:cs typeface="+mn-cs"/>
      </a:defRPr>
    </a:lvl4pPr>
    <a:lvl5pPr marL="1828800" algn="l" rtl="0" fontAlgn="base">
      <a:lnSpc>
        <a:spcPct val="120000"/>
      </a:lnSpc>
      <a:spcBef>
        <a:spcPct val="20000"/>
      </a:spcBef>
      <a:spcAft>
        <a:spcPct val="0"/>
      </a:spcAft>
      <a:buClr>
        <a:schemeClr val="accent2"/>
      </a:buClr>
      <a:buSzPct val="80000"/>
      <a:buFont typeface="Wingdings" pitchFamily="2" charset="2"/>
      <a:defRPr kumimoji="1" sz="2000" b="1" kern="1200">
        <a:solidFill>
          <a:schemeClr val="tx1"/>
        </a:solidFill>
        <a:latin typeface="宋体" pitchFamily="2" charset="-122"/>
        <a:ea typeface="宋体" pitchFamily="2" charset="-122"/>
        <a:cs typeface="+mn-cs"/>
      </a:defRPr>
    </a:lvl5pPr>
    <a:lvl6pPr marL="2286000" algn="l" defTabSz="914400" rtl="0" eaLnBrk="1" latinLnBrk="0" hangingPunct="1">
      <a:defRPr kumimoji="1" sz="2000" b="1" kern="1200">
        <a:solidFill>
          <a:schemeClr val="tx1"/>
        </a:solidFill>
        <a:latin typeface="宋体" pitchFamily="2" charset="-122"/>
        <a:ea typeface="宋体" pitchFamily="2" charset="-122"/>
        <a:cs typeface="+mn-cs"/>
      </a:defRPr>
    </a:lvl6pPr>
    <a:lvl7pPr marL="2743200" algn="l" defTabSz="914400" rtl="0" eaLnBrk="1" latinLnBrk="0" hangingPunct="1">
      <a:defRPr kumimoji="1" sz="2000" b="1" kern="1200">
        <a:solidFill>
          <a:schemeClr val="tx1"/>
        </a:solidFill>
        <a:latin typeface="宋体" pitchFamily="2" charset="-122"/>
        <a:ea typeface="宋体" pitchFamily="2" charset="-122"/>
        <a:cs typeface="+mn-cs"/>
      </a:defRPr>
    </a:lvl7pPr>
    <a:lvl8pPr marL="3200400" algn="l" defTabSz="914400" rtl="0" eaLnBrk="1" latinLnBrk="0" hangingPunct="1">
      <a:defRPr kumimoji="1" sz="2000" b="1" kern="1200">
        <a:solidFill>
          <a:schemeClr val="tx1"/>
        </a:solidFill>
        <a:latin typeface="宋体" pitchFamily="2" charset="-122"/>
        <a:ea typeface="宋体" pitchFamily="2" charset="-122"/>
        <a:cs typeface="+mn-cs"/>
      </a:defRPr>
    </a:lvl8pPr>
    <a:lvl9pPr marL="3657600" algn="l" defTabSz="914400" rtl="0" eaLnBrk="1" latinLnBrk="0" hangingPunct="1">
      <a:defRPr kumimoji="1" sz="2000" b="1" kern="1200">
        <a:solidFill>
          <a:schemeClr val="tx1"/>
        </a:solidFill>
        <a:latin typeface="宋体" pitchFamily="2" charset="-122"/>
        <a:ea typeface="宋体"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16" autoAdjust="0"/>
    <p:restoredTop sz="94635" autoAdjust="0"/>
  </p:normalViewPr>
  <p:slideViewPr>
    <p:cSldViewPr>
      <p:cViewPr varScale="1">
        <p:scale>
          <a:sx n="80" d="100"/>
          <a:sy n="80" d="100"/>
        </p:scale>
        <p:origin x="525" y="45"/>
      </p:cViewPr>
      <p:guideLst>
        <p:guide orient="horz" pos="2160"/>
        <p:guide pos="2880"/>
      </p:guideLst>
    </p:cSldViewPr>
  </p:slideViewPr>
  <p:outlineViewPr>
    <p:cViewPr>
      <p:scale>
        <a:sx n="33" d="100"/>
        <a:sy n="33" d="100"/>
      </p:scale>
      <p:origin x="0" y="-3045"/>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9" d="100"/>
          <a:sy n="79" d="100"/>
        </p:scale>
        <p:origin x="2355" y="42"/>
      </p:cViewPr>
      <p:guideLst>
        <p:guide orient="horz" pos="3224"/>
        <p:guide pos="223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874" name="Rectangle 2"/>
          <p:cNvSpPr>
            <a:spLocks noGrp="1" noChangeArrowheads="1"/>
          </p:cNvSpPr>
          <p:nvPr>
            <p:ph type="hdr" sz="quarter"/>
          </p:nvPr>
        </p:nvSpPr>
        <p:spPr bwMode="auto">
          <a:xfrm>
            <a:off x="0" y="0"/>
            <a:ext cx="3079115" cy="511810"/>
          </a:xfrm>
          <a:prstGeom prst="rect">
            <a:avLst/>
          </a:prstGeom>
          <a:noFill/>
          <a:ln w="9525">
            <a:noFill/>
            <a:miter lim="800000"/>
            <a:headEnd/>
            <a:tailEnd/>
          </a:ln>
          <a:effectLst/>
        </p:spPr>
        <p:txBody>
          <a:bodyPr vert="horz" wrap="square" lIns="99094" tIns="49547" rIns="99094" bIns="49547" numCol="1" anchor="t" anchorCtr="0" compatLnSpc="1">
            <a:prstTxWarp prst="textNoShape">
              <a:avLst/>
            </a:prstTxWarp>
          </a:bodyPr>
          <a:lstStyle>
            <a:lvl1pPr>
              <a:lnSpc>
                <a:spcPct val="100000"/>
              </a:lnSpc>
              <a:spcBef>
                <a:spcPct val="0"/>
              </a:spcBef>
              <a:buClrTx/>
              <a:buSzTx/>
              <a:buFontTx/>
              <a:buNone/>
              <a:defRPr sz="1300" b="0">
                <a:latin typeface="Times New Roman" pitchFamily="18" charset="0"/>
              </a:defRPr>
            </a:lvl1pPr>
          </a:lstStyle>
          <a:p>
            <a:pPr>
              <a:defRPr/>
            </a:pPr>
            <a:endParaRPr lang="zh-CN" altLang="en-US"/>
          </a:p>
        </p:txBody>
      </p:sp>
      <p:sp>
        <p:nvSpPr>
          <p:cNvPr id="79875" name="Rectangle 3"/>
          <p:cNvSpPr>
            <a:spLocks noGrp="1" noChangeArrowheads="1"/>
          </p:cNvSpPr>
          <p:nvPr>
            <p:ph type="dt" sz="quarter" idx="1"/>
          </p:nvPr>
        </p:nvSpPr>
        <p:spPr bwMode="auto">
          <a:xfrm>
            <a:off x="4024891" y="0"/>
            <a:ext cx="3079115" cy="511810"/>
          </a:xfrm>
          <a:prstGeom prst="rect">
            <a:avLst/>
          </a:prstGeom>
          <a:noFill/>
          <a:ln w="9525">
            <a:noFill/>
            <a:miter lim="800000"/>
            <a:headEnd/>
            <a:tailEnd/>
          </a:ln>
          <a:effectLst/>
        </p:spPr>
        <p:txBody>
          <a:bodyPr vert="horz" wrap="square" lIns="99094" tIns="49547" rIns="99094" bIns="49547" numCol="1" anchor="t" anchorCtr="0" compatLnSpc="1">
            <a:prstTxWarp prst="textNoShape">
              <a:avLst/>
            </a:prstTxWarp>
          </a:bodyPr>
          <a:lstStyle>
            <a:lvl1pPr algn="r">
              <a:lnSpc>
                <a:spcPct val="100000"/>
              </a:lnSpc>
              <a:spcBef>
                <a:spcPct val="0"/>
              </a:spcBef>
              <a:buClrTx/>
              <a:buSzTx/>
              <a:buFontTx/>
              <a:buNone/>
              <a:defRPr sz="1300" b="0">
                <a:latin typeface="Times New Roman" pitchFamily="18" charset="0"/>
              </a:defRPr>
            </a:lvl1pPr>
          </a:lstStyle>
          <a:p>
            <a:pPr>
              <a:defRPr/>
            </a:pPr>
            <a:endParaRPr lang="en-US" altLang="zh-CN"/>
          </a:p>
        </p:txBody>
      </p:sp>
      <p:sp>
        <p:nvSpPr>
          <p:cNvPr id="79876" name="Rectangle 4"/>
          <p:cNvSpPr>
            <a:spLocks noGrp="1" noChangeArrowheads="1"/>
          </p:cNvSpPr>
          <p:nvPr>
            <p:ph type="ftr" sz="quarter" idx="2"/>
          </p:nvPr>
        </p:nvSpPr>
        <p:spPr bwMode="auto">
          <a:xfrm>
            <a:off x="0" y="9722613"/>
            <a:ext cx="3079115" cy="511810"/>
          </a:xfrm>
          <a:prstGeom prst="rect">
            <a:avLst/>
          </a:prstGeom>
          <a:noFill/>
          <a:ln w="9525">
            <a:noFill/>
            <a:miter lim="800000"/>
            <a:headEnd/>
            <a:tailEnd/>
          </a:ln>
          <a:effectLst/>
        </p:spPr>
        <p:txBody>
          <a:bodyPr vert="horz" wrap="square" lIns="99094" tIns="49547" rIns="99094" bIns="49547" numCol="1" anchor="b" anchorCtr="0" compatLnSpc="1">
            <a:prstTxWarp prst="textNoShape">
              <a:avLst/>
            </a:prstTxWarp>
          </a:bodyPr>
          <a:lstStyle>
            <a:lvl1pPr>
              <a:lnSpc>
                <a:spcPct val="100000"/>
              </a:lnSpc>
              <a:spcBef>
                <a:spcPct val="0"/>
              </a:spcBef>
              <a:buClrTx/>
              <a:buSzTx/>
              <a:buFontTx/>
              <a:buNone/>
              <a:defRPr sz="1300" b="0">
                <a:latin typeface="Times New Roman" pitchFamily="18" charset="0"/>
              </a:defRPr>
            </a:lvl1pPr>
          </a:lstStyle>
          <a:p>
            <a:pPr>
              <a:defRPr/>
            </a:pPr>
            <a:endParaRPr lang="en-US" altLang="zh-CN"/>
          </a:p>
        </p:txBody>
      </p:sp>
      <p:sp>
        <p:nvSpPr>
          <p:cNvPr id="79877" name="Rectangle 5"/>
          <p:cNvSpPr>
            <a:spLocks noGrp="1" noChangeArrowheads="1"/>
          </p:cNvSpPr>
          <p:nvPr>
            <p:ph type="sldNum" sz="quarter" idx="3"/>
          </p:nvPr>
        </p:nvSpPr>
        <p:spPr bwMode="auto">
          <a:xfrm>
            <a:off x="4024891" y="9722613"/>
            <a:ext cx="3079115" cy="511810"/>
          </a:xfrm>
          <a:prstGeom prst="rect">
            <a:avLst/>
          </a:prstGeom>
          <a:noFill/>
          <a:ln w="9525">
            <a:noFill/>
            <a:miter lim="800000"/>
            <a:headEnd/>
            <a:tailEnd/>
          </a:ln>
          <a:effectLst/>
        </p:spPr>
        <p:txBody>
          <a:bodyPr vert="horz" wrap="square" lIns="99094" tIns="49547" rIns="99094" bIns="49547" numCol="1" anchor="b" anchorCtr="0" compatLnSpc="1">
            <a:prstTxWarp prst="textNoShape">
              <a:avLst/>
            </a:prstTxWarp>
          </a:bodyPr>
          <a:lstStyle>
            <a:lvl1pPr algn="r">
              <a:lnSpc>
                <a:spcPct val="100000"/>
              </a:lnSpc>
              <a:spcBef>
                <a:spcPct val="0"/>
              </a:spcBef>
              <a:buClrTx/>
              <a:buSzTx/>
              <a:buFontTx/>
              <a:buNone/>
              <a:defRPr sz="1300" b="0">
                <a:latin typeface="Times New Roman" pitchFamily="18" charset="0"/>
              </a:defRPr>
            </a:lvl1pPr>
          </a:lstStyle>
          <a:p>
            <a:pPr>
              <a:defRPr/>
            </a:pPr>
            <a:fld id="{FAE6CE29-CF6D-447C-8834-06B73656B0B1}" type="slidenum">
              <a:rPr lang="zh-CN" altLang="en-US"/>
              <a:pPr>
                <a:defRPr/>
              </a:pPr>
              <a:t>‹#›</a:t>
            </a:fld>
            <a:endParaRPr lang="en-US" altLang="zh-CN"/>
          </a:p>
        </p:txBody>
      </p:sp>
    </p:spTree>
    <p:extLst>
      <p:ext uri="{BB962C8B-B14F-4D97-AF65-F5344CB8AC3E}">
        <p14:creationId xmlns:p14="http://schemas.microsoft.com/office/powerpoint/2010/main" val="4814551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Rectangle 2"/>
          <p:cNvSpPr>
            <a:spLocks noGrp="1" noChangeArrowheads="1"/>
          </p:cNvSpPr>
          <p:nvPr>
            <p:ph type="hdr" sz="quarter"/>
          </p:nvPr>
        </p:nvSpPr>
        <p:spPr bwMode="auto">
          <a:xfrm>
            <a:off x="0" y="0"/>
            <a:ext cx="3079115" cy="511810"/>
          </a:xfrm>
          <a:prstGeom prst="rect">
            <a:avLst/>
          </a:prstGeom>
          <a:noFill/>
          <a:ln w="9525">
            <a:noFill/>
            <a:miter lim="800000"/>
            <a:headEnd/>
            <a:tailEnd/>
          </a:ln>
          <a:effectLst/>
        </p:spPr>
        <p:txBody>
          <a:bodyPr vert="horz" wrap="square" lIns="99094" tIns="49547" rIns="99094" bIns="49547" numCol="1" anchor="t" anchorCtr="0" compatLnSpc="1">
            <a:prstTxWarp prst="textNoShape">
              <a:avLst/>
            </a:prstTxWarp>
          </a:bodyPr>
          <a:lstStyle>
            <a:lvl1pPr>
              <a:lnSpc>
                <a:spcPct val="100000"/>
              </a:lnSpc>
              <a:spcBef>
                <a:spcPct val="0"/>
              </a:spcBef>
              <a:buClrTx/>
              <a:buSzTx/>
              <a:buFontTx/>
              <a:buNone/>
              <a:defRPr sz="1300" b="0">
                <a:latin typeface="Times New Roman" pitchFamily="18" charset="0"/>
              </a:defRPr>
            </a:lvl1pPr>
          </a:lstStyle>
          <a:p>
            <a:pPr>
              <a:defRPr/>
            </a:pPr>
            <a:endParaRPr lang="zh-CN" altLang="en-US"/>
          </a:p>
        </p:txBody>
      </p:sp>
      <p:sp>
        <p:nvSpPr>
          <p:cNvPr id="82947" name="Rectangle 3"/>
          <p:cNvSpPr>
            <a:spLocks noGrp="1" noChangeArrowheads="1"/>
          </p:cNvSpPr>
          <p:nvPr>
            <p:ph type="dt" idx="1"/>
          </p:nvPr>
        </p:nvSpPr>
        <p:spPr bwMode="auto">
          <a:xfrm>
            <a:off x="4024891" y="0"/>
            <a:ext cx="3079115" cy="511810"/>
          </a:xfrm>
          <a:prstGeom prst="rect">
            <a:avLst/>
          </a:prstGeom>
          <a:noFill/>
          <a:ln w="9525">
            <a:noFill/>
            <a:miter lim="800000"/>
            <a:headEnd/>
            <a:tailEnd/>
          </a:ln>
          <a:effectLst/>
        </p:spPr>
        <p:txBody>
          <a:bodyPr vert="horz" wrap="square" lIns="99094" tIns="49547" rIns="99094" bIns="49547" numCol="1" anchor="t" anchorCtr="0" compatLnSpc="1">
            <a:prstTxWarp prst="textNoShape">
              <a:avLst/>
            </a:prstTxWarp>
          </a:bodyPr>
          <a:lstStyle>
            <a:lvl1pPr algn="r">
              <a:lnSpc>
                <a:spcPct val="100000"/>
              </a:lnSpc>
              <a:spcBef>
                <a:spcPct val="0"/>
              </a:spcBef>
              <a:buClrTx/>
              <a:buSzTx/>
              <a:buFontTx/>
              <a:buNone/>
              <a:defRPr sz="1300" b="0">
                <a:latin typeface="Times New Roman" pitchFamily="18" charset="0"/>
              </a:defRPr>
            </a:lvl1pPr>
          </a:lstStyle>
          <a:p>
            <a:pPr>
              <a:defRPr/>
            </a:pPr>
            <a:endParaRPr lang="en-US" altLang="zh-CN"/>
          </a:p>
        </p:txBody>
      </p:sp>
      <p:sp>
        <p:nvSpPr>
          <p:cNvPr id="46084" name="Rectangle 4"/>
          <p:cNvSpPr>
            <a:spLocks noGrp="1" noRot="1" noChangeAspect="1" noChangeArrowheads="1" noTextEdit="1"/>
          </p:cNvSpPr>
          <p:nvPr>
            <p:ph type="sldImg" idx="2"/>
          </p:nvPr>
        </p:nvSpPr>
        <p:spPr bwMode="auto">
          <a:xfrm>
            <a:off x="993775" y="768350"/>
            <a:ext cx="5118100" cy="3838575"/>
          </a:xfrm>
          <a:prstGeom prst="rect">
            <a:avLst/>
          </a:prstGeom>
          <a:noFill/>
          <a:ln w="9525">
            <a:solidFill>
              <a:srgbClr val="000000"/>
            </a:solidFill>
            <a:miter lim="800000"/>
            <a:headEnd/>
            <a:tailEnd/>
          </a:ln>
        </p:spPr>
      </p:sp>
      <p:sp>
        <p:nvSpPr>
          <p:cNvPr id="82949" name="Rectangle 5"/>
          <p:cNvSpPr>
            <a:spLocks noGrp="1" noChangeArrowheads="1"/>
          </p:cNvSpPr>
          <p:nvPr>
            <p:ph type="body" sz="quarter" idx="3"/>
          </p:nvPr>
        </p:nvSpPr>
        <p:spPr bwMode="auto">
          <a:xfrm>
            <a:off x="710565" y="4862195"/>
            <a:ext cx="5684520" cy="4606290"/>
          </a:xfrm>
          <a:prstGeom prst="rect">
            <a:avLst/>
          </a:prstGeom>
          <a:noFill/>
          <a:ln w="9525">
            <a:noFill/>
            <a:miter lim="800000"/>
            <a:headEnd/>
            <a:tailEnd/>
          </a:ln>
          <a:effectLst/>
        </p:spPr>
        <p:txBody>
          <a:bodyPr vert="horz" wrap="square" lIns="99094" tIns="49547" rIns="99094" bIns="49547" numCol="1" anchor="t" anchorCtr="0" compatLnSpc="1">
            <a:prstTxWarp prst="textNoShape">
              <a:avLst/>
            </a:prstTxWarp>
          </a:bodyPr>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82950" name="Rectangle 6"/>
          <p:cNvSpPr>
            <a:spLocks noGrp="1" noChangeArrowheads="1"/>
          </p:cNvSpPr>
          <p:nvPr>
            <p:ph type="ftr" sz="quarter" idx="4"/>
          </p:nvPr>
        </p:nvSpPr>
        <p:spPr bwMode="auto">
          <a:xfrm>
            <a:off x="0" y="9722613"/>
            <a:ext cx="3079115" cy="511810"/>
          </a:xfrm>
          <a:prstGeom prst="rect">
            <a:avLst/>
          </a:prstGeom>
          <a:noFill/>
          <a:ln w="9525">
            <a:noFill/>
            <a:miter lim="800000"/>
            <a:headEnd/>
            <a:tailEnd/>
          </a:ln>
          <a:effectLst/>
        </p:spPr>
        <p:txBody>
          <a:bodyPr vert="horz" wrap="square" lIns="99094" tIns="49547" rIns="99094" bIns="49547" numCol="1" anchor="b" anchorCtr="0" compatLnSpc="1">
            <a:prstTxWarp prst="textNoShape">
              <a:avLst/>
            </a:prstTxWarp>
          </a:bodyPr>
          <a:lstStyle>
            <a:lvl1pPr>
              <a:lnSpc>
                <a:spcPct val="100000"/>
              </a:lnSpc>
              <a:spcBef>
                <a:spcPct val="0"/>
              </a:spcBef>
              <a:buClrTx/>
              <a:buSzTx/>
              <a:buFontTx/>
              <a:buNone/>
              <a:defRPr sz="1300" b="0">
                <a:latin typeface="Times New Roman" pitchFamily="18" charset="0"/>
              </a:defRPr>
            </a:lvl1pPr>
          </a:lstStyle>
          <a:p>
            <a:pPr>
              <a:defRPr/>
            </a:pPr>
            <a:endParaRPr lang="en-US" altLang="zh-CN"/>
          </a:p>
        </p:txBody>
      </p:sp>
      <p:sp>
        <p:nvSpPr>
          <p:cNvPr id="82951" name="Rectangle 7"/>
          <p:cNvSpPr>
            <a:spLocks noGrp="1" noChangeArrowheads="1"/>
          </p:cNvSpPr>
          <p:nvPr>
            <p:ph type="sldNum" sz="quarter" idx="5"/>
          </p:nvPr>
        </p:nvSpPr>
        <p:spPr bwMode="auto">
          <a:xfrm>
            <a:off x="4024891" y="9722613"/>
            <a:ext cx="3079115" cy="511810"/>
          </a:xfrm>
          <a:prstGeom prst="rect">
            <a:avLst/>
          </a:prstGeom>
          <a:noFill/>
          <a:ln w="9525">
            <a:noFill/>
            <a:miter lim="800000"/>
            <a:headEnd/>
            <a:tailEnd/>
          </a:ln>
          <a:effectLst/>
        </p:spPr>
        <p:txBody>
          <a:bodyPr vert="horz" wrap="square" lIns="99094" tIns="49547" rIns="99094" bIns="49547" numCol="1" anchor="b" anchorCtr="0" compatLnSpc="1">
            <a:prstTxWarp prst="textNoShape">
              <a:avLst/>
            </a:prstTxWarp>
          </a:bodyPr>
          <a:lstStyle>
            <a:lvl1pPr algn="r">
              <a:lnSpc>
                <a:spcPct val="100000"/>
              </a:lnSpc>
              <a:spcBef>
                <a:spcPct val="0"/>
              </a:spcBef>
              <a:buClrTx/>
              <a:buSzTx/>
              <a:buFontTx/>
              <a:buNone/>
              <a:defRPr sz="1300" b="0">
                <a:latin typeface="Times New Roman" pitchFamily="18" charset="0"/>
              </a:defRPr>
            </a:lvl1pPr>
          </a:lstStyle>
          <a:p>
            <a:pPr>
              <a:defRPr/>
            </a:pPr>
            <a:fld id="{8A3D255C-1426-4E5E-A5FD-A68604438869}" type="slidenum">
              <a:rPr lang="zh-CN" altLang="en-US"/>
              <a:pPr>
                <a:defRPr/>
              </a:pPr>
              <a:t>‹#›</a:t>
            </a:fld>
            <a:endParaRPr lang="en-US" altLang="zh-CN"/>
          </a:p>
        </p:txBody>
      </p:sp>
    </p:spTree>
    <p:extLst>
      <p:ext uri="{BB962C8B-B14F-4D97-AF65-F5344CB8AC3E}">
        <p14:creationId xmlns:p14="http://schemas.microsoft.com/office/powerpoint/2010/main" val="11307955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宋体" pitchFamily="2" charset="-122"/>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宋体" pitchFamily="2" charset="-122"/>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宋体" pitchFamily="2" charset="-122"/>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宋体" pitchFamily="2" charset="-122"/>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6AC8942E-320B-4C11-96E5-DCE76186E695}" type="slidenum">
              <a:rPr lang="zh-CN" altLang="en-US" smtClean="0"/>
              <a:pPr/>
              <a:t>1</a:t>
            </a:fld>
            <a:endParaRPr lang="en-US" altLang="zh-CN"/>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xfrm>
            <a:off x="947420" y="4862195"/>
            <a:ext cx="5210810" cy="4606290"/>
          </a:xfrm>
          <a:noFill/>
          <a:ln/>
        </p:spPr>
        <p:txBody>
          <a:bodyPr/>
          <a:lstStyle/>
          <a:p>
            <a:pPr eaLnBrk="1" hangingPunct="1"/>
            <a:endParaRPr lang="zh-CN" altLang="en-US"/>
          </a:p>
        </p:txBody>
      </p:sp>
    </p:spTree>
    <p:extLst>
      <p:ext uri="{BB962C8B-B14F-4D97-AF65-F5344CB8AC3E}">
        <p14:creationId xmlns:p14="http://schemas.microsoft.com/office/powerpoint/2010/main" val="1036125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8A3D255C-1426-4E5E-A5FD-A68604438869}" type="slidenum">
              <a:rPr lang="zh-CN" altLang="en-US" smtClean="0"/>
              <a:pPr>
                <a:defRPr/>
              </a:pPr>
              <a:t>8</a:t>
            </a:fld>
            <a:endParaRPr lang="en-US" altLang="zh-CN"/>
          </a:p>
        </p:txBody>
      </p:sp>
    </p:spTree>
    <p:extLst>
      <p:ext uri="{BB962C8B-B14F-4D97-AF65-F5344CB8AC3E}">
        <p14:creationId xmlns:p14="http://schemas.microsoft.com/office/powerpoint/2010/main" val="502971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4" name="Group 10"/>
          <p:cNvGrpSpPr>
            <a:grpSpLocks/>
          </p:cNvGrpSpPr>
          <p:nvPr/>
        </p:nvGrpSpPr>
        <p:grpSpPr bwMode="auto">
          <a:xfrm>
            <a:off x="-1035050" y="1552575"/>
            <a:ext cx="10179050" cy="5305425"/>
            <a:chOff x="-652" y="978"/>
            <a:chExt cx="6412" cy="3342"/>
          </a:xfrm>
        </p:grpSpPr>
        <p:sp>
          <p:nvSpPr>
            <p:cNvPr id="5" name="Freeform 3"/>
            <p:cNvSpPr>
              <a:spLocks/>
            </p:cNvSpPr>
            <p:nvPr/>
          </p:nvSpPr>
          <p:spPr bwMode="auto">
            <a:xfrm>
              <a:off x="2061" y="1707"/>
              <a:ext cx="3699" cy="2613"/>
            </a:xfrm>
            <a:custGeom>
              <a:avLst/>
              <a:gdLst/>
              <a:ahLst/>
              <a:cxnLst>
                <a:cxn ang="0">
                  <a:pos x="1523" y="2611"/>
                </a:cxn>
                <a:cxn ang="0">
                  <a:pos x="3698" y="2612"/>
                </a:cxn>
                <a:cxn ang="0">
                  <a:pos x="3698" y="2228"/>
                </a:cxn>
                <a:cxn ang="0">
                  <a:pos x="0" y="0"/>
                </a:cxn>
                <a:cxn ang="0">
                  <a:pos x="160" y="118"/>
                </a:cxn>
                <a:cxn ang="0">
                  <a:pos x="292" y="219"/>
                </a:cxn>
                <a:cxn ang="0">
                  <a:pos x="441" y="347"/>
                </a:cxn>
                <a:cxn ang="0">
                  <a:pos x="585" y="482"/>
                </a:cxn>
                <a:cxn ang="0">
                  <a:pos x="796" y="711"/>
                </a:cxn>
                <a:cxn ang="0">
                  <a:pos x="983" y="955"/>
                </a:cxn>
                <a:cxn ang="0">
                  <a:pos x="1119" y="1168"/>
                </a:cxn>
                <a:cxn ang="0">
                  <a:pos x="1238" y="1388"/>
                </a:cxn>
                <a:cxn ang="0">
                  <a:pos x="1331" y="1608"/>
                </a:cxn>
                <a:cxn ang="0">
                  <a:pos x="1400" y="1809"/>
                </a:cxn>
                <a:cxn ang="0">
                  <a:pos x="1447" y="1979"/>
                </a:cxn>
                <a:cxn ang="0">
                  <a:pos x="1490" y="2190"/>
                </a:cxn>
                <a:cxn ang="0">
                  <a:pos x="1511" y="2374"/>
                </a:cxn>
                <a:cxn ang="0">
                  <a:pos x="1523" y="2611"/>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zh-CN" altLang="en-US"/>
            </a:p>
          </p:txBody>
        </p:sp>
        <p:sp>
          <p:nvSpPr>
            <p:cNvPr id="6" name="Arc 4"/>
            <p:cNvSpPr>
              <a:spLocks/>
            </p:cNvSpPr>
            <p:nvPr/>
          </p:nvSpPr>
          <p:spPr bwMode="auto">
            <a:xfrm>
              <a:off x="-652" y="978"/>
              <a:ext cx="4237" cy="3342"/>
            </a:xfrm>
            <a:custGeom>
              <a:avLst/>
              <a:gdLst>
                <a:gd name="G0" fmla="+- 0 0 0"/>
                <a:gd name="G1" fmla="+- 21231 0 0"/>
                <a:gd name="G2" fmla="+- 21600 0 0"/>
                <a:gd name="T0" fmla="*/ 3977 w 21600"/>
                <a:gd name="T1" fmla="*/ 0 h 21231"/>
                <a:gd name="T2" fmla="*/ 21600 w 21600"/>
                <a:gd name="T3" fmla="*/ 21231 h 21231"/>
                <a:gd name="T4" fmla="*/ 0 w 21600"/>
                <a:gd name="T5" fmla="*/ 21231 h 21231"/>
              </a:gdLst>
              <a:ahLst/>
              <a:cxnLst>
                <a:cxn ang="0">
                  <a:pos x="T0" y="T1"/>
                </a:cxn>
                <a:cxn ang="0">
                  <a:pos x="T2" y="T3"/>
                </a:cxn>
                <a:cxn ang="0">
                  <a:pos x="T4" y="T5"/>
                </a:cxn>
              </a:cxnLst>
              <a:rect l="0" t="0" r="r" b="b"/>
              <a:pathLst>
                <a:path w="21600" h="21231" fill="none" extrusionOk="0">
                  <a:moveTo>
                    <a:pt x="3976" y="0"/>
                  </a:moveTo>
                  <a:cubicBezTo>
                    <a:pt x="14194" y="1914"/>
                    <a:pt x="21600" y="10835"/>
                    <a:pt x="21600" y="21231"/>
                  </a:cubicBezTo>
                </a:path>
                <a:path w="21600" h="21231" stroke="0" extrusionOk="0">
                  <a:moveTo>
                    <a:pt x="3976" y="0"/>
                  </a:moveTo>
                  <a:cubicBezTo>
                    <a:pt x="14194" y="1914"/>
                    <a:pt x="21600" y="10835"/>
                    <a:pt x="21600" y="21231"/>
                  </a:cubicBezTo>
                  <a:lnTo>
                    <a:pt x="0" y="21231"/>
                  </a:lnTo>
                  <a:close/>
                </a:path>
              </a:pathLst>
            </a:custGeom>
            <a:noFill/>
            <a:ln w="12700" cap="rnd">
              <a:solidFill>
                <a:schemeClr val="accent2"/>
              </a:solidFill>
              <a:round/>
              <a:headEnd type="none" w="sm" len="sm"/>
              <a:tailEnd type="none" w="sm" len="sm"/>
            </a:ln>
            <a:effectLst/>
          </p:spPr>
          <p:txBody>
            <a:bodyPr wrap="none" anchor="ctr"/>
            <a:lstStyle/>
            <a:p>
              <a:pPr>
                <a:defRPr/>
              </a:pPr>
              <a:endParaRPr lang="zh-CN" altLang="en-US"/>
            </a:p>
          </p:txBody>
        </p:sp>
      </p:grpSp>
      <p:sp>
        <p:nvSpPr>
          <p:cNvPr id="3077" name="Rectangle 5"/>
          <p:cNvSpPr>
            <a:spLocks noGrp="1" noChangeArrowheads="1"/>
          </p:cNvSpPr>
          <p:nvPr>
            <p:ph type="ctrTitle" sz="quarter"/>
          </p:nvPr>
        </p:nvSpPr>
        <p:spPr>
          <a:xfrm>
            <a:off x="1293813" y="762000"/>
            <a:ext cx="7772400" cy="1143000"/>
          </a:xfrm>
        </p:spPr>
        <p:txBody>
          <a:bodyPr anchor="b"/>
          <a:lstStyle>
            <a:lvl1pPr>
              <a:defRPr/>
            </a:lvl1pPr>
          </a:lstStyle>
          <a:p>
            <a:r>
              <a:rPr lang="zh-CN" altLang="en-US"/>
              <a:t>单击此处编辑母版标题样式</a:t>
            </a:r>
          </a:p>
        </p:txBody>
      </p:sp>
      <p:sp>
        <p:nvSpPr>
          <p:cNvPr id="3078" name="Rectangle 6"/>
          <p:cNvSpPr>
            <a:spLocks noGrp="1" noChangeArrowheads="1"/>
          </p:cNvSpPr>
          <p:nvPr>
            <p:ph type="subTitle" sz="quarter" idx="1"/>
          </p:nvPr>
        </p:nvSpPr>
        <p:spPr bwMode="auto">
          <a:xfrm>
            <a:off x="685800" y="3429000"/>
            <a:ext cx="6400800" cy="1752600"/>
          </a:xfrm>
          <a:prstGeom prst="rect">
            <a:avLst/>
          </a:prstGeom>
          <a:noFill/>
          <a:ln>
            <a:miter lim="800000"/>
            <a:headEnd/>
            <a:tailEnd/>
          </a:ln>
        </p:spPr>
        <p:txBody>
          <a:bodyPr vert="horz" wrap="square" lIns="92075" tIns="46038" rIns="92075" bIns="46038" numCol="1" anchor="ctr" anchorCtr="0" compatLnSpc="1">
            <a:prstTxWarp prst="textNoShape">
              <a:avLst/>
            </a:prstTxWarp>
          </a:bodyPr>
          <a:lstStyle>
            <a:lvl1pPr marL="0" indent="0" algn="ctr">
              <a:buFont typeface="Wingdings" pitchFamily="2" charset="2"/>
              <a:buNone/>
              <a:defRPr/>
            </a:lvl1pPr>
          </a:lstStyle>
          <a:p>
            <a:r>
              <a:rPr lang="zh-CN" altLang="en-US"/>
              <a:t>单击此处编辑母版副标题样式</a:t>
            </a:r>
          </a:p>
        </p:txBody>
      </p:sp>
      <p:sp>
        <p:nvSpPr>
          <p:cNvPr id="7" name="Rectangle 7"/>
          <p:cNvSpPr>
            <a:spLocks noGrp="1" noChangeArrowheads="1"/>
          </p:cNvSpPr>
          <p:nvPr>
            <p:ph type="dt" sz="quarter" idx="10"/>
          </p:nvPr>
        </p:nvSpPr>
        <p:spPr>
          <a:xfrm>
            <a:off x="685800" y="6248400"/>
            <a:ext cx="1905000" cy="457200"/>
          </a:xfrm>
        </p:spPr>
        <p:txBody>
          <a:bodyPr/>
          <a:lstStyle>
            <a:lvl1pPr>
              <a:defRPr/>
            </a:lvl1pPr>
          </a:lstStyle>
          <a:p>
            <a:pPr>
              <a:defRPr/>
            </a:pPr>
            <a:endParaRPr lang="en-US" altLang="zh-CN"/>
          </a:p>
        </p:txBody>
      </p:sp>
      <p:sp>
        <p:nvSpPr>
          <p:cNvPr id="8" name="Rectangle 8"/>
          <p:cNvSpPr>
            <a:spLocks noGrp="1" noChangeArrowheads="1"/>
          </p:cNvSpPr>
          <p:nvPr>
            <p:ph type="ftr" sz="quarter" idx="11"/>
          </p:nvPr>
        </p:nvSpPr>
        <p:spPr>
          <a:xfrm>
            <a:off x="3124200" y="6248400"/>
            <a:ext cx="2895600" cy="457200"/>
          </a:xfrm>
        </p:spPr>
        <p:txBody>
          <a:bodyPr/>
          <a:lstStyle>
            <a:lvl1pPr>
              <a:defRPr/>
            </a:lvl1pPr>
          </a:lstStyle>
          <a:p>
            <a:pPr>
              <a:defRPr/>
            </a:pPr>
            <a:endParaRPr lang="en-US" altLang="zh-CN"/>
          </a:p>
        </p:txBody>
      </p:sp>
      <p:sp>
        <p:nvSpPr>
          <p:cNvPr id="9" name="Rectangle 9"/>
          <p:cNvSpPr>
            <a:spLocks noGrp="1" noChangeArrowheads="1"/>
          </p:cNvSpPr>
          <p:nvPr>
            <p:ph type="sldNum" sz="quarter" idx="12"/>
          </p:nvPr>
        </p:nvSpPr>
        <p:spPr>
          <a:xfrm>
            <a:off x="6553200" y="6248400"/>
            <a:ext cx="1905000" cy="457200"/>
          </a:xfrm>
        </p:spPr>
        <p:txBody>
          <a:bodyPr/>
          <a:lstStyle>
            <a:lvl1pPr>
              <a:defRPr/>
            </a:lvl1pPr>
          </a:lstStyle>
          <a:p>
            <a:pPr>
              <a:defRPr/>
            </a:pPr>
            <a:fld id="{A78C9A59-5296-4AD1-843B-F9DB61616115}" type="slidenum">
              <a:rPr lang="zh-CN" altLang="en-US"/>
              <a:pPr>
                <a:defRPr/>
              </a:pPr>
              <a:t>‹#›</a:t>
            </a:fld>
            <a:endParaRPr lang="en-US" altLang="zh-CN"/>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a:xfrm>
            <a:off x="457200" y="1600200"/>
            <a:ext cx="8229600" cy="4525963"/>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7"/>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9"/>
          <p:cNvSpPr>
            <a:spLocks noGrp="1" noChangeArrowheads="1"/>
          </p:cNvSpPr>
          <p:nvPr>
            <p:ph type="sldNum" sz="quarter" idx="12"/>
          </p:nvPr>
        </p:nvSpPr>
        <p:spPr>
          <a:ln/>
        </p:spPr>
        <p:txBody>
          <a:bodyPr/>
          <a:lstStyle>
            <a:lvl1pPr>
              <a:defRPr/>
            </a:lvl1pPr>
          </a:lstStyle>
          <a:p>
            <a:pPr>
              <a:defRPr/>
            </a:pPr>
            <a:fld id="{D0E9CD53-9C96-4FE3-85B2-C9D0D362CD76}" type="slidenum">
              <a:rPr lang="zh-CN" altLang="en-US"/>
              <a:pPr>
                <a:defRPr/>
              </a:pPr>
              <a:t>‹#›</a:t>
            </a:fld>
            <a:endParaRPr lang="en-US" altLang="zh-CN"/>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457200"/>
            <a:ext cx="2057400" cy="5668963"/>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457200"/>
            <a:ext cx="6019800" cy="5668963"/>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7"/>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9"/>
          <p:cNvSpPr>
            <a:spLocks noGrp="1" noChangeArrowheads="1"/>
          </p:cNvSpPr>
          <p:nvPr>
            <p:ph type="sldNum" sz="quarter" idx="12"/>
          </p:nvPr>
        </p:nvSpPr>
        <p:spPr>
          <a:ln/>
        </p:spPr>
        <p:txBody>
          <a:bodyPr/>
          <a:lstStyle>
            <a:lvl1pPr>
              <a:defRPr/>
            </a:lvl1pPr>
          </a:lstStyle>
          <a:p>
            <a:pPr>
              <a:defRPr/>
            </a:pPr>
            <a:fld id="{6D39A979-59BB-4DEC-95DF-F5E12FE45632}" type="slidenum">
              <a:rPr lang="zh-CN" altLang="en-US"/>
              <a:pPr>
                <a:defRPr/>
              </a:pPr>
              <a:t>‹#›</a:t>
            </a:fld>
            <a:endParaRPr lang="en-US" altLang="zh-CN"/>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a:xfrm>
            <a:off x="457200" y="1600200"/>
            <a:ext cx="8229600" cy="4525963"/>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7"/>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9"/>
          <p:cNvSpPr>
            <a:spLocks noGrp="1" noChangeArrowheads="1"/>
          </p:cNvSpPr>
          <p:nvPr>
            <p:ph type="sldNum" sz="quarter" idx="12"/>
          </p:nvPr>
        </p:nvSpPr>
        <p:spPr>
          <a:ln/>
        </p:spPr>
        <p:txBody>
          <a:bodyPr/>
          <a:lstStyle>
            <a:lvl1pPr>
              <a:defRPr/>
            </a:lvl1pPr>
          </a:lstStyle>
          <a:p>
            <a:pPr>
              <a:defRPr/>
            </a:pPr>
            <a:fld id="{7CA3C2DF-BBBE-43F4-BC9C-67FEBDBFB98F}" type="slidenum">
              <a:rPr lang="zh-CN" altLang="en-US"/>
              <a:pPr>
                <a:defRPr/>
              </a:pPr>
              <a:t>‹#›</a:t>
            </a:fld>
            <a:endParaRPr lang="en-US" altLang="zh-CN"/>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Rectangle 7"/>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9"/>
          <p:cNvSpPr>
            <a:spLocks noGrp="1" noChangeArrowheads="1"/>
          </p:cNvSpPr>
          <p:nvPr>
            <p:ph type="sldNum" sz="quarter" idx="12"/>
          </p:nvPr>
        </p:nvSpPr>
        <p:spPr>
          <a:ln/>
        </p:spPr>
        <p:txBody>
          <a:bodyPr/>
          <a:lstStyle>
            <a:lvl1pPr>
              <a:defRPr/>
            </a:lvl1pPr>
          </a:lstStyle>
          <a:p>
            <a:pPr>
              <a:defRPr/>
            </a:pPr>
            <a:fld id="{D313D8C8-5741-4D22-8E13-5E0D07B1EE21}" type="slidenum">
              <a:rPr lang="zh-CN" altLang="en-US"/>
              <a:pPr>
                <a:defRPr/>
              </a:pPr>
              <a:t>‹#›</a:t>
            </a:fld>
            <a:endParaRPr lang="en-US" altLang="zh-CN"/>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Rectangle 7"/>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8"/>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9"/>
          <p:cNvSpPr>
            <a:spLocks noGrp="1" noChangeArrowheads="1"/>
          </p:cNvSpPr>
          <p:nvPr>
            <p:ph type="sldNum" sz="quarter" idx="12"/>
          </p:nvPr>
        </p:nvSpPr>
        <p:spPr>
          <a:ln/>
        </p:spPr>
        <p:txBody>
          <a:bodyPr/>
          <a:lstStyle>
            <a:lvl1pPr>
              <a:defRPr/>
            </a:lvl1pPr>
          </a:lstStyle>
          <a:p>
            <a:pPr>
              <a:defRPr/>
            </a:pPr>
            <a:fld id="{71009D2C-5F49-429A-AB5E-4F125CBE7EA1}" type="slidenum">
              <a:rPr lang="zh-CN" altLang="en-US"/>
              <a:pPr>
                <a:defRPr/>
              </a:pPr>
              <a:t>‹#›</a:t>
            </a:fld>
            <a:endParaRPr lang="en-US" altLang="zh-CN"/>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Rectangle 7"/>
          <p:cNvSpPr>
            <a:spLocks noGrp="1" noChangeArrowheads="1"/>
          </p:cNvSpPr>
          <p:nvPr>
            <p:ph type="dt" sz="half" idx="10"/>
          </p:nvPr>
        </p:nvSpPr>
        <p:spPr>
          <a:ln/>
        </p:spPr>
        <p:txBody>
          <a:bodyPr/>
          <a:lstStyle>
            <a:lvl1pPr>
              <a:defRPr/>
            </a:lvl1pPr>
          </a:lstStyle>
          <a:p>
            <a:pPr>
              <a:defRPr/>
            </a:pPr>
            <a:endParaRPr lang="en-US" altLang="zh-CN"/>
          </a:p>
        </p:txBody>
      </p:sp>
      <p:sp>
        <p:nvSpPr>
          <p:cNvPr id="8" name="Rectangle 8"/>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9"/>
          <p:cNvSpPr>
            <a:spLocks noGrp="1" noChangeArrowheads="1"/>
          </p:cNvSpPr>
          <p:nvPr>
            <p:ph type="sldNum" sz="quarter" idx="12"/>
          </p:nvPr>
        </p:nvSpPr>
        <p:spPr>
          <a:ln/>
        </p:spPr>
        <p:txBody>
          <a:bodyPr/>
          <a:lstStyle>
            <a:lvl1pPr>
              <a:defRPr/>
            </a:lvl1pPr>
          </a:lstStyle>
          <a:p>
            <a:pPr>
              <a:defRPr/>
            </a:pPr>
            <a:fld id="{04B06E0D-CD39-43CC-9498-3F5DC7F33612}" type="slidenum">
              <a:rPr lang="zh-CN" altLang="en-US"/>
              <a:pPr>
                <a:defRPr/>
              </a:pPr>
              <a:t>‹#›</a:t>
            </a:fld>
            <a:endParaRPr lang="en-US" altLang="zh-CN"/>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Rectangle 7"/>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8"/>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9"/>
          <p:cNvSpPr>
            <a:spLocks noGrp="1" noChangeArrowheads="1"/>
          </p:cNvSpPr>
          <p:nvPr>
            <p:ph type="sldNum" sz="quarter" idx="12"/>
          </p:nvPr>
        </p:nvSpPr>
        <p:spPr>
          <a:ln/>
        </p:spPr>
        <p:txBody>
          <a:bodyPr/>
          <a:lstStyle>
            <a:lvl1pPr>
              <a:defRPr/>
            </a:lvl1pPr>
          </a:lstStyle>
          <a:p>
            <a:pPr>
              <a:defRPr/>
            </a:pPr>
            <a:fld id="{D44D5430-F6CC-47C4-A905-0348B4679735}" type="slidenum">
              <a:rPr lang="zh-CN" altLang="en-US"/>
              <a:pPr>
                <a:defRPr/>
              </a:pPr>
              <a:t>‹#›</a:t>
            </a:fld>
            <a:endParaRPr lang="en-US" altLang="zh-CN"/>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ltLang="zh-CN"/>
          </a:p>
        </p:txBody>
      </p:sp>
      <p:sp>
        <p:nvSpPr>
          <p:cNvPr id="3" name="Rectangle 8"/>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9"/>
          <p:cNvSpPr>
            <a:spLocks noGrp="1" noChangeArrowheads="1"/>
          </p:cNvSpPr>
          <p:nvPr>
            <p:ph type="sldNum" sz="quarter" idx="12"/>
          </p:nvPr>
        </p:nvSpPr>
        <p:spPr>
          <a:ln/>
        </p:spPr>
        <p:txBody>
          <a:bodyPr/>
          <a:lstStyle>
            <a:lvl1pPr>
              <a:defRPr/>
            </a:lvl1pPr>
          </a:lstStyle>
          <a:p>
            <a:pPr>
              <a:defRPr/>
            </a:pPr>
            <a:fld id="{F180F2A5-20F6-4C6C-B5B0-070F7673E7D5}" type="slidenum">
              <a:rPr lang="zh-CN" altLang="en-US"/>
              <a:pPr>
                <a:defRPr/>
              </a:pPr>
              <a:t>‹#›</a:t>
            </a:fld>
            <a:endParaRPr lang="en-US" altLang="zh-CN"/>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7"/>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8"/>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9"/>
          <p:cNvSpPr>
            <a:spLocks noGrp="1" noChangeArrowheads="1"/>
          </p:cNvSpPr>
          <p:nvPr>
            <p:ph type="sldNum" sz="quarter" idx="12"/>
          </p:nvPr>
        </p:nvSpPr>
        <p:spPr>
          <a:ln/>
        </p:spPr>
        <p:txBody>
          <a:bodyPr/>
          <a:lstStyle>
            <a:lvl1pPr>
              <a:defRPr/>
            </a:lvl1pPr>
          </a:lstStyle>
          <a:p>
            <a:pPr>
              <a:defRPr/>
            </a:pPr>
            <a:fld id="{8EF08F1C-0CC3-41F5-9CC3-EEB3A73DF2BF}" type="slidenum">
              <a:rPr lang="zh-CN" altLang="en-US"/>
              <a:pPr>
                <a:defRPr/>
              </a:pPr>
              <a:t>‹#›</a:t>
            </a:fld>
            <a:endParaRPr lang="en-US" altLang="zh-CN"/>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7"/>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8"/>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9"/>
          <p:cNvSpPr>
            <a:spLocks noGrp="1" noChangeArrowheads="1"/>
          </p:cNvSpPr>
          <p:nvPr>
            <p:ph type="sldNum" sz="quarter" idx="12"/>
          </p:nvPr>
        </p:nvSpPr>
        <p:spPr>
          <a:ln/>
        </p:spPr>
        <p:txBody>
          <a:bodyPr/>
          <a:lstStyle>
            <a:lvl1pPr>
              <a:defRPr/>
            </a:lvl1pPr>
          </a:lstStyle>
          <a:p>
            <a:pPr>
              <a:defRPr/>
            </a:pPr>
            <a:fld id="{8BFEAD02-08B0-4D42-82CE-21DE5FD33878}" type="slidenum">
              <a:rPr lang="zh-CN" altLang="en-US"/>
              <a:pPr>
                <a:defRPr/>
              </a:pPr>
              <a:t>‹#›</a:t>
            </a:fld>
            <a:endParaRPr lang="en-US" altLang="zh-CN"/>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1026" name="Group 10"/>
          <p:cNvGrpSpPr>
            <a:grpSpLocks/>
          </p:cNvGrpSpPr>
          <p:nvPr/>
        </p:nvGrpSpPr>
        <p:grpSpPr bwMode="auto">
          <a:xfrm>
            <a:off x="0" y="1588"/>
            <a:ext cx="9132888" cy="6845300"/>
            <a:chOff x="0" y="1"/>
            <a:chExt cx="5753" cy="4312"/>
          </a:xfrm>
        </p:grpSpPr>
        <p:sp>
          <p:nvSpPr>
            <p:cNvPr id="2051" name="Freeform 3"/>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zh-CN" altLang="en-US"/>
            </a:p>
          </p:txBody>
        </p:sp>
        <p:sp>
          <p:nvSpPr>
            <p:cNvPr id="2052" name="Arc 4"/>
            <p:cNvSpPr>
              <a:spLocks/>
            </p:cNvSpPr>
            <p:nvPr/>
          </p:nvSpPr>
          <p:spPr bwMode="auto">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accent2"/>
              </a:solidFill>
              <a:round/>
              <a:headEnd type="none" w="sm" len="sm"/>
              <a:tailEnd type="none" w="sm" len="sm"/>
            </a:ln>
            <a:effectLst/>
          </p:spPr>
          <p:txBody>
            <a:bodyPr wrap="none" anchor="ctr"/>
            <a:lstStyle/>
            <a:p>
              <a:pPr>
                <a:defRPr/>
              </a:pPr>
              <a:endParaRPr lang="zh-CN" altLang="en-US"/>
            </a:p>
          </p:txBody>
        </p:sp>
      </p:grpSp>
      <p:sp>
        <p:nvSpPr>
          <p:cNvPr id="2055" name="Rectangle 7"/>
          <p:cNvSpPr>
            <a:spLocks noGrp="1" noChangeArrowheads="1"/>
          </p:cNvSpPr>
          <p:nvPr>
            <p:ph type="dt" sz="half" idx="2"/>
          </p:nvPr>
        </p:nvSpPr>
        <p:spPr bwMode="auto">
          <a:xfrm>
            <a:off x="914400" y="52578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nSpc>
                <a:spcPct val="100000"/>
              </a:lnSpc>
              <a:spcBef>
                <a:spcPct val="0"/>
              </a:spcBef>
              <a:buClrTx/>
              <a:buSzTx/>
              <a:buFontTx/>
              <a:buNone/>
              <a:defRPr kumimoji="0" sz="1400" b="0">
                <a:latin typeface="+mn-lt"/>
              </a:defRPr>
            </a:lvl1pPr>
          </a:lstStyle>
          <a:p>
            <a:pPr>
              <a:defRPr/>
            </a:pPr>
            <a:endParaRPr lang="en-US" altLang="zh-CN"/>
          </a:p>
        </p:txBody>
      </p:sp>
      <p:sp>
        <p:nvSpPr>
          <p:cNvPr id="2056" name="Rectangle 8"/>
          <p:cNvSpPr>
            <a:spLocks noGrp="1" noChangeArrowheads="1"/>
          </p:cNvSpPr>
          <p:nvPr>
            <p:ph type="ftr" sz="quarter" idx="3"/>
          </p:nvPr>
        </p:nvSpPr>
        <p:spPr bwMode="auto">
          <a:xfrm>
            <a:off x="3124200" y="52578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lnSpc>
                <a:spcPct val="100000"/>
              </a:lnSpc>
              <a:spcBef>
                <a:spcPct val="0"/>
              </a:spcBef>
              <a:buClrTx/>
              <a:buSzTx/>
              <a:buFontTx/>
              <a:buNone/>
              <a:defRPr kumimoji="0" sz="1400" b="0">
                <a:latin typeface="+mn-lt"/>
              </a:defRPr>
            </a:lvl1pPr>
          </a:lstStyle>
          <a:p>
            <a:pPr>
              <a:defRPr/>
            </a:pPr>
            <a:endParaRPr lang="en-US" altLang="zh-CN"/>
          </a:p>
        </p:txBody>
      </p:sp>
      <p:sp>
        <p:nvSpPr>
          <p:cNvPr id="2057" name="Rectangle 9"/>
          <p:cNvSpPr>
            <a:spLocks noGrp="1" noChangeArrowheads="1"/>
          </p:cNvSpPr>
          <p:nvPr>
            <p:ph type="sldNum" sz="quarter" idx="4"/>
          </p:nvPr>
        </p:nvSpPr>
        <p:spPr bwMode="auto">
          <a:xfrm>
            <a:off x="6705600" y="52578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lnSpc>
                <a:spcPct val="100000"/>
              </a:lnSpc>
              <a:spcBef>
                <a:spcPct val="0"/>
              </a:spcBef>
              <a:buClrTx/>
              <a:buSzTx/>
              <a:buFontTx/>
              <a:buNone/>
              <a:defRPr kumimoji="0" sz="1400" b="0">
                <a:latin typeface="+mn-lt"/>
              </a:defRPr>
            </a:lvl1pPr>
          </a:lstStyle>
          <a:p>
            <a:pPr>
              <a:defRPr/>
            </a:pPr>
            <a:fld id="{77F89F1E-5038-4115-B71C-D470DD9005AD}" type="slidenum">
              <a:rPr lang="zh-CN" altLang="en-US"/>
              <a:pPr>
                <a:defRPr/>
              </a:pPr>
              <a:t>‹#›</a:t>
            </a:fld>
            <a:endParaRPr lang="en-US" altLang="zh-CN"/>
          </a:p>
        </p:txBody>
      </p:sp>
      <p:sp>
        <p:nvSpPr>
          <p:cNvPr id="2061" name="Rectangle 13"/>
          <p:cNvSpPr>
            <a:spLocks noGrp="1" noChangeArrowheads="1"/>
          </p:cNvSpPr>
          <p:nvPr>
            <p:ph type="title"/>
          </p:nvPr>
        </p:nvSpPr>
        <p:spPr bwMode="auto">
          <a:xfrm>
            <a:off x="609600" y="4572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endParaRPr lang="zh-CN" altLang="en-US"/>
          </a:p>
        </p:txBody>
      </p:sp>
    </p:spTree>
  </p:cSld>
  <p:clrMap bg1="dk2" tx1="lt1" bg2="dk1" tx2="lt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txStyles>
    <p:titleStyle>
      <a:lvl1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2pPr>
      <a:lvl3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3pPr>
      <a:lvl4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4pPr>
      <a:lvl5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5pPr>
      <a:lvl6pPr marL="4572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6pPr>
      <a:lvl7pPr marL="9144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7pPr>
      <a:lvl8pPr marL="13716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8pPr>
      <a:lvl9pPr marL="18288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tx1"/>
        </a:buClr>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kumimoji="1" sz="2000">
          <a:solidFill>
            <a:schemeClr val="tx1"/>
          </a:solidFill>
          <a:latin typeface="+mn-lt"/>
          <a:ea typeface="+mn-ea"/>
        </a:defRPr>
      </a:lvl5pPr>
      <a:lvl6pPr marL="2514600" indent="-228600" algn="l" rtl="0" fontAlgn="base">
        <a:spcBef>
          <a:spcPct val="20000"/>
        </a:spcBef>
        <a:spcAft>
          <a:spcPct val="0"/>
        </a:spcAft>
        <a:buClr>
          <a:schemeClr val="accent1"/>
        </a:buClr>
        <a:buChar char="•"/>
        <a:defRPr kumimoji="1" sz="2000">
          <a:solidFill>
            <a:schemeClr val="tx1"/>
          </a:solidFill>
          <a:latin typeface="+mn-lt"/>
          <a:ea typeface="+mn-ea"/>
        </a:defRPr>
      </a:lvl6pPr>
      <a:lvl7pPr marL="2971800" indent="-228600" algn="l" rtl="0" fontAlgn="base">
        <a:spcBef>
          <a:spcPct val="20000"/>
        </a:spcBef>
        <a:spcAft>
          <a:spcPct val="0"/>
        </a:spcAft>
        <a:buClr>
          <a:schemeClr val="accent1"/>
        </a:buClr>
        <a:buChar char="•"/>
        <a:defRPr kumimoji="1" sz="2000">
          <a:solidFill>
            <a:schemeClr val="tx1"/>
          </a:solidFill>
          <a:latin typeface="+mn-lt"/>
          <a:ea typeface="+mn-ea"/>
        </a:defRPr>
      </a:lvl7pPr>
      <a:lvl8pPr marL="3429000" indent="-228600" algn="l" rtl="0" fontAlgn="base">
        <a:spcBef>
          <a:spcPct val="20000"/>
        </a:spcBef>
        <a:spcAft>
          <a:spcPct val="0"/>
        </a:spcAft>
        <a:buClr>
          <a:schemeClr val="accent1"/>
        </a:buClr>
        <a:buChar char="•"/>
        <a:defRPr kumimoji="1" sz="2000">
          <a:solidFill>
            <a:schemeClr val="tx1"/>
          </a:solidFill>
          <a:latin typeface="+mn-lt"/>
          <a:ea typeface="+mn-ea"/>
        </a:defRPr>
      </a:lvl8pPr>
      <a:lvl9pPr marL="3886200" indent="-228600" algn="l" rtl="0" fontAlgn="base">
        <a:spcBef>
          <a:spcPct val="20000"/>
        </a:spcBef>
        <a:spcAft>
          <a:spcPct val="0"/>
        </a:spcAft>
        <a:buClr>
          <a:schemeClr val="accent1"/>
        </a:buClr>
        <a:buChar char="•"/>
        <a:defRPr kumimoji="1"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slide" Target="slide37.xml"/><Relationship Id="rId2" Type="http://schemas.openxmlformats.org/officeDocument/2006/relationships/slide" Target="slide36.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slide" Target="slide35.xml"/><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slide" Target="slide35.xml"/><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ctrTitle"/>
          </p:nvPr>
        </p:nvSpPr>
        <p:spPr>
          <a:xfrm>
            <a:off x="755576" y="2186466"/>
            <a:ext cx="7848475" cy="1008062"/>
          </a:xfrm>
        </p:spPr>
        <p:txBody>
          <a:bodyPr/>
          <a:lstStyle/>
          <a:p>
            <a:pPr eaLnBrk="1" hangingPunct="1">
              <a:lnSpc>
                <a:spcPct val="80000"/>
              </a:lnSpc>
              <a:defRPr/>
            </a:pPr>
            <a:r>
              <a:rPr lang="zh-CN" altLang="en-US" sz="5400" b="1" dirty="0">
                <a:latin typeface="黑体" pitchFamily="2" charset="-122"/>
                <a:ea typeface="黑体" pitchFamily="2" charset="-122"/>
              </a:rPr>
              <a:t>高聚物改性及功能高分子</a:t>
            </a:r>
          </a:p>
        </p:txBody>
      </p:sp>
      <p:sp>
        <p:nvSpPr>
          <p:cNvPr id="3075" name="Rectangle 3"/>
          <p:cNvSpPr>
            <a:spLocks noGrp="1" noChangeArrowheads="1"/>
          </p:cNvSpPr>
          <p:nvPr>
            <p:ph type="subTitle" idx="1"/>
          </p:nvPr>
        </p:nvSpPr>
        <p:spPr>
          <a:xfrm>
            <a:off x="1763713" y="3644900"/>
            <a:ext cx="6119812" cy="2952750"/>
          </a:xfrm>
          <a:noFill/>
        </p:spPr>
        <p:txBody>
          <a:bodyPr/>
          <a:lstStyle/>
          <a:p>
            <a:pPr eaLnBrk="1" hangingPunct="1">
              <a:lnSpc>
                <a:spcPct val="150000"/>
              </a:lnSpc>
            </a:pPr>
            <a:r>
              <a:rPr lang="zh-CN" altLang="en-US" sz="3600" b="1" dirty="0">
                <a:latin typeface="华文新魏" pitchFamily="2" charset="-122"/>
                <a:ea typeface="华文新魏" pitchFamily="2" charset="-122"/>
              </a:rPr>
              <a:t>主讲</a:t>
            </a:r>
            <a:r>
              <a:rPr lang="zh-CN" altLang="he-IL" sz="3600" b="1" dirty="0">
                <a:latin typeface="华文新魏" pitchFamily="2" charset="-122"/>
                <a:ea typeface="华文新魏" pitchFamily="2" charset="-122"/>
              </a:rPr>
              <a:t>：</a:t>
            </a:r>
            <a:r>
              <a:rPr lang="zh-CN" altLang="en-US" sz="3600" b="1" dirty="0">
                <a:latin typeface="华文新魏" pitchFamily="2" charset="-122"/>
                <a:ea typeface="华文新魏" pitchFamily="2" charset="-122"/>
              </a:rPr>
              <a:t>秦 琦、刁 泉</a:t>
            </a:r>
          </a:p>
          <a:p>
            <a:pPr eaLnBrk="1" hangingPunct="1">
              <a:lnSpc>
                <a:spcPct val="150000"/>
              </a:lnSpc>
            </a:pPr>
            <a:r>
              <a:rPr lang="zh-CN" altLang="en-US" sz="3600" b="1" dirty="0">
                <a:latin typeface="华文新魏" pitchFamily="2" charset="-122"/>
                <a:ea typeface="华文新魏" pitchFamily="2" charset="-122"/>
              </a:rPr>
              <a:t>材料与化工学院 </a:t>
            </a:r>
          </a:p>
        </p:txBody>
      </p:sp>
      <p:sp>
        <p:nvSpPr>
          <p:cNvPr id="3076" name="Text Box 4"/>
          <p:cNvSpPr txBox="1">
            <a:spLocks noChangeArrowheads="1"/>
          </p:cNvSpPr>
          <p:nvPr/>
        </p:nvSpPr>
        <p:spPr bwMode="auto">
          <a:xfrm>
            <a:off x="250825" y="333375"/>
            <a:ext cx="5334000" cy="427038"/>
          </a:xfrm>
          <a:prstGeom prst="rect">
            <a:avLst/>
          </a:prstGeom>
          <a:noFill/>
          <a:ln w="9525">
            <a:noFill/>
            <a:miter lim="800000"/>
            <a:headEnd/>
            <a:tailEnd/>
          </a:ln>
        </p:spPr>
        <p:txBody>
          <a:bodyPr>
            <a:spAutoFit/>
          </a:bodyPr>
          <a:lstStyle/>
          <a:p>
            <a:pPr eaLnBrk="0" hangingPunct="0">
              <a:lnSpc>
                <a:spcPct val="100000"/>
              </a:lnSpc>
              <a:spcBef>
                <a:spcPct val="50000"/>
              </a:spcBef>
              <a:buClrTx/>
              <a:buSzTx/>
              <a:buFontTx/>
              <a:buNone/>
            </a:pPr>
            <a:r>
              <a:rPr kumimoji="0" lang="zh-CN" altLang="en-US" sz="2200" u="sng">
                <a:solidFill>
                  <a:schemeClr val="tx2"/>
                </a:solidFill>
                <a:latin typeface="Times New Roman" pitchFamily="18" charset="0"/>
                <a:ea typeface="楷体_GB2312" pitchFamily="49" charset="-122"/>
              </a:rPr>
              <a:t>高分子材料与工程专业</a:t>
            </a:r>
            <a:endParaRPr kumimoji="0" lang="zh-CN" altLang="en-US" sz="2200" u="sng">
              <a:solidFill>
                <a:schemeClr val="tx2"/>
              </a:solidFill>
              <a:latin typeface="Arial Narrow" pitchFamily="34" charset="0"/>
            </a:endParaRPr>
          </a:p>
        </p:txBody>
      </p:sp>
      <p:pic>
        <p:nvPicPr>
          <p:cNvPr id="3077" name="Picture 14" descr="1"/>
          <p:cNvPicPr>
            <a:picLocks noChangeAspect="1" noChangeArrowheads="1"/>
          </p:cNvPicPr>
          <p:nvPr/>
        </p:nvPicPr>
        <p:blipFill>
          <a:blip r:embed="rId3"/>
          <a:srcRect/>
          <a:stretch>
            <a:fillRect/>
          </a:stretch>
        </p:blipFill>
        <p:spPr bwMode="auto">
          <a:xfrm>
            <a:off x="6227763" y="0"/>
            <a:ext cx="2916237" cy="684213"/>
          </a:xfrm>
          <a:prstGeom prst="rect">
            <a:avLst/>
          </a:prstGeom>
          <a:noFill/>
          <a:ln w="9525">
            <a:noFill/>
            <a:miter lim="800000"/>
            <a:headEnd/>
            <a:tailEnd/>
          </a:ln>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6"/>
          <p:cNvSpPr>
            <a:spLocks noChangeArrowheads="1"/>
          </p:cNvSpPr>
          <p:nvPr/>
        </p:nvSpPr>
        <p:spPr bwMode="auto">
          <a:xfrm>
            <a:off x="1187450" y="2349500"/>
            <a:ext cx="652463" cy="2298700"/>
          </a:xfrm>
          <a:prstGeom prst="rect">
            <a:avLst/>
          </a:prstGeom>
          <a:noFill/>
          <a:ln w="9525">
            <a:solidFill>
              <a:srgbClr val="FF3300"/>
            </a:solidFill>
            <a:miter lim="800000"/>
            <a:headEnd/>
            <a:tailEnd/>
          </a:ln>
        </p:spPr>
        <p:txBody>
          <a:bodyPr wrap="none">
            <a:spAutoFit/>
          </a:bodyPr>
          <a:lstStyle/>
          <a:p>
            <a:pPr>
              <a:lnSpc>
                <a:spcPct val="100000"/>
              </a:lnSpc>
              <a:spcBef>
                <a:spcPct val="0"/>
              </a:spcBef>
              <a:buClrTx/>
              <a:buSzTx/>
              <a:buFontTx/>
              <a:buNone/>
            </a:pPr>
            <a:r>
              <a:rPr kumimoji="0" lang="zh-CN" altLang="en-US" sz="3600">
                <a:solidFill>
                  <a:srgbClr val="FFFF00"/>
                </a:solidFill>
                <a:latin typeface="Times New Roman" pitchFamily="18" charset="0"/>
              </a:rPr>
              <a:t>改</a:t>
            </a:r>
          </a:p>
          <a:p>
            <a:pPr>
              <a:lnSpc>
                <a:spcPct val="100000"/>
              </a:lnSpc>
              <a:spcBef>
                <a:spcPct val="0"/>
              </a:spcBef>
              <a:buClrTx/>
              <a:buSzTx/>
              <a:buFontTx/>
              <a:buNone/>
            </a:pPr>
            <a:r>
              <a:rPr kumimoji="0" lang="zh-CN" altLang="en-US" sz="3600">
                <a:solidFill>
                  <a:srgbClr val="FFFF00"/>
                </a:solidFill>
                <a:latin typeface="Times New Roman" pitchFamily="18" charset="0"/>
              </a:rPr>
              <a:t>性</a:t>
            </a:r>
          </a:p>
          <a:p>
            <a:pPr>
              <a:lnSpc>
                <a:spcPct val="100000"/>
              </a:lnSpc>
              <a:spcBef>
                <a:spcPct val="0"/>
              </a:spcBef>
              <a:buClrTx/>
              <a:buSzTx/>
              <a:buFontTx/>
              <a:buNone/>
            </a:pPr>
            <a:r>
              <a:rPr kumimoji="0" lang="zh-CN" altLang="en-US" sz="3600">
                <a:solidFill>
                  <a:srgbClr val="FFFF00"/>
                </a:solidFill>
                <a:latin typeface="Times New Roman" pitchFamily="18" charset="0"/>
              </a:rPr>
              <a:t>方</a:t>
            </a:r>
          </a:p>
          <a:p>
            <a:pPr>
              <a:lnSpc>
                <a:spcPct val="100000"/>
              </a:lnSpc>
              <a:spcBef>
                <a:spcPct val="0"/>
              </a:spcBef>
              <a:buClrTx/>
              <a:buSzTx/>
              <a:buFontTx/>
              <a:buNone/>
            </a:pPr>
            <a:r>
              <a:rPr kumimoji="0" lang="zh-CN" altLang="en-US" sz="3600">
                <a:solidFill>
                  <a:srgbClr val="FFFF00"/>
                </a:solidFill>
                <a:latin typeface="Times New Roman" pitchFamily="18" charset="0"/>
              </a:rPr>
              <a:t>法</a:t>
            </a:r>
          </a:p>
        </p:txBody>
      </p:sp>
      <p:sp>
        <p:nvSpPr>
          <p:cNvPr id="12291" name="Rectangle 5"/>
          <p:cNvSpPr>
            <a:spLocks noChangeArrowheads="1"/>
          </p:cNvSpPr>
          <p:nvPr/>
        </p:nvSpPr>
        <p:spPr bwMode="auto">
          <a:xfrm>
            <a:off x="2771776" y="3284538"/>
            <a:ext cx="1584324" cy="461665"/>
          </a:xfrm>
          <a:prstGeom prst="rect">
            <a:avLst/>
          </a:prstGeom>
          <a:noFill/>
          <a:ln w="9525">
            <a:solidFill>
              <a:srgbClr val="FF3300"/>
            </a:solidFill>
            <a:miter lim="800000"/>
            <a:headEnd/>
            <a:tailEnd/>
          </a:ln>
        </p:spPr>
        <p:txBody>
          <a:bodyPr wrap="square">
            <a:spAutoFit/>
          </a:bodyPr>
          <a:lstStyle/>
          <a:p>
            <a:pPr algn="dist">
              <a:lnSpc>
                <a:spcPct val="100000"/>
              </a:lnSpc>
              <a:spcBef>
                <a:spcPct val="50000"/>
              </a:spcBef>
              <a:buClrTx/>
              <a:buSzTx/>
              <a:buFontTx/>
              <a:buNone/>
            </a:pPr>
            <a:r>
              <a:rPr kumimoji="0" lang="zh-CN" altLang="en-US" sz="2400" dirty="0">
                <a:latin typeface="Times New Roman" pitchFamily="18" charset="0"/>
              </a:rPr>
              <a:t>复合材料</a:t>
            </a:r>
          </a:p>
        </p:txBody>
      </p:sp>
      <p:sp>
        <p:nvSpPr>
          <p:cNvPr id="12292" name="Rectangle 7"/>
          <p:cNvSpPr>
            <a:spLocks noChangeArrowheads="1"/>
          </p:cNvSpPr>
          <p:nvPr/>
        </p:nvSpPr>
        <p:spPr bwMode="auto">
          <a:xfrm>
            <a:off x="2771775" y="692150"/>
            <a:ext cx="1584325" cy="466725"/>
          </a:xfrm>
          <a:prstGeom prst="rect">
            <a:avLst/>
          </a:prstGeom>
          <a:noFill/>
          <a:ln w="9525">
            <a:solidFill>
              <a:srgbClr val="FF3300"/>
            </a:solidFill>
            <a:miter lim="800000"/>
            <a:headEnd/>
            <a:tailEnd/>
          </a:ln>
        </p:spPr>
        <p:txBody>
          <a:bodyPr>
            <a:spAutoFit/>
          </a:bodyPr>
          <a:lstStyle/>
          <a:p>
            <a:pPr algn="dist">
              <a:lnSpc>
                <a:spcPct val="100000"/>
              </a:lnSpc>
              <a:spcBef>
                <a:spcPct val="0"/>
              </a:spcBef>
              <a:buClrTx/>
              <a:buSzTx/>
              <a:buFontTx/>
              <a:buNone/>
            </a:pPr>
            <a:r>
              <a:rPr kumimoji="0" lang="zh-CN" altLang="en-US" sz="2400">
                <a:latin typeface="Times New Roman" pitchFamily="18" charset="0"/>
              </a:rPr>
              <a:t>共聚改性</a:t>
            </a:r>
          </a:p>
        </p:txBody>
      </p:sp>
      <p:sp>
        <p:nvSpPr>
          <p:cNvPr id="12293" name="Rectangle 8"/>
          <p:cNvSpPr>
            <a:spLocks noChangeArrowheads="1"/>
          </p:cNvSpPr>
          <p:nvPr/>
        </p:nvSpPr>
        <p:spPr bwMode="auto">
          <a:xfrm>
            <a:off x="2771775" y="1557338"/>
            <a:ext cx="1584325" cy="466725"/>
          </a:xfrm>
          <a:prstGeom prst="rect">
            <a:avLst/>
          </a:prstGeom>
          <a:noFill/>
          <a:ln w="9525">
            <a:solidFill>
              <a:srgbClr val="FF3300"/>
            </a:solidFill>
            <a:miter lim="800000"/>
            <a:headEnd/>
            <a:tailEnd/>
          </a:ln>
        </p:spPr>
        <p:txBody>
          <a:bodyPr>
            <a:spAutoFit/>
          </a:bodyPr>
          <a:lstStyle/>
          <a:p>
            <a:pPr algn="dist">
              <a:lnSpc>
                <a:spcPct val="100000"/>
              </a:lnSpc>
              <a:spcBef>
                <a:spcPct val="0"/>
              </a:spcBef>
              <a:buClrTx/>
              <a:buSzTx/>
              <a:buFontTx/>
              <a:buNone/>
            </a:pPr>
            <a:r>
              <a:rPr kumimoji="0" lang="zh-CN" altLang="en-US" sz="2400">
                <a:latin typeface="Times New Roman" pitchFamily="18" charset="0"/>
              </a:rPr>
              <a:t>共混改性</a:t>
            </a:r>
          </a:p>
        </p:txBody>
      </p:sp>
      <p:sp>
        <p:nvSpPr>
          <p:cNvPr id="12294" name="Rectangle 9"/>
          <p:cNvSpPr>
            <a:spLocks noChangeArrowheads="1"/>
          </p:cNvSpPr>
          <p:nvPr/>
        </p:nvSpPr>
        <p:spPr bwMode="auto">
          <a:xfrm>
            <a:off x="2771775" y="5013325"/>
            <a:ext cx="2736329" cy="466725"/>
          </a:xfrm>
          <a:prstGeom prst="rect">
            <a:avLst/>
          </a:prstGeom>
          <a:noFill/>
          <a:ln w="9525">
            <a:solidFill>
              <a:srgbClr val="FF3300"/>
            </a:solidFill>
            <a:miter lim="800000"/>
            <a:headEnd/>
            <a:tailEnd/>
          </a:ln>
        </p:spPr>
        <p:txBody>
          <a:bodyPr wrap="square">
            <a:spAutoFit/>
          </a:bodyPr>
          <a:lstStyle/>
          <a:p>
            <a:pPr algn="dist">
              <a:lnSpc>
                <a:spcPct val="100000"/>
              </a:lnSpc>
              <a:spcBef>
                <a:spcPct val="0"/>
              </a:spcBef>
              <a:buClrTx/>
              <a:buSzTx/>
              <a:buFontTx/>
              <a:buNone/>
            </a:pPr>
            <a:r>
              <a:rPr kumimoji="0" lang="zh-CN" altLang="en-US" sz="2400" dirty="0">
                <a:latin typeface="Times New Roman" pitchFamily="18" charset="0"/>
              </a:rPr>
              <a:t>互穿聚合物网络</a:t>
            </a:r>
          </a:p>
        </p:txBody>
      </p:sp>
      <p:sp>
        <p:nvSpPr>
          <p:cNvPr id="12295" name="Rectangle 10"/>
          <p:cNvSpPr>
            <a:spLocks noChangeArrowheads="1"/>
          </p:cNvSpPr>
          <p:nvPr/>
        </p:nvSpPr>
        <p:spPr bwMode="auto">
          <a:xfrm>
            <a:off x="2771776" y="2420938"/>
            <a:ext cx="1584324" cy="466725"/>
          </a:xfrm>
          <a:prstGeom prst="rect">
            <a:avLst/>
          </a:prstGeom>
          <a:noFill/>
          <a:ln w="9525">
            <a:solidFill>
              <a:srgbClr val="FF3300"/>
            </a:solidFill>
            <a:miter lim="800000"/>
            <a:headEnd/>
            <a:tailEnd/>
          </a:ln>
        </p:spPr>
        <p:txBody>
          <a:bodyPr wrap="square">
            <a:spAutoFit/>
          </a:bodyPr>
          <a:lstStyle/>
          <a:p>
            <a:pPr algn="dist">
              <a:lnSpc>
                <a:spcPct val="100000"/>
              </a:lnSpc>
              <a:spcBef>
                <a:spcPct val="0"/>
              </a:spcBef>
              <a:buClrTx/>
              <a:buSzTx/>
              <a:buFontTx/>
              <a:buNone/>
            </a:pPr>
            <a:r>
              <a:rPr kumimoji="0" lang="zh-CN" altLang="en-US" sz="2400" dirty="0">
                <a:latin typeface="Times New Roman" pitchFamily="18" charset="0"/>
              </a:rPr>
              <a:t>填充改性</a:t>
            </a:r>
          </a:p>
        </p:txBody>
      </p:sp>
      <p:sp>
        <p:nvSpPr>
          <p:cNvPr id="12296" name="AutoShape 11"/>
          <p:cNvSpPr>
            <a:spLocks/>
          </p:cNvSpPr>
          <p:nvPr/>
        </p:nvSpPr>
        <p:spPr bwMode="auto">
          <a:xfrm>
            <a:off x="2051050" y="908050"/>
            <a:ext cx="503238" cy="5184775"/>
          </a:xfrm>
          <a:prstGeom prst="leftBrace">
            <a:avLst>
              <a:gd name="adj1" fmla="val 85857"/>
              <a:gd name="adj2" fmla="val 50000"/>
            </a:avLst>
          </a:prstGeom>
          <a:noFill/>
          <a:ln w="38100">
            <a:solidFill>
              <a:srgbClr val="FF3300"/>
            </a:solidFill>
            <a:round/>
            <a:headEnd/>
            <a:tailEnd/>
          </a:ln>
        </p:spPr>
        <p:txBody>
          <a:bodyPr wrap="none" anchor="ctr"/>
          <a:lstStyle/>
          <a:p>
            <a:endParaRPr lang="zh-CN" altLang="en-US"/>
          </a:p>
        </p:txBody>
      </p:sp>
      <p:sp>
        <p:nvSpPr>
          <p:cNvPr id="133132" name="Rectangle 12"/>
          <p:cNvSpPr>
            <a:spLocks noChangeArrowheads="1"/>
          </p:cNvSpPr>
          <p:nvPr/>
        </p:nvSpPr>
        <p:spPr bwMode="auto">
          <a:xfrm>
            <a:off x="5364163" y="692150"/>
            <a:ext cx="2022475" cy="466725"/>
          </a:xfrm>
          <a:prstGeom prst="rect">
            <a:avLst/>
          </a:prstGeom>
          <a:noFill/>
          <a:ln w="9525">
            <a:solidFill>
              <a:srgbClr val="FF3300"/>
            </a:solidFill>
            <a:miter lim="800000"/>
            <a:headEnd/>
            <a:tailEnd/>
          </a:ln>
        </p:spPr>
        <p:txBody>
          <a:bodyPr wrap="none">
            <a:spAutoFit/>
          </a:bodyPr>
          <a:lstStyle/>
          <a:p>
            <a:pPr>
              <a:lnSpc>
                <a:spcPct val="100000"/>
              </a:lnSpc>
              <a:spcBef>
                <a:spcPct val="0"/>
              </a:spcBef>
              <a:buClrTx/>
              <a:buSzTx/>
              <a:buFontTx/>
              <a:buNone/>
            </a:pPr>
            <a:r>
              <a:rPr kumimoji="0" lang="zh-CN" altLang="en-US" sz="2400" b="0">
                <a:latin typeface="Times New Roman" pitchFamily="18" charset="0"/>
              </a:rPr>
              <a:t>两种以上单体</a:t>
            </a:r>
          </a:p>
        </p:txBody>
      </p:sp>
      <p:sp>
        <p:nvSpPr>
          <p:cNvPr id="133133" name="Rectangle 13"/>
          <p:cNvSpPr>
            <a:spLocks noChangeArrowheads="1"/>
          </p:cNvSpPr>
          <p:nvPr/>
        </p:nvSpPr>
        <p:spPr bwMode="auto">
          <a:xfrm>
            <a:off x="5364163" y="1557338"/>
            <a:ext cx="2327275" cy="466725"/>
          </a:xfrm>
          <a:prstGeom prst="rect">
            <a:avLst/>
          </a:prstGeom>
          <a:noFill/>
          <a:ln w="9525">
            <a:solidFill>
              <a:srgbClr val="FF3300"/>
            </a:solidFill>
            <a:miter lim="800000"/>
            <a:headEnd/>
            <a:tailEnd/>
          </a:ln>
        </p:spPr>
        <p:txBody>
          <a:bodyPr wrap="none">
            <a:spAutoFit/>
          </a:bodyPr>
          <a:lstStyle/>
          <a:p>
            <a:pPr>
              <a:lnSpc>
                <a:spcPct val="100000"/>
              </a:lnSpc>
              <a:spcBef>
                <a:spcPct val="0"/>
              </a:spcBef>
              <a:buClrTx/>
              <a:buSzTx/>
              <a:buFontTx/>
              <a:buNone/>
            </a:pPr>
            <a:r>
              <a:rPr kumimoji="0" lang="zh-CN" altLang="en-US" sz="2400" b="0">
                <a:latin typeface="Times New Roman" pitchFamily="18" charset="0"/>
              </a:rPr>
              <a:t>两种以上聚合物</a:t>
            </a:r>
          </a:p>
        </p:txBody>
      </p:sp>
      <p:sp>
        <p:nvSpPr>
          <p:cNvPr id="133134" name="Line 14"/>
          <p:cNvSpPr>
            <a:spLocks noChangeShapeType="1"/>
          </p:cNvSpPr>
          <p:nvPr/>
        </p:nvSpPr>
        <p:spPr bwMode="auto">
          <a:xfrm>
            <a:off x="4356100" y="908050"/>
            <a:ext cx="1008063" cy="0"/>
          </a:xfrm>
          <a:prstGeom prst="line">
            <a:avLst/>
          </a:prstGeom>
          <a:noFill/>
          <a:ln w="9525">
            <a:solidFill>
              <a:srgbClr val="FF3300"/>
            </a:solidFill>
            <a:round/>
            <a:headEnd/>
            <a:tailEnd type="triangle" w="med" len="med"/>
          </a:ln>
        </p:spPr>
        <p:txBody>
          <a:bodyPr/>
          <a:lstStyle/>
          <a:p>
            <a:endParaRPr lang="zh-CN" altLang="en-US"/>
          </a:p>
        </p:txBody>
      </p:sp>
      <p:sp>
        <p:nvSpPr>
          <p:cNvPr id="133135" name="Line 15"/>
          <p:cNvSpPr>
            <a:spLocks noChangeShapeType="1"/>
          </p:cNvSpPr>
          <p:nvPr/>
        </p:nvSpPr>
        <p:spPr bwMode="auto">
          <a:xfrm>
            <a:off x="4356100" y="1773238"/>
            <a:ext cx="995363" cy="0"/>
          </a:xfrm>
          <a:prstGeom prst="line">
            <a:avLst/>
          </a:prstGeom>
          <a:noFill/>
          <a:ln w="9525">
            <a:solidFill>
              <a:srgbClr val="FF3300"/>
            </a:solidFill>
            <a:round/>
            <a:headEnd/>
            <a:tailEnd type="triangle" w="med" len="med"/>
          </a:ln>
        </p:spPr>
        <p:txBody>
          <a:bodyPr/>
          <a:lstStyle/>
          <a:p>
            <a:endParaRPr lang="zh-CN" altLang="en-US"/>
          </a:p>
        </p:txBody>
      </p:sp>
      <p:sp>
        <p:nvSpPr>
          <p:cNvPr id="12301" name="Rectangle 18"/>
          <p:cNvSpPr>
            <a:spLocks noChangeArrowheads="1"/>
          </p:cNvSpPr>
          <p:nvPr/>
        </p:nvSpPr>
        <p:spPr bwMode="auto">
          <a:xfrm>
            <a:off x="2771774" y="4149725"/>
            <a:ext cx="2376289" cy="466725"/>
          </a:xfrm>
          <a:prstGeom prst="rect">
            <a:avLst/>
          </a:prstGeom>
          <a:noFill/>
          <a:ln w="9525">
            <a:solidFill>
              <a:srgbClr val="FF3300"/>
            </a:solidFill>
            <a:miter lim="800000"/>
            <a:headEnd/>
            <a:tailEnd/>
          </a:ln>
        </p:spPr>
        <p:txBody>
          <a:bodyPr wrap="square">
            <a:spAutoFit/>
          </a:bodyPr>
          <a:lstStyle/>
          <a:p>
            <a:pPr algn="dist">
              <a:lnSpc>
                <a:spcPct val="100000"/>
              </a:lnSpc>
              <a:spcBef>
                <a:spcPct val="50000"/>
              </a:spcBef>
              <a:buClrTx/>
              <a:buSzTx/>
              <a:buFontTx/>
              <a:buNone/>
            </a:pPr>
            <a:r>
              <a:rPr kumimoji="0" lang="zh-CN" altLang="en-US" sz="2400" dirty="0">
                <a:latin typeface="Times New Roman" pitchFamily="18" charset="0"/>
              </a:rPr>
              <a:t>化学反应改性</a:t>
            </a:r>
          </a:p>
        </p:txBody>
      </p:sp>
      <p:sp>
        <p:nvSpPr>
          <p:cNvPr id="12302" name="Rectangle 19"/>
          <p:cNvSpPr>
            <a:spLocks noChangeArrowheads="1"/>
          </p:cNvSpPr>
          <p:nvPr/>
        </p:nvSpPr>
        <p:spPr bwMode="auto">
          <a:xfrm>
            <a:off x="2771775" y="5876925"/>
            <a:ext cx="1584325" cy="466725"/>
          </a:xfrm>
          <a:prstGeom prst="rect">
            <a:avLst/>
          </a:prstGeom>
          <a:noFill/>
          <a:ln w="9525">
            <a:solidFill>
              <a:srgbClr val="FF3300"/>
            </a:solidFill>
            <a:miter lim="800000"/>
            <a:headEnd/>
            <a:tailEnd/>
          </a:ln>
        </p:spPr>
        <p:txBody>
          <a:bodyPr wrap="square">
            <a:spAutoFit/>
          </a:bodyPr>
          <a:lstStyle/>
          <a:p>
            <a:pPr algn="dist">
              <a:lnSpc>
                <a:spcPct val="100000"/>
              </a:lnSpc>
              <a:spcBef>
                <a:spcPct val="50000"/>
              </a:spcBef>
              <a:buClrTx/>
              <a:buSzTx/>
              <a:buFontTx/>
              <a:buNone/>
            </a:pPr>
            <a:r>
              <a:rPr kumimoji="0" lang="zh-CN" altLang="en-US" sz="2400" dirty="0">
                <a:latin typeface="Times New Roman" pitchFamily="18" charset="0"/>
              </a:rPr>
              <a:t>表面改性</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grpId="0" nodeType="clickEffect">
                                  <p:stCondLst>
                                    <p:cond delay="0"/>
                                  </p:stCondLst>
                                  <p:childTnLst>
                                    <p:set>
                                      <p:cBhvr>
                                        <p:cTn id="6" dur="1" fill="hold">
                                          <p:stCondLst>
                                            <p:cond delay="0"/>
                                          </p:stCondLst>
                                        </p:cTn>
                                        <p:tgtEl>
                                          <p:spTgt spid="133134"/>
                                        </p:tgtEl>
                                        <p:attrNameLst>
                                          <p:attrName>style.visibility</p:attrName>
                                        </p:attrNameLst>
                                      </p:cBhvr>
                                      <p:to>
                                        <p:strVal val="visible"/>
                                      </p:to>
                                    </p:set>
                                    <p:anim calcmode="lin" valueType="num">
                                      <p:cBhvr>
                                        <p:cTn id="7" dur="500" fill="hold"/>
                                        <p:tgtEl>
                                          <p:spTgt spid="133134"/>
                                        </p:tgtEl>
                                        <p:attrNameLst>
                                          <p:attrName>ppt_x</p:attrName>
                                        </p:attrNameLst>
                                      </p:cBhvr>
                                      <p:tavLst>
                                        <p:tav tm="0">
                                          <p:val>
                                            <p:strVal val="#ppt_x-#ppt_w/2"/>
                                          </p:val>
                                        </p:tav>
                                        <p:tav tm="100000">
                                          <p:val>
                                            <p:strVal val="#ppt_x"/>
                                          </p:val>
                                        </p:tav>
                                      </p:tavLst>
                                    </p:anim>
                                    <p:anim calcmode="lin" valueType="num">
                                      <p:cBhvr>
                                        <p:cTn id="8" dur="500" fill="hold"/>
                                        <p:tgtEl>
                                          <p:spTgt spid="133134"/>
                                        </p:tgtEl>
                                        <p:attrNameLst>
                                          <p:attrName>ppt_y</p:attrName>
                                        </p:attrNameLst>
                                      </p:cBhvr>
                                      <p:tavLst>
                                        <p:tav tm="0">
                                          <p:val>
                                            <p:strVal val="#ppt_y"/>
                                          </p:val>
                                        </p:tav>
                                        <p:tav tm="100000">
                                          <p:val>
                                            <p:strVal val="#ppt_y"/>
                                          </p:val>
                                        </p:tav>
                                      </p:tavLst>
                                    </p:anim>
                                    <p:anim calcmode="lin" valueType="num">
                                      <p:cBhvr>
                                        <p:cTn id="9" dur="500" fill="hold"/>
                                        <p:tgtEl>
                                          <p:spTgt spid="133134"/>
                                        </p:tgtEl>
                                        <p:attrNameLst>
                                          <p:attrName>ppt_w</p:attrName>
                                        </p:attrNameLst>
                                      </p:cBhvr>
                                      <p:tavLst>
                                        <p:tav tm="0">
                                          <p:val>
                                            <p:fltVal val="0"/>
                                          </p:val>
                                        </p:tav>
                                        <p:tav tm="100000">
                                          <p:val>
                                            <p:strVal val="#ppt_w"/>
                                          </p:val>
                                        </p:tav>
                                      </p:tavLst>
                                    </p:anim>
                                    <p:anim calcmode="lin" valueType="num">
                                      <p:cBhvr>
                                        <p:cTn id="10" dur="500" fill="hold"/>
                                        <p:tgtEl>
                                          <p:spTgt spid="133134"/>
                                        </p:tgtEl>
                                        <p:attrNameLst>
                                          <p:attrName>ppt_h</p:attrName>
                                        </p:attrNameLst>
                                      </p:cBhvr>
                                      <p:tavLst>
                                        <p:tav tm="0">
                                          <p:val>
                                            <p:strVal val="#ppt_h"/>
                                          </p:val>
                                        </p:tav>
                                        <p:tav tm="100000">
                                          <p:val>
                                            <p:strVal val="#ppt_h"/>
                                          </p:val>
                                        </p:tav>
                                      </p:tavLst>
                                    </p:anim>
                                  </p:childTnLst>
                                </p:cTn>
                              </p:par>
                            </p:childTnLst>
                          </p:cTn>
                        </p:par>
                        <p:par>
                          <p:cTn id="11" fill="hold">
                            <p:stCondLst>
                              <p:cond delay="500"/>
                            </p:stCondLst>
                            <p:childTnLst>
                              <p:par>
                                <p:cTn id="12" presetID="17" presetClass="entr" presetSubtype="8" fill="hold" grpId="0" nodeType="afterEffect">
                                  <p:stCondLst>
                                    <p:cond delay="0"/>
                                  </p:stCondLst>
                                  <p:childTnLst>
                                    <p:set>
                                      <p:cBhvr>
                                        <p:cTn id="13" dur="1" fill="hold">
                                          <p:stCondLst>
                                            <p:cond delay="0"/>
                                          </p:stCondLst>
                                        </p:cTn>
                                        <p:tgtEl>
                                          <p:spTgt spid="133132"/>
                                        </p:tgtEl>
                                        <p:attrNameLst>
                                          <p:attrName>style.visibility</p:attrName>
                                        </p:attrNameLst>
                                      </p:cBhvr>
                                      <p:to>
                                        <p:strVal val="visible"/>
                                      </p:to>
                                    </p:set>
                                    <p:anim calcmode="lin" valueType="num">
                                      <p:cBhvr>
                                        <p:cTn id="14" dur="500" fill="hold"/>
                                        <p:tgtEl>
                                          <p:spTgt spid="133132"/>
                                        </p:tgtEl>
                                        <p:attrNameLst>
                                          <p:attrName>ppt_x</p:attrName>
                                        </p:attrNameLst>
                                      </p:cBhvr>
                                      <p:tavLst>
                                        <p:tav tm="0">
                                          <p:val>
                                            <p:strVal val="#ppt_x-#ppt_w/2"/>
                                          </p:val>
                                        </p:tav>
                                        <p:tav tm="100000">
                                          <p:val>
                                            <p:strVal val="#ppt_x"/>
                                          </p:val>
                                        </p:tav>
                                      </p:tavLst>
                                    </p:anim>
                                    <p:anim calcmode="lin" valueType="num">
                                      <p:cBhvr>
                                        <p:cTn id="15" dur="500" fill="hold"/>
                                        <p:tgtEl>
                                          <p:spTgt spid="133132"/>
                                        </p:tgtEl>
                                        <p:attrNameLst>
                                          <p:attrName>ppt_y</p:attrName>
                                        </p:attrNameLst>
                                      </p:cBhvr>
                                      <p:tavLst>
                                        <p:tav tm="0">
                                          <p:val>
                                            <p:strVal val="#ppt_y"/>
                                          </p:val>
                                        </p:tav>
                                        <p:tav tm="100000">
                                          <p:val>
                                            <p:strVal val="#ppt_y"/>
                                          </p:val>
                                        </p:tav>
                                      </p:tavLst>
                                    </p:anim>
                                    <p:anim calcmode="lin" valueType="num">
                                      <p:cBhvr>
                                        <p:cTn id="16" dur="500" fill="hold"/>
                                        <p:tgtEl>
                                          <p:spTgt spid="133132"/>
                                        </p:tgtEl>
                                        <p:attrNameLst>
                                          <p:attrName>ppt_w</p:attrName>
                                        </p:attrNameLst>
                                      </p:cBhvr>
                                      <p:tavLst>
                                        <p:tav tm="0">
                                          <p:val>
                                            <p:fltVal val="0"/>
                                          </p:val>
                                        </p:tav>
                                        <p:tav tm="100000">
                                          <p:val>
                                            <p:strVal val="#ppt_w"/>
                                          </p:val>
                                        </p:tav>
                                      </p:tavLst>
                                    </p:anim>
                                    <p:anim calcmode="lin" valueType="num">
                                      <p:cBhvr>
                                        <p:cTn id="17" dur="500" fill="hold"/>
                                        <p:tgtEl>
                                          <p:spTgt spid="133132"/>
                                        </p:tgtEl>
                                        <p:attrNameLst>
                                          <p:attrName>ppt_h</p:attrName>
                                        </p:attrNameLst>
                                      </p:cBhvr>
                                      <p:tavLst>
                                        <p:tav tm="0">
                                          <p:val>
                                            <p:strVal val="#ppt_h"/>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17" presetClass="entr" presetSubtype="8" fill="hold" grpId="0" nodeType="clickEffect">
                                  <p:stCondLst>
                                    <p:cond delay="0"/>
                                  </p:stCondLst>
                                  <p:childTnLst>
                                    <p:set>
                                      <p:cBhvr>
                                        <p:cTn id="21" dur="1" fill="hold">
                                          <p:stCondLst>
                                            <p:cond delay="0"/>
                                          </p:stCondLst>
                                        </p:cTn>
                                        <p:tgtEl>
                                          <p:spTgt spid="133135"/>
                                        </p:tgtEl>
                                        <p:attrNameLst>
                                          <p:attrName>style.visibility</p:attrName>
                                        </p:attrNameLst>
                                      </p:cBhvr>
                                      <p:to>
                                        <p:strVal val="visible"/>
                                      </p:to>
                                    </p:set>
                                    <p:anim calcmode="lin" valueType="num">
                                      <p:cBhvr>
                                        <p:cTn id="22" dur="500" fill="hold"/>
                                        <p:tgtEl>
                                          <p:spTgt spid="133135"/>
                                        </p:tgtEl>
                                        <p:attrNameLst>
                                          <p:attrName>ppt_x</p:attrName>
                                        </p:attrNameLst>
                                      </p:cBhvr>
                                      <p:tavLst>
                                        <p:tav tm="0">
                                          <p:val>
                                            <p:strVal val="#ppt_x-#ppt_w/2"/>
                                          </p:val>
                                        </p:tav>
                                        <p:tav tm="100000">
                                          <p:val>
                                            <p:strVal val="#ppt_x"/>
                                          </p:val>
                                        </p:tav>
                                      </p:tavLst>
                                    </p:anim>
                                    <p:anim calcmode="lin" valueType="num">
                                      <p:cBhvr>
                                        <p:cTn id="23" dur="500" fill="hold"/>
                                        <p:tgtEl>
                                          <p:spTgt spid="133135"/>
                                        </p:tgtEl>
                                        <p:attrNameLst>
                                          <p:attrName>ppt_y</p:attrName>
                                        </p:attrNameLst>
                                      </p:cBhvr>
                                      <p:tavLst>
                                        <p:tav tm="0">
                                          <p:val>
                                            <p:strVal val="#ppt_y"/>
                                          </p:val>
                                        </p:tav>
                                        <p:tav tm="100000">
                                          <p:val>
                                            <p:strVal val="#ppt_y"/>
                                          </p:val>
                                        </p:tav>
                                      </p:tavLst>
                                    </p:anim>
                                    <p:anim calcmode="lin" valueType="num">
                                      <p:cBhvr>
                                        <p:cTn id="24" dur="500" fill="hold"/>
                                        <p:tgtEl>
                                          <p:spTgt spid="133135"/>
                                        </p:tgtEl>
                                        <p:attrNameLst>
                                          <p:attrName>ppt_w</p:attrName>
                                        </p:attrNameLst>
                                      </p:cBhvr>
                                      <p:tavLst>
                                        <p:tav tm="0">
                                          <p:val>
                                            <p:fltVal val="0"/>
                                          </p:val>
                                        </p:tav>
                                        <p:tav tm="100000">
                                          <p:val>
                                            <p:strVal val="#ppt_w"/>
                                          </p:val>
                                        </p:tav>
                                      </p:tavLst>
                                    </p:anim>
                                    <p:anim calcmode="lin" valueType="num">
                                      <p:cBhvr>
                                        <p:cTn id="25" dur="500" fill="hold"/>
                                        <p:tgtEl>
                                          <p:spTgt spid="133135"/>
                                        </p:tgtEl>
                                        <p:attrNameLst>
                                          <p:attrName>ppt_h</p:attrName>
                                        </p:attrNameLst>
                                      </p:cBhvr>
                                      <p:tavLst>
                                        <p:tav tm="0">
                                          <p:val>
                                            <p:strVal val="#ppt_h"/>
                                          </p:val>
                                        </p:tav>
                                        <p:tav tm="100000">
                                          <p:val>
                                            <p:strVal val="#ppt_h"/>
                                          </p:val>
                                        </p:tav>
                                      </p:tavLst>
                                    </p:anim>
                                  </p:childTnLst>
                                </p:cTn>
                              </p:par>
                            </p:childTnLst>
                          </p:cTn>
                        </p:par>
                        <p:par>
                          <p:cTn id="26" fill="hold">
                            <p:stCondLst>
                              <p:cond delay="500"/>
                            </p:stCondLst>
                            <p:childTnLst>
                              <p:par>
                                <p:cTn id="27" presetID="17" presetClass="entr" presetSubtype="8" fill="hold" grpId="0" nodeType="afterEffect">
                                  <p:stCondLst>
                                    <p:cond delay="0"/>
                                  </p:stCondLst>
                                  <p:childTnLst>
                                    <p:set>
                                      <p:cBhvr>
                                        <p:cTn id="28" dur="1" fill="hold">
                                          <p:stCondLst>
                                            <p:cond delay="0"/>
                                          </p:stCondLst>
                                        </p:cTn>
                                        <p:tgtEl>
                                          <p:spTgt spid="133133"/>
                                        </p:tgtEl>
                                        <p:attrNameLst>
                                          <p:attrName>style.visibility</p:attrName>
                                        </p:attrNameLst>
                                      </p:cBhvr>
                                      <p:to>
                                        <p:strVal val="visible"/>
                                      </p:to>
                                    </p:set>
                                    <p:anim calcmode="lin" valueType="num">
                                      <p:cBhvr>
                                        <p:cTn id="29" dur="500" fill="hold"/>
                                        <p:tgtEl>
                                          <p:spTgt spid="133133"/>
                                        </p:tgtEl>
                                        <p:attrNameLst>
                                          <p:attrName>ppt_x</p:attrName>
                                        </p:attrNameLst>
                                      </p:cBhvr>
                                      <p:tavLst>
                                        <p:tav tm="0">
                                          <p:val>
                                            <p:strVal val="#ppt_x-#ppt_w/2"/>
                                          </p:val>
                                        </p:tav>
                                        <p:tav tm="100000">
                                          <p:val>
                                            <p:strVal val="#ppt_x"/>
                                          </p:val>
                                        </p:tav>
                                      </p:tavLst>
                                    </p:anim>
                                    <p:anim calcmode="lin" valueType="num">
                                      <p:cBhvr>
                                        <p:cTn id="30" dur="500" fill="hold"/>
                                        <p:tgtEl>
                                          <p:spTgt spid="133133"/>
                                        </p:tgtEl>
                                        <p:attrNameLst>
                                          <p:attrName>ppt_y</p:attrName>
                                        </p:attrNameLst>
                                      </p:cBhvr>
                                      <p:tavLst>
                                        <p:tav tm="0">
                                          <p:val>
                                            <p:strVal val="#ppt_y"/>
                                          </p:val>
                                        </p:tav>
                                        <p:tav tm="100000">
                                          <p:val>
                                            <p:strVal val="#ppt_y"/>
                                          </p:val>
                                        </p:tav>
                                      </p:tavLst>
                                    </p:anim>
                                    <p:anim calcmode="lin" valueType="num">
                                      <p:cBhvr>
                                        <p:cTn id="31" dur="500" fill="hold"/>
                                        <p:tgtEl>
                                          <p:spTgt spid="133133"/>
                                        </p:tgtEl>
                                        <p:attrNameLst>
                                          <p:attrName>ppt_w</p:attrName>
                                        </p:attrNameLst>
                                      </p:cBhvr>
                                      <p:tavLst>
                                        <p:tav tm="0">
                                          <p:val>
                                            <p:fltVal val="0"/>
                                          </p:val>
                                        </p:tav>
                                        <p:tav tm="100000">
                                          <p:val>
                                            <p:strVal val="#ppt_w"/>
                                          </p:val>
                                        </p:tav>
                                      </p:tavLst>
                                    </p:anim>
                                    <p:anim calcmode="lin" valueType="num">
                                      <p:cBhvr>
                                        <p:cTn id="32" dur="500" fill="hold"/>
                                        <p:tgtEl>
                                          <p:spTgt spid="13313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32" grpId="0" animBg="1"/>
      <p:bldP spid="133133" grpId="0" animBg="1"/>
      <p:bldP spid="133134" grpId="0" animBg="1"/>
      <p:bldP spid="13313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7" name="Rectangle 3"/>
          <p:cNvSpPr>
            <a:spLocks noGrp="1" noChangeArrowheads="1"/>
          </p:cNvSpPr>
          <p:nvPr>
            <p:ph type="body" idx="1"/>
          </p:nvPr>
        </p:nvSpPr>
        <p:spPr bwMode="auto">
          <a:xfrm>
            <a:off x="5220966" y="3429000"/>
            <a:ext cx="3671887" cy="3097212"/>
          </a:xfrm>
          <a:solidFill>
            <a:srgbClr val="FFCC99"/>
          </a:solidFill>
          <a:ln w="19050">
            <a:solidFill>
              <a:srgbClr val="FF0000"/>
            </a:solid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30000"/>
              </a:lnSpc>
              <a:buClr>
                <a:schemeClr val="tx1"/>
              </a:buClr>
              <a:buFont typeface="Wingdings" pitchFamily="2" charset="2"/>
              <a:buChar char="Ø"/>
            </a:pPr>
            <a:r>
              <a:rPr lang="zh-CN" altLang="en-US" sz="2400" b="1">
                <a:solidFill>
                  <a:schemeClr val="bg2"/>
                </a:solidFill>
              </a:rPr>
              <a:t>聚合物物理改性</a:t>
            </a:r>
            <a:r>
              <a:rPr lang="zh-CN" altLang="en-US" sz="2400" b="1">
                <a:solidFill>
                  <a:schemeClr val="hlink"/>
                </a:solidFill>
              </a:rPr>
              <a:t>优点</a:t>
            </a:r>
            <a:r>
              <a:rPr lang="zh-CN" altLang="en-US" sz="2400" b="1">
                <a:solidFill>
                  <a:schemeClr val="bg2"/>
                </a:solidFill>
              </a:rPr>
              <a:t>：</a:t>
            </a:r>
          </a:p>
          <a:p>
            <a:pPr eaLnBrk="1" hangingPunct="1">
              <a:lnSpc>
                <a:spcPct val="150000"/>
              </a:lnSpc>
              <a:buClr>
                <a:srgbClr val="FF0000"/>
              </a:buClr>
              <a:buFont typeface="Wingdings" pitchFamily="2" charset="2"/>
              <a:buChar char="ü"/>
            </a:pPr>
            <a:r>
              <a:rPr lang="zh-CN" altLang="en-US" sz="2400" b="1">
                <a:solidFill>
                  <a:srgbClr val="000099"/>
                </a:solidFill>
              </a:rPr>
              <a:t> 工艺简单</a:t>
            </a:r>
          </a:p>
          <a:p>
            <a:pPr eaLnBrk="1" hangingPunct="1">
              <a:lnSpc>
                <a:spcPct val="150000"/>
              </a:lnSpc>
              <a:buClr>
                <a:srgbClr val="FF0000"/>
              </a:buClr>
              <a:buFont typeface="Wingdings" pitchFamily="2" charset="2"/>
              <a:buChar char="ü"/>
            </a:pPr>
            <a:r>
              <a:rPr lang="zh-CN" altLang="en-US" sz="2400" b="1">
                <a:solidFill>
                  <a:srgbClr val="000099"/>
                </a:solidFill>
              </a:rPr>
              <a:t> 针对性强</a:t>
            </a:r>
          </a:p>
          <a:p>
            <a:pPr eaLnBrk="1" hangingPunct="1">
              <a:lnSpc>
                <a:spcPct val="150000"/>
              </a:lnSpc>
              <a:buClr>
                <a:srgbClr val="FF0000"/>
              </a:buClr>
              <a:buFont typeface="Wingdings" pitchFamily="2" charset="2"/>
              <a:buChar char="ü"/>
            </a:pPr>
            <a:r>
              <a:rPr lang="zh-CN" altLang="en-US" sz="2400" b="1">
                <a:solidFill>
                  <a:srgbClr val="000099"/>
                </a:solidFill>
              </a:rPr>
              <a:t> 自由空间较大</a:t>
            </a:r>
          </a:p>
          <a:p>
            <a:pPr eaLnBrk="1" hangingPunct="1">
              <a:lnSpc>
                <a:spcPct val="150000"/>
              </a:lnSpc>
              <a:buClr>
                <a:srgbClr val="FF0000"/>
              </a:buClr>
              <a:buFont typeface="Wingdings" pitchFamily="2" charset="2"/>
              <a:buChar char="ü"/>
            </a:pPr>
            <a:r>
              <a:rPr lang="zh-CN" altLang="en-US" sz="2400" b="1">
                <a:solidFill>
                  <a:srgbClr val="000099"/>
                </a:solidFill>
              </a:rPr>
              <a:t> 选择多样化</a:t>
            </a:r>
          </a:p>
        </p:txBody>
      </p:sp>
      <p:sp>
        <p:nvSpPr>
          <p:cNvPr id="14339" name="Rectangle 4"/>
          <p:cNvSpPr>
            <a:spLocks noChangeArrowheads="1"/>
          </p:cNvSpPr>
          <p:nvPr/>
        </p:nvSpPr>
        <p:spPr bwMode="auto">
          <a:xfrm>
            <a:off x="323528" y="908720"/>
            <a:ext cx="8569325" cy="1049133"/>
          </a:xfrm>
          <a:prstGeom prst="rect">
            <a:avLst/>
          </a:prstGeom>
          <a:noFill/>
          <a:ln w="9525" algn="ctr">
            <a:noFill/>
            <a:miter lim="800000"/>
            <a:headEnd/>
            <a:tailEnd/>
          </a:ln>
        </p:spPr>
        <p:txBody>
          <a:bodyPr>
            <a:spAutoFit/>
          </a:bodyPr>
          <a:lstStyle/>
          <a:p>
            <a:pPr marL="342900" indent="-342900">
              <a:lnSpc>
                <a:spcPct val="140000"/>
              </a:lnSpc>
              <a:spcBef>
                <a:spcPct val="0"/>
              </a:spcBef>
              <a:buClr>
                <a:schemeClr val="tx1"/>
              </a:buClr>
              <a:buFont typeface="Wingdings" pitchFamily="2" charset="2"/>
              <a:buChar char="Ø"/>
            </a:pPr>
            <a:r>
              <a:rPr lang="zh-CN" altLang="en-US" sz="2400" dirty="0">
                <a:solidFill>
                  <a:schemeClr val="folHlink"/>
                </a:solidFill>
              </a:rPr>
              <a:t>物理改性</a:t>
            </a:r>
            <a:r>
              <a:rPr lang="zh-CN" altLang="en-US" sz="2400" b="0" dirty="0"/>
              <a:t>：</a:t>
            </a:r>
            <a:r>
              <a:rPr lang="zh-CN" altLang="en-US" sz="2400" dirty="0"/>
              <a:t>通过物理混合的方法进行改性，分子链结构没有发生化学变化，体系组成和微观结构发生变化。</a:t>
            </a:r>
          </a:p>
        </p:txBody>
      </p:sp>
      <p:sp>
        <p:nvSpPr>
          <p:cNvPr id="185350" name="Rectangle 6"/>
          <p:cNvSpPr>
            <a:spLocks noChangeArrowheads="1"/>
          </p:cNvSpPr>
          <p:nvPr/>
        </p:nvSpPr>
        <p:spPr bwMode="auto">
          <a:xfrm>
            <a:off x="323528" y="2180646"/>
            <a:ext cx="4824536" cy="2640723"/>
          </a:xfrm>
          <a:prstGeom prst="rect">
            <a:avLst/>
          </a:prstGeom>
          <a:solidFill>
            <a:srgbClr val="CCFFFF"/>
          </a:solidFill>
          <a:ln w="19050" algn="ctr">
            <a:solidFill>
              <a:srgbClr val="FFFF00"/>
            </a:solidFill>
            <a:miter lim="800000"/>
            <a:headEnd/>
            <a:tailEnd/>
          </a:ln>
        </p:spPr>
        <p:txBody>
          <a:bodyPr wrap="square">
            <a:spAutoFit/>
          </a:bodyPr>
          <a:lstStyle/>
          <a:p>
            <a:pPr marL="342900" indent="-342900">
              <a:lnSpc>
                <a:spcPct val="130000"/>
              </a:lnSpc>
              <a:spcBef>
                <a:spcPct val="10000"/>
              </a:spcBef>
              <a:buFont typeface="Wingdings" pitchFamily="2" charset="2"/>
              <a:buChar char="Ø"/>
            </a:pPr>
            <a:r>
              <a:rPr lang="zh-CN" altLang="en-US" sz="2400" dirty="0">
                <a:solidFill>
                  <a:schemeClr val="bg2"/>
                </a:solidFill>
              </a:rPr>
              <a:t>聚合物物理改性的</a:t>
            </a:r>
            <a:r>
              <a:rPr lang="zh-CN" altLang="en-US" sz="2400" dirty="0">
                <a:solidFill>
                  <a:schemeClr val="hlink"/>
                </a:solidFill>
              </a:rPr>
              <a:t>分类</a:t>
            </a:r>
            <a:r>
              <a:rPr lang="zh-CN" altLang="en-US" sz="2400" dirty="0">
                <a:solidFill>
                  <a:schemeClr val="bg2"/>
                </a:solidFill>
              </a:rPr>
              <a:t>：</a:t>
            </a:r>
          </a:p>
          <a:p>
            <a:pPr marL="342900" indent="-342900">
              <a:lnSpc>
                <a:spcPct val="130000"/>
              </a:lnSpc>
              <a:spcBef>
                <a:spcPct val="10000"/>
              </a:spcBef>
              <a:buFont typeface="Wingdings" pitchFamily="2" charset="2"/>
              <a:buChar char="ü"/>
            </a:pPr>
            <a:r>
              <a:rPr lang="zh-CN" altLang="en-US" sz="2400" dirty="0">
                <a:solidFill>
                  <a:schemeClr val="bg1"/>
                </a:solidFill>
              </a:rPr>
              <a:t>共混改性：弹性体增韧改性</a:t>
            </a:r>
            <a:endParaRPr lang="en-US" altLang="zh-CN" sz="2400" dirty="0">
              <a:solidFill>
                <a:schemeClr val="bg1"/>
              </a:solidFill>
            </a:endParaRPr>
          </a:p>
          <a:p>
            <a:pPr marL="342900" indent="-342900">
              <a:lnSpc>
                <a:spcPct val="130000"/>
              </a:lnSpc>
              <a:spcBef>
                <a:spcPct val="10000"/>
              </a:spcBef>
              <a:buFont typeface="Wingdings" pitchFamily="2" charset="2"/>
              <a:buChar char="ü"/>
            </a:pPr>
            <a:r>
              <a:rPr lang="zh-CN" altLang="en-US" sz="2400" dirty="0">
                <a:solidFill>
                  <a:schemeClr val="bg1"/>
                </a:solidFill>
              </a:rPr>
              <a:t>填充改性：滑石粉、碳酸钙</a:t>
            </a:r>
          </a:p>
          <a:p>
            <a:pPr marL="342900" indent="-342900">
              <a:lnSpc>
                <a:spcPct val="130000"/>
              </a:lnSpc>
              <a:spcBef>
                <a:spcPct val="10000"/>
              </a:spcBef>
              <a:buFont typeface="Wingdings" pitchFamily="2" charset="2"/>
              <a:buChar char="ü"/>
            </a:pPr>
            <a:r>
              <a:rPr lang="zh-CN" altLang="en-US" sz="2400" dirty="0">
                <a:solidFill>
                  <a:schemeClr val="bg1"/>
                </a:solidFill>
              </a:rPr>
              <a:t>增强改性：纤维类</a:t>
            </a:r>
          </a:p>
          <a:p>
            <a:pPr marL="342900" indent="-342900">
              <a:lnSpc>
                <a:spcPct val="130000"/>
              </a:lnSpc>
              <a:spcBef>
                <a:spcPct val="10000"/>
              </a:spcBef>
              <a:buFont typeface="Wingdings" pitchFamily="2" charset="2"/>
              <a:buChar char="ü"/>
            </a:pPr>
            <a:r>
              <a:rPr lang="zh-CN" altLang="en-US" sz="2400" dirty="0">
                <a:solidFill>
                  <a:schemeClr val="bg1"/>
                </a:solidFill>
              </a:rPr>
              <a:t>功能化改性：抗菌、阻燃、导电</a:t>
            </a:r>
            <a:endParaRPr lang="zh-CN" altLang="en-US" sz="600" dirty="0">
              <a:solidFill>
                <a:schemeClr val="bg1"/>
              </a:solidFill>
            </a:endParaRPr>
          </a:p>
        </p:txBody>
      </p:sp>
      <p:sp>
        <p:nvSpPr>
          <p:cNvPr id="2" name="矩形 1"/>
          <p:cNvSpPr/>
          <p:nvPr/>
        </p:nvSpPr>
        <p:spPr>
          <a:xfrm>
            <a:off x="179512" y="174395"/>
            <a:ext cx="8568952" cy="668837"/>
          </a:xfrm>
          <a:prstGeom prst="rect">
            <a:avLst/>
          </a:prstGeom>
        </p:spPr>
        <p:txBody>
          <a:bodyPr wrap="square">
            <a:spAutoFit/>
          </a:bodyPr>
          <a:lstStyle/>
          <a:p>
            <a:pPr algn="ctr"/>
            <a:r>
              <a:rPr lang="zh-CN" altLang="en-US" sz="3600" dirty="0">
                <a:solidFill>
                  <a:schemeClr val="folHlink"/>
                </a:solidFill>
                <a:latin typeface="Times New Roman" pitchFamily="18" charset="0"/>
              </a:rPr>
              <a:t>高分子改性方法的分类</a:t>
            </a:r>
            <a:endParaRPr lang="zh-CN" alt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5347">
                                            <p:bg/>
                                          </p:spTgt>
                                        </p:tgtEl>
                                        <p:attrNameLst>
                                          <p:attrName>style.visibility</p:attrName>
                                        </p:attrNameLst>
                                      </p:cBhvr>
                                      <p:to>
                                        <p:strVal val="visible"/>
                                      </p:to>
                                    </p:set>
                                    <p:animEffect transition="in" filter="blinds(horizontal)">
                                      <p:cBhvr>
                                        <p:cTn id="7" dur="500"/>
                                        <p:tgtEl>
                                          <p:spTgt spid="185347">
                                            <p:bg/>
                                          </p:spTgt>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185347">
                                            <p:txEl>
                                              <p:pRg st="0" end="0"/>
                                            </p:txEl>
                                          </p:spTgt>
                                        </p:tgtEl>
                                        <p:attrNameLst>
                                          <p:attrName>style.visibility</p:attrName>
                                        </p:attrNameLst>
                                      </p:cBhvr>
                                      <p:to>
                                        <p:strVal val="visible"/>
                                      </p:to>
                                    </p:set>
                                    <p:animEffect transition="in" filter="blinds(horizontal)">
                                      <p:cBhvr>
                                        <p:cTn id="11" dur="500"/>
                                        <p:tgtEl>
                                          <p:spTgt spid="185347">
                                            <p:txEl>
                                              <p:pRg st="0" end="0"/>
                                            </p:txEl>
                                          </p:spTgt>
                                        </p:tgtEl>
                                      </p:cBhvr>
                                    </p:animEffect>
                                  </p:childTnLst>
                                </p:cTn>
                              </p:par>
                            </p:childTnLst>
                          </p:cTn>
                        </p:par>
                        <p:par>
                          <p:cTn id="12" fill="hold">
                            <p:stCondLst>
                              <p:cond delay="1000"/>
                            </p:stCondLst>
                            <p:childTnLst>
                              <p:par>
                                <p:cTn id="13" presetID="3" presetClass="entr" presetSubtype="10" fill="hold" grpId="0" nodeType="afterEffect">
                                  <p:stCondLst>
                                    <p:cond delay="0"/>
                                  </p:stCondLst>
                                  <p:childTnLst>
                                    <p:set>
                                      <p:cBhvr>
                                        <p:cTn id="14" dur="1" fill="hold">
                                          <p:stCondLst>
                                            <p:cond delay="0"/>
                                          </p:stCondLst>
                                        </p:cTn>
                                        <p:tgtEl>
                                          <p:spTgt spid="185347">
                                            <p:txEl>
                                              <p:pRg st="1" end="1"/>
                                            </p:txEl>
                                          </p:spTgt>
                                        </p:tgtEl>
                                        <p:attrNameLst>
                                          <p:attrName>style.visibility</p:attrName>
                                        </p:attrNameLst>
                                      </p:cBhvr>
                                      <p:to>
                                        <p:strVal val="visible"/>
                                      </p:to>
                                    </p:set>
                                    <p:animEffect transition="in" filter="blinds(horizontal)">
                                      <p:cBhvr>
                                        <p:cTn id="15" dur="500"/>
                                        <p:tgtEl>
                                          <p:spTgt spid="185347">
                                            <p:txEl>
                                              <p:pRg st="1" end="1"/>
                                            </p:txEl>
                                          </p:spTgt>
                                        </p:tgtEl>
                                      </p:cBhvr>
                                    </p:animEffect>
                                  </p:childTnLst>
                                </p:cTn>
                              </p:par>
                            </p:childTnLst>
                          </p:cTn>
                        </p:par>
                        <p:par>
                          <p:cTn id="16" fill="hold">
                            <p:stCondLst>
                              <p:cond delay="1500"/>
                            </p:stCondLst>
                            <p:childTnLst>
                              <p:par>
                                <p:cTn id="17" presetID="3" presetClass="entr" presetSubtype="10" fill="hold" grpId="0" nodeType="afterEffect">
                                  <p:stCondLst>
                                    <p:cond delay="0"/>
                                  </p:stCondLst>
                                  <p:childTnLst>
                                    <p:set>
                                      <p:cBhvr>
                                        <p:cTn id="18" dur="1" fill="hold">
                                          <p:stCondLst>
                                            <p:cond delay="0"/>
                                          </p:stCondLst>
                                        </p:cTn>
                                        <p:tgtEl>
                                          <p:spTgt spid="185347">
                                            <p:txEl>
                                              <p:pRg st="2" end="2"/>
                                            </p:txEl>
                                          </p:spTgt>
                                        </p:tgtEl>
                                        <p:attrNameLst>
                                          <p:attrName>style.visibility</p:attrName>
                                        </p:attrNameLst>
                                      </p:cBhvr>
                                      <p:to>
                                        <p:strVal val="visible"/>
                                      </p:to>
                                    </p:set>
                                    <p:animEffect transition="in" filter="blinds(horizontal)">
                                      <p:cBhvr>
                                        <p:cTn id="19" dur="500"/>
                                        <p:tgtEl>
                                          <p:spTgt spid="185347">
                                            <p:txEl>
                                              <p:pRg st="2" end="2"/>
                                            </p:txEl>
                                          </p:spTgt>
                                        </p:tgtEl>
                                      </p:cBhvr>
                                    </p:animEffect>
                                  </p:childTnLst>
                                </p:cTn>
                              </p:par>
                            </p:childTnLst>
                          </p:cTn>
                        </p:par>
                        <p:par>
                          <p:cTn id="20" fill="hold">
                            <p:stCondLst>
                              <p:cond delay="2000"/>
                            </p:stCondLst>
                            <p:childTnLst>
                              <p:par>
                                <p:cTn id="21" presetID="3" presetClass="entr" presetSubtype="10" fill="hold" grpId="0" nodeType="afterEffect">
                                  <p:stCondLst>
                                    <p:cond delay="0"/>
                                  </p:stCondLst>
                                  <p:childTnLst>
                                    <p:set>
                                      <p:cBhvr>
                                        <p:cTn id="22" dur="1" fill="hold">
                                          <p:stCondLst>
                                            <p:cond delay="0"/>
                                          </p:stCondLst>
                                        </p:cTn>
                                        <p:tgtEl>
                                          <p:spTgt spid="185347">
                                            <p:txEl>
                                              <p:pRg st="3" end="3"/>
                                            </p:txEl>
                                          </p:spTgt>
                                        </p:tgtEl>
                                        <p:attrNameLst>
                                          <p:attrName>style.visibility</p:attrName>
                                        </p:attrNameLst>
                                      </p:cBhvr>
                                      <p:to>
                                        <p:strVal val="visible"/>
                                      </p:to>
                                    </p:set>
                                    <p:animEffect transition="in" filter="blinds(horizontal)">
                                      <p:cBhvr>
                                        <p:cTn id="23" dur="500"/>
                                        <p:tgtEl>
                                          <p:spTgt spid="185347">
                                            <p:txEl>
                                              <p:pRg st="3" end="3"/>
                                            </p:txEl>
                                          </p:spTgt>
                                        </p:tgtEl>
                                      </p:cBhvr>
                                    </p:animEffect>
                                  </p:childTnLst>
                                </p:cTn>
                              </p:par>
                            </p:childTnLst>
                          </p:cTn>
                        </p:par>
                        <p:par>
                          <p:cTn id="24" fill="hold">
                            <p:stCondLst>
                              <p:cond delay="2500"/>
                            </p:stCondLst>
                            <p:childTnLst>
                              <p:par>
                                <p:cTn id="25" presetID="3" presetClass="entr" presetSubtype="10" fill="hold" grpId="0" nodeType="afterEffect">
                                  <p:stCondLst>
                                    <p:cond delay="0"/>
                                  </p:stCondLst>
                                  <p:childTnLst>
                                    <p:set>
                                      <p:cBhvr>
                                        <p:cTn id="26" dur="1" fill="hold">
                                          <p:stCondLst>
                                            <p:cond delay="0"/>
                                          </p:stCondLst>
                                        </p:cTn>
                                        <p:tgtEl>
                                          <p:spTgt spid="185347">
                                            <p:txEl>
                                              <p:pRg st="4" end="4"/>
                                            </p:txEl>
                                          </p:spTgt>
                                        </p:tgtEl>
                                        <p:attrNameLst>
                                          <p:attrName>style.visibility</p:attrName>
                                        </p:attrNameLst>
                                      </p:cBhvr>
                                      <p:to>
                                        <p:strVal val="visible"/>
                                      </p:to>
                                    </p:set>
                                    <p:animEffect transition="in" filter="blinds(horizontal)">
                                      <p:cBhvr>
                                        <p:cTn id="27" dur="500"/>
                                        <p:tgtEl>
                                          <p:spTgt spid="18534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7" presetClass="entr" presetSubtype="10" fill="hold" grpId="0" nodeType="clickEffect">
                                  <p:stCondLst>
                                    <p:cond delay="0"/>
                                  </p:stCondLst>
                                  <p:childTnLst>
                                    <p:set>
                                      <p:cBhvr>
                                        <p:cTn id="31" dur="1" fill="hold">
                                          <p:stCondLst>
                                            <p:cond delay="0"/>
                                          </p:stCondLst>
                                        </p:cTn>
                                        <p:tgtEl>
                                          <p:spTgt spid="185350"/>
                                        </p:tgtEl>
                                        <p:attrNameLst>
                                          <p:attrName>style.visibility</p:attrName>
                                        </p:attrNameLst>
                                      </p:cBhvr>
                                      <p:to>
                                        <p:strVal val="visible"/>
                                      </p:to>
                                    </p:set>
                                    <p:anim calcmode="lin" valueType="num">
                                      <p:cBhvr>
                                        <p:cTn id="32" dur="500" fill="hold"/>
                                        <p:tgtEl>
                                          <p:spTgt spid="185350"/>
                                        </p:tgtEl>
                                        <p:attrNameLst>
                                          <p:attrName>ppt_w</p:attrName>
                                        </p:attrNameLst>
                                      </p:cBhvr>
                                      <p:tavLst>
                                        <p:tav tm="0">
                                          <p:val>
                                            <p:fltVal val="0"/>
                                          </p:val>
                                        </p:tav>
                                        <p:tav tm="100000">
                                          <p:val>
                                            <p:strVal val="#ppt_w"/>
                                          </p:val>
                                        </p:tav>
                                      </p:tavLst>
                                    </p:anim>
                                    <p:anim calcmode="lin" valueType="num">
                                      <p:cBhvr>
                                        <p:cTn id="33" dur="500" fill="hold"/>
                                        <p:tgtEl>
                                          <p:spTgt spid="18535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7" grpId="0" build="p" animBg="1"/>
      <p:bldP spid="18535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bwMode="auto">
          <a:xfrm>
            <a:off x="405837" y="548680"/>
            <a:ext cx="8424862" cy="1430337"/>
          </a:xfrm>
          <a:no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150000"/>
              </a:lnSpc>
              <a:spcBef>
                <a:spcPct val="0"/>
              </a:spcBef>
              <a:buClr>
                <a:schemeClr val="tx1"/>
              </a:buClr>
              <a:buFont typeface="Wingdings" pitchFamily="2" charset="2"/>
              <a:buChar char="Ø"/>
            </a:pPr>
            <a:r>
              <a:rPr lang="zh-CN" altLang="en-US" sz="2800" b="1" dirty="0">
                <a:solidFill>
                  <a:schemeClr val="folHlink"/>
                </a:solidFill>
              </a:rPr>
              <a:t>化学改性</a:t>
            </a:r>
            <a:r>
              <a:rPr lang="zh-CN" altLang="en-US" sz="2800" dirty="0"/>
              <a:t>：</a:t>
            </a:r>
            <a:r>
              <a:rPr lang="zh-CN" altLang="en-US" sz="2800" b="1" dirty="0"/>
              <a:t>通过化学反应的方法进行改性，发生化学结构的改变。 </a:t>
            </a:r>
          </a:p>
        </p:txBody>
      </p:sp>
      <p:sp>
        <p:nvSpPr>
          <p:cNvPr id="183300" name="Rectangle 4"/>
          <p:cNvSpPr>
            <a:spLocks noChangeArrowheads="1"/>
          </p:cNvSpPr>
          <p:nvPr/>
        </p:nvSpPr>
        <p:spPr bwMode="auto">
          <a:xfrm>
            <a:off x="405837" y="2060848"/>
            <a:ext cx="8353425" cy="3825875"/>
          </a:xfrm>
          <a:prstGeom prst="rect">
            <a:avLst/>
          </a:prstGeom>
          <a:solidFill>
            <a:srgbClr val="FFFF99"/>
          </a:solidFill>
          <a:ln w="9525">
            <a:solidFill>
              <a:srgbClr val="FF0000"/>
            </a:solidFill>
            <a:miter lim="800000"/>
            <a:headEnd/>
            <a:tailEnd/>
          </a:ln>
          <a:effectLst/>
        </p:spPr>
        <p:txBody>
          <a:bodyPr>
            <a:spAutoFit/>
          </a:bodyPr>
          <a:lstStyle/>
          <a:p>
            <a:pPr marL="342900" indent="-342900">
              <a:lnSpc>
                <a:spcPct val="140000"/>
              </a:lnSpc>
              <a:buFont typeface="Wingdings" pitchFamily="2" charset="2"/>
              <a:buChar char="ü"/>
              <a:defRPr/>
            </a:pPr>
            <a:r>
              <a:rPr lang="zh-CN" altLang="en-US" sz="2400" dirty="0">
                <a:solidFill>
                  <a:schemeClr val="bg1"/>
                </a:solidFill>
                <a:effectLst>
                  <a:outerShdw blurRad="38100" dist="38100" dir="2700000" algn="tl">
                    <a:srgbClr val="000000"/>
                  </a:outerShdw>
                </a:effectLst>
              </a:rPr>
              <a:t>嵌段、接枝、无规共聚反应：</a:t>
            </a:r>
            <a:r>
              <a:rPr lang="zh-CN" altLang="en-US" sz="2400" dirty="0">
                <a:solidFill>
                  <a:schemeClr val="bg1"/>
                </a:solidFill>
              </a:rPr>
              <a:t>由两种或两种以上不同单体通过聚合所发生的反应。热塑性弹性体、</a:t>
            </a:r>
            <a:r>
              <a:rPr lang="en-US" altLang="zh-CN" sz="2400" dirty="0">
                <a:solidFill>
                  <a:schemeClr val="bg1"/>
                </a:solidFill>
              </a:rPr>
              <a:t>ABS</a:t>
            </a:r>
            <a:r>
              <a:rPr lang="zh-CN" altLang="en-US" sz="2400" dirty="0">
                <a:solidFill>
                  <a:schemeClr val="bg1"/>
                </a:solidFill>
              </a:rPr>
              <a:t>：丙烯腈</a:t>
            </a:r>
            <a:r>
              <a:rPr lang="en-US" altLang="zh-CN" sz="2400" dirty="0">
                <a:solidFill>
                  <a:schemeClr val="bg1"/>
                </a:solidFill>
              </a:rPr>
              <a:t>-</a:t>
            </a:r>
            <a:r>
              <a:rPr lang="zh-CN" altLang="en-US" sz="2400" dirty="0">
                <a:solidFill>
                  <a:schemeClr val="bg1"/>
                </a:solidFill>
              </a:rPr>
              <a:t>丁二烯</a:t>
            </a:r>
            <a:r>
              <a:rPr lang="en-US" altLang="zh-CN" sz="2400" dirty="0">
                <a:solidFill>
                  <a:schemeClr val="bg1"/>
                </a:solidFill>
              </a:rPr>
              <a:t>-</a:t>
            </a:r>
            <a:r>
              <a:rPr lang="zh-CN" altLang="en-US" sz="2400" dirty="0">
                <a:solidFill>
                  <a:schemeClr val="bg1"/>
                </a:solidFill>
              </a:rPr>
              <a:t>苯乙烯共聚物</a:t>
            </a:r>
            <a:r>
              <a:rPr lang="en-US" altLang="zh-CN" sz="2400" dirty="0">
                <a:solidFill>
                  <a:schemeClr val="bg1"/>
                </a:solidFill>
              </a:rPr>
              <a:t>、PP-R</a:t>
            </a:r>
            <a:r>
              <a:rPr lang="zh-CN" altLang="en-US" sz="2400" dirty="0">
                <a:solidFill>
                  <a:schemeClr val="bg1"/>
                </a:solidFill>
              </a:rPr>
              <a:t>共聚物等。</a:t>
            </a:r>
          </a:p>
          <a:p>
            <a:pPr marL="342900" indent="-342900">
              <a:lnSpc>
                <a:spcPct val="140000"/>
              </a:lnSpc>
              <a:buFont typeface="Wingdings" pitchFamily="2" charset="2"/>
              <a:buChar char="ü"/>
              <a:defRPr/>
            </a:pPr>
            <a:r>
              <a:rPr lang="zh-CN" altLang="en-US" sz="2400" dirty="0">
                <a:solidFill>
                  <a:schemeClr val="bg1"/>
                </a:solidFill>
                <a:effectLst>
                  <a:outerShdw blurRad="38100" dist="38100" dir="2700000" algn="tl">
                    <a:srgbClr val="000000"/>
                  </a:outerShdw>
                </a:effectLst>
              </a:rPr>
              <a:t>交联反应</a:t>
            </a:r>
            <a:r>
              <a:rPr lang="zh-CN" altLang="en-US" sz="2400" dirty="0">
                <a:solidFill>
                  <a:schemeClr val="bg1"/>
                </a:solidFill>
              </a:rPr>
              <a:t>：链型高聚物连接成为体型高聚物的反应称为交联反应。机械强度、耐溶剂和耐热等方面都比链型高聚物的有所提高。如：橡胶、电缆料。</a:t>
            </a:r>
          </a:p>
          <a:p>
            <a:pPr marL="342900" indent="-342900">
              <a:lnSpc>
                <a:spcPct val="140000"/>
              </a:lnSpc>
              <a:buFont typeface="Wingdings" pitchFamily="2" charset="2"/>
              <a:buChar char="ü"/>
              <a:defRPr/>
            </a:pPr>
            <a:r>
              <a:rPr lang="en-US" altLang="zh-CN" sz="2400" dirty="0">
                <a:solidFill>
                  <a:schemeClr val="bg1"/>
                </a:solidFill>
                <a:effectLst>
                  <a:outerShdw blurRad="38100" dist="38100" dir="2700000" algn="tl">
                    <a:srgbClr val="000000"/>
                  </a:outerShdw>
                </a:effectLst>
              </a:rPr>
              <a:t>IPN</a:t>
            </a:r>
            <a:r>
              <a:rPr lang="zh-CN" altLang="en-US" sz="2400" dirty="0">
                <a:solidFill>
                  <a:schemeClr val="bg1"/>
                </a:solidFill>
                <a:effectLst>
                  <a:outerShdw blurRad="38100" dist="38100" dir="2700000" algn="tl">
                    <a:srgbClr val="000000"/>
                  </a:outerShdw>
                </a:effectLst>
              </a:rPr>
              <a:t>：</a:t>
            </a:r>
            <a:r>
              <a:rPr lang="zh-CN" altLang="en-US" sz="2400" dirty="0">
                <a:solidFill>
                  <a:schemeClr val="bg1"/>
                </a:solidFill>
              </a:rPr>
              <a:t>聚氨酯/环氧树脂等多种。</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3300"/>
                                        </p:tgtEl>
                                        <p:attrNameLst>
                                          <p:attrName>style.visibility</p:attrName>
                                        </p:attrNameLst>
                                      </p:cBhvr>
                                      <p:to>
                                        <p:strVal val="visible"/>
                                      </p:to>
                                    </p:set>
                                    <p:animEffect transition="in" filter="blinds(horizontal)">
                                      <p:cBhvr>
                                        <p:cTn id="7" dur="500"/>
                                        <p:tgtEl>
                                          <p:spTgt spid="1833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30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323850" y="908050"/>
            <a:ext cx="8424863" cy="549275"/>
          </a:xfrm>
          <a:prstGeom prst="rect">
            <a:avLst/>
          </a:prstGeom>
          <a:noFill/>
          <a:ln w="12700" cap="sq" algn="ctr">
            <a:noFill/>
            <a:miter lim="800000"/>
            <a:headEnd/>
            <a:tailEnd/>
          </a:ln>
        </p:spPr>
        <p:txBody>
          <a:bodyPr>
            <a:spAutoFit/>
          </a:bodyPr>
          <a:lstStyle/>
          <a:p>
            <a:pPr eaLnBrk="0" hangingPunct="0">
              <a:lnSpc>
                <a:spcPct val="125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15363" name="Text Box 3"/>
          <p:cNvSpPr txBox="1">
            <a:spLocks noChangeArrowheads="1"/>
          </p:cNvSpPr>
          <p:nvPr/>
        </p:nvSpPr>
        <p:spPr bwMode="auto">
          <a:xfrm>
            <a:off x="323850" y="836613"/>
            <a:ext cx="8820150" cy="457200"/>
          </a:xfrm>
          <a:prstGeom prst="rect">
            <a:avLst/>
          </a:prstGeom>
          <a:noFill/>
          <a:ln w="12700" cap="sq" algn="ctr">
            <a:noFill/>
            <a:miter lim="800000"/>
            <a:headEnd/>
            <a:tailEnd/>
          </a:ln>
        </p:spPr>
        <p:txBody>
          <a:bodyPr>
            <a:spAutoFit/>
          </a:bodyPr>
          <a:lstStyle/>
          <a:p>
            <a:pPr eaLnBrk="0" hangingPunct="0">
              <a:lnSpc>
                <a:spcPct val="100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93188" name="Text Box 4"/>
          <p:cNvSpPr txBox="1">
            <a:spLocks noChangeArrowheads="1"/>
          </p:cNvSpPr>
          <p:nvPr/>
        </p:nvSpPr>
        <p:spPr bwMode="auto">
          <a:xfrm>
            <a:off x="755650" y="620713"/>
            <a:ext cx="7705725" cy="641350"/>
          </a:xfrm>
          <a:prstGeom prst="rect">
            <a:avLst/>
          </a:prstGeom>
          <a:noFill/>
          <a:ln w="12700" cap="sq" algn="ctr">
            <a:noFill/>
            <a:miter lim="800000"/>
            <a:headEnd/>
            <a:tailEnd/>
          </a:ln>
          <a:effectLst/>
        </p:spPr>
        <p:txBody>
          <a:bodyPr>
            <a:spAutoFit/>
          </a:bodyPr>
          <a:lstStyle/>
          <a:p>
            <a:pPr algn="ctr" eaLnBrk="0" hangingPunct="0">
              <a:lnSpc>
                <a:spcPct val="100000"/>
              </a:lnSpc>
              <a:spcBef>
                <a:spcPct val="50000"/>
              </a:spcBef>
              <a:buClrTx/>
              <a:buSzTx/>
              <a:buFontTx/>
              <a:buNone/>
              <a:defRPr/>
            </a:pPr>
            <a:r>
              <a:rPr lang="en-US" altLang="zh-CN" sz="3600">
                <a:solidFill>
                  <a:schemeClr val="folHlink"/>
                </a:solidFill>
                <a:effectLst>
                  <a:outerShdw blurRad="38100" dist="38100" dir="2700000" algn="tl">
                    <a:srgbClr val="000000"/>
                  </a:outerShdw>
                </a:effectLst>
                <a:latin typeface="Times New Roman" pitchFamily="18" charset="0"/>
              </a:rPr>
              <a:t>1.1 </a:t>
            </a:r>
            <a:r>
              <a:rPr lang="zh-CN" altLang="en-US" sz="3600">
                <a:solidFill>
                  <a:schemeClr val="folHlink"/>
                </a:solidFill>
                <a:effectLst>
                  <a:outerShdw blurRad="38100" dist="38100" dir="2700000" algn="tl">
                    <a:srgbClr val="000000"/>
                  </a:outerShdw>
                </a:effectLst>
                <a:latin typeface="Times New Roman" pitchFamily="18" charset="0"/>
              </a:rPr>
              <a:t>聚合物改性的主要方法</a:t>
            </a:r>
          </a:p>
        </p:txBody>
      </p:sp>
      <p:sp>
        <p:nvSpPr>
          <p:cNvPr id="15365" name="Text Box 5"/>
          <p:cNvSpPr txBox="1">
            <a:spLocks noChangeArrowheads="1"/>
          </p:cNvSpPr>
          <p:nvPr/>
        </p:nvSpPr>
        <p:spPr bwMode="auto">
          <a:xfrm>
            <a:off x="251521" y="1557338"/>
            <a:ext cx="8892480" cy="461665"/>
          </a:xfrm>
          <a:prstGeom prst="rect">
            <a:avLst/>
          </a:prstGeom>
          <a:noFill/>
          <a:ln w="12700" cap="sq" algn="ctr">
            <a:noFill/>
            <a:miter lim="800000"/>
            <a:headEnd/>
            <a:tailEnd/>
          </a:ln>
        </p:spPr>
        <p:txBody>
          <a:bodyPr wrap="square">
            <a:spAutoFit/>
          </a:bodyPr>
          <a:lstStyle/>
          <a:p>
            <a:pPr eaLnBrk="0" hangingPunct="0">
              <a:lnSpc>
                <a:spcPct val="100000"/>
              </a:lnSpc>
              <a:spcBef>
                <a:spcPct val="50000"/>
              </a:spcBef>
              <a:buClrTx/>
              <a:buSzTx/>
              <a:buFontTx/>
              <a:buNone/>
            </a:pPr>
            <a:r>
              <a:rPr kumimoji="0" lang="zh-CN" altLang="en-US" sz="2400" dirty="0">
                <a:solidFill>
                  <a:schemeClr val="folHlink"/>
                </a:solidFill>
                <a:latin typeface="Times New Roman" pitchFamily="18" charset="0"/>
                <a:ea typeface="楷体_GB2312" pitchFamily="49" charset="-122"/>
              </a:rPr>
              <a:t>共混改性、填充改性、纤维增强复合材料、化学改性和表面改性</a:t>
            </a:r>
          </a:p>
        </p:txBody>
      </p:sp>
      <p:sp>
        <p:nvSpPr>
          <p:cNvPr id="93190" name="Text Box 6"/>
          <p:cNvSpPr txBox="1">
            <a:spLocks noChangeArrowheads="1"/>
          </p:cNvSpPr>
          <p:nvPr/>
        </p:nvSpPr>
        <p:spPr bwMode="auto">
          <a:xfrm>
            <a:off x="323850" y="2924175"/>
            <a:ext cx="8569325" cy="3154363"/>
          </a:xfrm>
          <a:prstGeom prst="rect">
            <a:avLst/>
          </a:prstGeom>
          <a:solidFill>
            <a:srgbClr val="FFFF99"/>
          </a:solidFill>
          <a:ln w="12700" cap="sq" algn="ctr">
            <a:solidFill>
              <a:srgbClr val="00FF00"/>
            </a:solidFill>
            <a:miter lim="800000"/>
            <a:headEnd/>
            <a:tailEnd/>
          </a:ln>
        </p:spPr>
        <p:txBody>
          <a:bodyPr>
            <a:spAutoFit/>
          </a:bodyPr>
          <a:lstStyle/>
          <a:p>
            <a:pPr eaLnBrk="0" hangingPunct="0">
              <a:lnSpc>
                <a:spcPct val="140000"/>
              </a:lnSpc>
              <a:buClrTx/>
              <a:buSzTx/>
              <a:buFontTx/>
              <a:buBlip>
                <a:blip r:embed="rId2"/>
              </a:buBlip>
            </a:pPr>
            <a:r>
              <a:rPr lang="zh-CN" altLang="en-US" dirty="0">
                <a:solidFill>
                  <a:srgbClr val="000099"/>
                </a:solidFill>
                <a:latin typeface="楷体_GB2312" pitchFamily="49" charset="-122"/>
                <a:ea typeface="楷体_GB2312" pitchFamily="49" charset="-122"/>
              </a:rPr>
              <a:t> </a:t>
            </a:r>
            <a:r>
              <a:rPr lang="zh-CN" altLang="en-US" dirty="0">
                <a:solidFill>
                  <a:schemeClr val="bg2"/>
                </a:solidFill>
                <a:latin typeface="楷体_GB2312" pitchFamily="49" charset="-122"/>
                <a:ea typeface="楷体_GB2312" pitchFamily="49" charset="-122"/>
              </a:rPr>
              <a:t>合金</a:t>
            </a:r>
            <a:r>
              <a:rPr lang="zh-CN" altLang="en-US" dirty="0">
                <a:solidFill>
                  <a:srgbClr val="000099"/>
                </a:solidFill>
                <a:latin typeface="楷体_GB2312" pitchFamily="49" charset="-122"/>
                <a:ea typeface="楷体_GB2312" pitchFamily="49" charset="-122"/>
              </a:rPr>
              <a:t>：地球上能够大量开采且有利用价值的金属品种只有很少的几种。于是，材料领域的革命，人们转而采用了合金的方法，获得了多种多样性能各异的金属材料；例如铜合金：锌黄铜；锡、铝、镍、铍、硅 铝、铅等青铜。锡青铜在我国历史久远，耐蚀、适合铸造。</a:t>
            </a:r>
          </a:p>
          <a:p>
            <a:pPr eaLnBrk="0" hangingPunct="0">
              <a:lnSpc>
                <a:spcPct val="140000"/>
              </a:lnSpc>
              <a:buClrTx/>
              <a:buSzTx/>
              <a:buFontTx/>
              <a:buBlip>
                <a:blip r:embed="rId2"/>
              </a:buBlip>
            </a:pPr>
            <a:r>
              <a:rPr lang="zh-CN" altLang="en-US" dirty="0">
                <a:solidFill>
                  <a:srgbClr val="000099"/>
                </a:solidFill>
                <a:latin typeface="楷体_GB2312" pitchFamily="49" charset="-122"/>
                <a:ea typeface="楷体_GB2312" pitchFamily="49" charset="-122"/>
              </a:rPr>
              <a:t> </a:t>
            </a:r>
            <a:r>
              <a:rPr lang="zh-CN" altLang="en-US" dirty="0">
                <a:solidFill>
                  <a:schemeClr val="bg2"/>
                </a:solidFill>
                <a:latin typeface="楷体_GB2312" pitchFamily="49" charset="-122"/>
                <a:ea typeface="楷体_GB2312" pitchFamily="49" charset="-122"/>
              </a:rPr>
              <a:t>聚合物合金</a:t>
            </a:r>
            <a:r>
              <a:rPr lang="zh-CN" altLang="en-US" dirty="0">
                <a:solidFill>
                  <a:srgbClr val="000099"/>
                </a:solidFill>
                <a:latin typeface="楷体_GB2312" pitchFamily="49" charset="-122"/>
                <a:ea typeface="楷体_GB2312" pitchFamily="49" charset="-122"/>
              </a:rPr>
              <a:t>：已经合成的聚合物达数千种之多，但能够有工业应用价值的只有几百种，其中能够大规模工业生产的只有几十种。人们发现在聚合物领域也可以走与冶金领域发展合金类似的道路，开发聚合物共混物。</a:t>
            </a:r>
          </a:p>
        </p:txBody>
      </p:sp>
      <p:sp>
        <p:nvSpPr>
          <p:cNvPr id="15367" name="Rectangle 7"/>
          <p:cNvSpPr>
            <a:spLocks noChangeArrowheads="1"/>
          </p:cNvSpPr>
          <p:nvPr/>
        </p:nvSpPr>
        <p:spPr bwMode="auto">
          <a:xfrm>
            <a:off x="468313" y="2205038"/>
            <a:ext cx="2808287" cy="476250"/>
          </a:xfrm>
          <a:prstGeom prst="rect">
            <a:avLst/>
          </a:prstGeom>
          <a:noFill/>
          <a:ln w="9525">
            <a:noFill/>
            <a:miter lim="800000"/>
            <a:headEnd/>
            <a:tailEnd/>
          </a:ln>
        </p:spPr>
        <p:txBody>
          <a:bodyPr>
            <a:spAutoFit/>
          </a:bodyPr>
          <a:lstStyle/>
          <a:p>
            <a:pPr marL="342900" indent="-342900">
              <a:lnSpc>
                <a:spcPct val="90000"/>
              </a:lnSpc>
            </a:pPr>
            <a:r>
              <a:rPr lang="zh-CN" altLang="en-US" sz="2800">
                <a:latin typeface="Times New Roman" pitchFamily="18" charset="0"/>
              </a:rPr>
              <a:t>1.</a:t>
            </a:r>
            <a:r>
              <a:rPr lang="en-US" altLang="zh-CN" sz="2800">
                <a:latin typeface="Times New Roman" pitchFamily="18" charset="0"/>
              </a:rPr>
              <a:t>1.1  </a:t>
            </a:r>
            <a:r>
              <a:rPr lang="zh-CN" altLang="en-US" sz="2800">
                <a:latin typeface="Times New Roman" pitchFamily="18" charset="0"/>
              </a:rPr>
              <a:t>共混改性</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3190"/>
                                        </p:tgtEl>
                                        <p:attrNameLst>
                                          <p:attrName>style.visibility</p:attrName>
                                        </p:attrNameLst>
                                      </p:cBhvr>
                                      <p:to>
                                        <p:strVal val="visible"/>
                                      </p:to>
                                    </p:set>
                                    <p:animEffect transition="in" filter="diamond(in)">
                                      <p:cBhvr>
                                        <p:cTn id="7" dur="1000"/>
                                        <p:tgtEl>
                                          <p:spTgt spid="931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9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323850" y="908050"/>
            <a:ext cx="8424863" cy="549275"/>
          </a:xfrm>
          <a:prstGeom prst="rect">
            <a:avLst/>
          </a:prstGeom>
          <a:noFill/>
          <a:ln w="12700" cap="sq" algn="ctr">
            <a:noFill/>
            <a:miter lim="800000"/>
            <a:headEnd/>
            <a:tailEnd/>
          </a:ln>
        </p:spPr>
        <p:txBody>
          <a:bodyPr>
            <a:spAutoFit/>
          </a:bodyPr>
          <a:lstStyle/>
          <a:p>
            <a:pPr eaLnBrk="0" hangingPunct="0">
              <a:lnSpc>
                <a:spcPct val="125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16387" name="Text Box 3"/>
          <p:cNvSpPr txBox="1">
            <a:spLocks noChangeArrowheads="1"/>
          </p:cNvSpPr>
          <p:nvPr/>
        </p:nvSpPr>
        <p:spPr bwMode="auto">
          <a:xfrm>
            <a:off x="323850" y="836613"/>
            <a:ext cx="8820150" cy="457200"/>
          </a:xfrm>
          <a:prstGeom prst="rect">
            <a:avLst/>
          </a:prstGeom>
          <a:noFill/>
          <a:ln w="12700" cap="sq" algn="ctr">
            <a:noFill/>
            <a:miter lim="800000"/>
            <a:headEnd/>
            <a:tailEnd/>
          </a:ln>
        </p:spPr>
        <p:txBody>
          <a:bodyPr>
            <a:spAutoFit/>
          </a:bodyPr>
          <a:lstStyle/>
          <a:p>
            <a:pPr eaLnBrk="0" hangingPunct="0">
              <a:lnSpc>
                <a:spcPct val="100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16388" name="Rectangle 4"/>
          <p:cNvSpPr>
            <a:spLocks noChangeArrowheads="1"/>
          </p:cNvSpPr>
          <p:nvPr/>
        </p:nvSpPr>
        <p:spPr bwMode="auto">
          <a:xfrm>
            <a:off x="323850" y="1528762"/>
            <a:ext cx="8569325" cy="3196382"/>
          </a:xfrm>
          <a:prstGeom prst="rect">
            <a:avLst/>
          </a:prstGeom>
          <a:noFill/>
          <a:ln w="9525">
            <a:noFill/>
            <a:miter lim="800000"/>
            <a:headEnd/>
            <a:tailEnd/>
          </a:ln>
        </p:spPr>
        <p:txBody>
          <a:bodyPr/>
          <a:lstStyle/>
          <a:p>
            <a:pPr marL="342900" indent="-342900" eaLnBrk="0" hangingPunct="0">
              <a:lnSpc>
                <a:spcPct val="140000"/>
              </a:lnSpc>
              <a:spcBef>
                <a:spcPct val="0"/>
              </a:spcBef>
              <a:buClrTx/>
              <a:buFont typeface="Wingdings" pitchFamily="2" charset="2"/>
              <a:buBlip>
                <a:blip r:embed="rId2"/>
              </a:buBlip>
            </a:pPr>
            <a:r>
              <a:rPr lang="zh-CN" altLang="en-US" sz="2400" dirty="0">
                <a:latin typeface="楷体_GB2312" pitchFamily="49" charset="-122"/>
                <a:ea typeface="楷体_GB2312" pitchFamily="49" charset="-122"/>
              </a:rPr>
              <a:t>共混</a:t>
            </a:r>
            <a:r>
              <a:rPr lang="zh-CN" altLang="en-US" sz="2400" dirty="0">
                <a:solidFill>
                  <a:schemeClr val="folHlink"/>
                </a:solidFill>
                <a:latin typeface="楷体_GB2312" pitchFamily="49" charset="-122"/>
                <a:ea typeface="楷体_GB2312" pitchFamily="49" charset="-122"/>
              </a:rPr>
              <a:t>目的</a:t>
            </a:r>
            <a:r>
              <a:rPr lang="zh-CN" altLang="en-US" sz="2400" dirty="0">
                <a:latin typeface="楷体_GB2312" pitchFamily="49" charset="-122"/>
                <a:ea typeface="楷体_GB2312" pitchFamily="49" charset="-122"/>
              </a:rPr>
              <a:t>在于取长补短，用较方便和较经济的方法，获得新性能的聚合物，或根据需要制备适当性能的共混聚合物。</a:t>
            </a:r>
            <a:endParaRPr lang="en-US" altLang="zh-CN" sz="2400" dirty="0">
              <a:latin typeface="楷体_GB2312" pitchFamily="49" charset="-122"/>
              <a:ea typeface="楷体_GB2312" pitchFamily="49" charset="-122"/>
            </a:endParaRPr>
          </a:p>
          <a:p>
            <a:pPr marL="342900" indent="-342900" eaLnBrk="0" hangingPunct="0">
              <a:lnSpc>
                <a:spcPct val="140000"/>
              </a:lnSpc>
              <a:spcBef>
                <a:spcPct val="0"/>
              </a:spcBef>
              <a:buClrTx/>
              <a:buFont typeface="Wingdings" pitchFamily="2" charset="2"/>
              <a:buBlip>
                <a:blip r:embed="rId2"/>
              </a:buBlip>
            </a:pPr>
            <a:endParaRPr lang="en-US" altLang="zh-CN" sz="2400" dirty="0">
              <a:latin typeface="楷体_GB2312" pitchFamily="49" charset="-122"/>
              <a:ea typeface="楷体_GB2312" pitchFamily="49" charset="-122"/>
            </a:endParaRPr>
          </a:p>
          <a:p>
            <a:pPr marL="342900" indent="-342900" eaLnBrk="0" hangingPunct="0">
              <a:lnSpc>
                <a:spcPct val="140000"/>
              </a:lnSpc>
              <a:spcBef>
                <a:spcPct val="0"/>
              </a:spcBef>
              <a:buClrTx/>
              <a:buBlip>
                <a:blip r:embed="rId2"/>
              </a:buBlip>
            </a:pPr>
            <a:r>
              <a:rPr lang="zh-CN" altLang="en-US" sz="2400" dirty="0">
                <a:latin typeface="楷体_GB2312" pitchFamily="49" charset="-122"/>
                <a:ea typeface="楷体_GB2312" pitchFamily="49" charset="-122"/>
              </a:rPr>
              <a:t>共混聚合物与接枝、嵌段共聚物的主要差别在于两种聚合物组分间的作用力。</a:t>
            </a:r>
          </a:p>
          <a:p>
            <a:pPr marL="342900" indent="-342900" eaLnBrk="0" hangingPunct="0">
              <a:lnSpc>
                <a:spcPct val="140000"/>
              </a:lnSpc>
              <a:spcBef>
                <a:spcPct val="0"/>
              </a:spcBef>
              <a:buClrTx/>
              <a:buFont typeface="Wingdings" pitchFamily="2" charset="2"/>
              <a:buBlip>
                <a:blip r:embed="rId2"/>
              </a:buBlip>
            </a:pPr>
            <a:endParaRPr lang="zh-CN" altLang="en-US" sz="2400" dirty="0">
              <a:latin typeface="楷体_GB2312" pitchFamily="49" charset="-122"/>
              <a:ea typeface="楷体_GB2312" pitchFamily="49"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2771775" y="908050"/>
            <a:ext cx="3816350" cy="579438"/>
          </a:xfrm>
          <a:prstGeom prst="rect">
            <a:avLst/>
          </a:prstGeom>
          <a:noFill/>
          <a:ln w="9525">
            <a:noFill/>
            <a:miter lim="800000"/>
            <a:headEnd/>
            <a:tailEnd/>
          </a:ln>
        </p:spPr>
        <p:txBody>
          <a:bodyPr>
            <a:spAutoFit/>
          </a:bodyPr>
          <a:lstStyle/>
          <a:p>
            <a:pPr>
              <a:lnSpc>
                <a:spcPct val="100000"/>
              </a:lnSpc>
              <a:spcBef>
                <a:spcPct val="0"/>
              </a:spcBef>
              <a:buClrTx/>
              <a:buSzTx/>
              <a:buFontTx/>
              <a:buNone/>
            </a:pPr>
            <a:r>
              <a:rPr kumimoji="0" lang="zh-CN" altLang="en-US" sz="3200" dirty="0">
                <a:solidFill>
                  <a:schemeClr val="tx2"/>
                </a:solidFill>
                <a:latin typeface="Times New Roman" pitchFamily="18" charset="0"/>
              </a:rPr>
              <a:t>  共混聚合物的类型</a:t>
            </a:r>
          </a:p>
        </p:txBody>
      </p:sp>
      <p:sp>
        <p:nvSpPr>
          <p:cNvPr id="158723" name="Rectangle 3"/>
          <p:cNvSpPr>
            <a:spLocks noChangeArrowheads="1"/>
          </p:cNvSpPr>
          <p:nvPr/>
        </p:nvSpPr>
        <p:spPr bwMode="auto">
          <a:xfrm>
            <a:off x="755650" y="1773238"/>
            <a:ext cx="7993063" cy="3962400"/>
          </a:xfrm>
          <a:prstGeom prst="rect">
            <a:avLst/>
          </a:prstGeom>
          <a:noFill/>
          <a:ln w="9525">
            <a:noFill/>
            <a:miter lim="800000"/>
            <a:headEnd/>
            <a:tailEnd/>
          </a:ln>
          <a:effectLst/>
        </p:spPr>
        <p:txBody>
          <a:bodyPr>
            <a:spAutoFit/>
          </a:bodyPr>
          <a:lstStyle/>
          <a:p>
            <a:pPr>
              <a:lnSpc>
                <a:spcPct val="140000"/>
              </a:lnSpc>
              <a:buClrTx/>
              <a:buSzTx/>
              <a:buFontTx/>
              <a:buNone/>
              <a:defRPr/>
            </a:pPr>
            <a:r>
              <a:rPr kumimoji="0" lang="en-US" altLang="zh-CN" sz="2400">
                <a:solidFill>
                  <a:srgbClr val="FFFF00"/>
                </a:solidFill>
                <a:effectLst>
                  <a:outerShdw blurRad="38100" dist="38100" dir="2700000" algn="tl">
                    <a:srgbClr val="000000"/>
                  </a:outerShdw>
                </a:effectLst>
              </a:rPr>
              <a:t>(1)</a:t>
            </a:r>
            <a:r>
              <a:rPr kumimoji="0" lang="zh-CN" altLang="en-US" sz="2400">
                <a:solidFill>
                  <a:srgbClr val="FFFF00"/>
                </a:solidFill>
                <a:effectLst>
                  <a:outerShdw blurRad="38100" dist="38100" dir="2700000" algn="tl">
                    <a:srgbClr val="000000"/>
                  </a:outerShdw>
                </a:effectLst>
              </a:rPr>
              <a:t>共混橡胶</a:t>
            </a:r>
            <a:r>
              <a:rPr kumimoji="0" lang="zh-CN" altLang="en-US" sz="2400">
                <a:effectLst>
                  <a:outerShdw blurRad="38100" dist="38100" dir="2700000" algn="tl">
                    <a:srgbClr val="000000"/>
                  </a:outerShdw>
                </a:effectLst>
              </a:rPr>
              <a:t>：主要是天然胶</a:t>
            </a:r>
            <a:r>
              <a:rPr kumimoji="0" lang="en-US" altLang="zh-CN" sz="2400">
                <a:effectLst>
                  <a:outerShdw blurRad="38100" dist="38100" dir="2700000" algn="tl">
                    <a:srgbClr val="000000"/>
                  </a:outerShdw>
                </a:effectLst>
              </a:rPr>
              <a:t>-</a:t>
            </a:r>
            <a:r>
              <a:rPr kumimoji="0" lang="zh-CN" altLang="en-US" sz="2400">
                <a:effectLst>
                  <a:outerShdw blurRad="38100" dist="38100" dir="2700000" algn="tl">
                    <a:srgbClr val="000000"/>
                  </a:outerShdw>
                </a:effectLst>
              </a:rPr>
              <a:t>丁苯胶共混物或顺丁胶</a:t>
            </a:r>
            <a:r>
              <a:rPr kumimoji="0" lang="en-US" altLang="zh-CN" sz="2400">
                <a:effectLst>
                  <a:outerShdw blurRad="38100" dist="38100" dir="2700000" algn="tl">
                    <a:srgbClr val="000000"/>
                  </a:outerShdw>
                </a:effectLst>
              </a:rPr>
              <a:t>-</a:t>
            </a:r>
            <a:r>
              <a:rPr kumimoji="0" lang="zh-CN" altLang="en-US" sz="2400">
                <a:effectLst>
                  <a:outerShdw blurRad="38100" dist="38100" dir="2700000" algn="tl">
                    <a:srgbClr val="000000"/>
                  </a:outerShdw>
                </a:effectLst>
              </a:rPr>
              <a:t>丁苯胶的共混物，提高橡胶的性能。</a:t>
            </a:r>
          </a:p>
          <a:p>
            <a:pPr>
              <a:lnSpc>
                <a:spcPct val="140000"/>
              </a:lnSpc>
              <a:buClrTx/>
              <a:buSzTx/>
              <a:buFontTx/>
              <a:buNone/>
              <a:defRPr/>
            </a:pPr>
            <a:endParaRPr kumimoji="0" lang="zh-CN" altLang="en-US" sz="2400">
              <a:effectLst>
                <a:outerShdw blurRad="38100" dist="38100" dir="2700000" algn="tl">
                  <a:srgbClr val="000000"/>
                </a:outerShdw>
              </a:effectLst>
            </a:endParaRPr>
          </a:p>
          <a:p>
            <a:pPr>
              <a:lnSpc>
                <a:spcPct val="140000"/>
              </a:lnSpc>
              <a:buClrTx/>
              <a:buSzTx/>
              <a:buFontTx/>
              <a:buNone/>
              <a:defRPr/>
            </a:pPr>
            <a:r>
              <a:rPr kumimoji="0" lang="en-US" altLang="zh-CN" sz="2400">
                <a:solidFill>
                  <a:srgbClr val="FFFF00"/>
                </a:solidFill>
                <a:effectLst>
                  <a:outerShdw blurRad="38100" dist="38100" dir="2700000" algn="tl">
                    <a:srgbClr val="000000"/>
                  </a:outerShdw>
                </a:effectLst>
              </a:rPr>
              <a:t>(2)</a:t>
            </a:r>
            <a:r>
              <a:rPr kumimoji="0" lang="zh-CN" altLang="en-US" sz="2400">
                <a:solidFill>
                  <a:srgbClr val="FFFF00"/>
                </a:solidFill>
                <a:effectLst>
                  <a:outerShdw blurRad="38100" dist="38100" dir="2700000" algn="tl">
                    <a:srgbClr val="000000"/>
                  </a:outerShdw>
                </a:effectLst>
              </a:rPr>
              <a:t>共混塑料</a:t>
            </a:r>
            <a:r>
              <a:rPr kumimoji="0" lang="zh-CN" altLang="en-US" sz="2400">
                <a:effectLst>
                  <a:outerShdw blurRad="38100" dist="38100" dir="2700000" algn="tl">
                    <a:srgbClr val="000000"/>
                  </a:outerShdw>
                </a:effectLst>
              </a:rPr>
              <a:t>：性能互补，降低成本，改善加工流动性等。</a:t>
            </a:r>
          </a:p>
          <a:p>
            <a:pPr>
              <a:lnSpc>
                <a:spcPct val="140000"/>
              </a:lnSpc>
              <a:buClrTx/>
              <a:buSzTx/>
              <a:buFontTx/>
              <a:buNone/>
              <a:defRPr/>
            </a:pPr>
            <a:endParaRPr kumimoji="0" lang="zh-CN" altLang="en-US" sz="2400">
              <a:effectLst>
                <a:outerShdw blurRad="38100" dist="38100" dir="2700000" algn="tl">
                  <a:srgbClr val="000000"/>
                </a:outerShdw>
              </a:effectLst>
            </a:endParaRPr>
          </a:p>
          <a:p>
            <a:pPr>
              <a:lnSpc>
                <a:spcPct val="140000"/>
              </a:lnSpc>
              <a:buClrTx/>
              <a:buSzTx/>
              <a:buFontTx/>
              <a:buNone/>
              <a:defRPr/>
            </a:pPr>
            <a:r>
              <a:rPr kumimoji="0" lang="en-US" altLang="zh-CN" sz="2400">
                <a:solidFill>
                  <a:srgbClr val="FFFF00"/>
                </a:solidFill>
                <a:effectLst>
                  <a:outerShdw blurRad="38100" dist="38100" dir="2700000" algn="tl">
                    <a:srgbClr val="000000"/>
                  </a:outerShdw>
                </a:effectLst>
              </a:rPr>
              <a:t>(3)</a:t>
            </a:r>
            <a:r>
              <a:rPr kumimoji="0" lang="zh-CN" altLang="en-US" sz="2400">
                <a:solidFill>
                  <a:srgbClr val="FFFF00"/>
                </a:solidFill>
                <a:effectLst>
                  <a:outerShdw blurRad="38100" dist="38100" dir="2700000" algn="tl">
                    <a:srgbClr val="000000"/>
                  </a:outerShdw>
                </a:effectLst>
              </a:rPr>
              <a:t>增韧塑料</a:t>
            </a:r>
            <a:r>
              <a:rPr kumimoji="0" lang="zh-CN" altLang="en-US" sz="2400">
                <a:effectLst>
                  <a:outerShdw blurRad="38100" dist="38100" dir="2700000" algn="tl">
                    <a:srgbClr val="000000"/>
                  </a:outerShdw>
                </a:effectLst>
              </a:rPr>
              <a:t>：某些塑料性能较脆，抗冲性能较低，采用橡胶与之共混的改性方法，可增加韧性提高其抗冲强度。</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323850" y="908050"/>
            <a:ext cx="8424863" cy="549275"/>
          </a:xfrm>
          <a:prstGeom prst="rect">
            <a:avLst/>
          </a:prstGeom>
          <a:noFill/>
          <a:ln w="12700" cap="sq" algn="ctr">
            <a:noFill/>
            <a:miter lim="800000"/>
            <a:headEnd/>
            <a:tailEnd/>
          </a:ln>
        </p:spPr>
        <p:txBody>
          <a:bodyPr>
            <a:spAutoFit/>
          </a:bodyPr>
          <a:lstStyle/>
          <a:p>
            <a:pPr eaLnBrk="0" hangingPunct="0">
              <a:lnSpc>
                <a:spcPct val="125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18435" name="Text Box 4"/>
          <p:cNvSpPr txBox="1">
            <a:spLocks noChangeArrowheads="1"/>
          </p:cNvSpPr>
          <p:nvPr/>
        </p:nvSpPr>
        <p:spPr bwMode="auto">
          <a:xfrm>
            <a:off x="468313" y="1125538"/>
            <a:ext cx="8280400" cy="5084762"/>
          </a:xfrm>
          <a:prstGeom prst="rect">
            <a:avLst/>
          </a:prstGeom>
          <a:noFill/>
          <a:ln w="12700" cap="sq" algn="ctr">
            <a:noFill/>
            <a:miter lim="800000"/>
            <a:headEnd/>
            <a:tailEnd/>
          </a:ln>
        </p:spPr>
        <p:txBody>
          <a:bodyPr>
            <a:spAutoFit/>
          </a:bodyPr>
          <a:lstStyle/>
          <a:p>
            <a:pPr eaLnBrk="0" hangingPunct="0">
              <a:lnSpc>
                <a:spcPct val="100000"/>
              </a:lnSpc>
              <a:spcBef>
                <a:spcPct val="50000"/>
              </a:spcBef>
              <a:buClrTx/>
              <a:buSzTx/>
              <a:buFontTx/>
              <a:buBlip>
                <a:blip r:embed="rId2"/>
              </a:buBlip>
            </a:pPr>
            <a:r>
              <a:rPr kumimoji="0" lang="zh-CN" altLang="en-US" sz="2400">
                <a:latin typeface="Times New Roman" pitchFamily="18" charset="0"/>
                <a:ea typeface="楷体_GB2312" pitchFamily="49" charset="-122"/>
              </a:rPr>
              <a:t>单纯共混技术</a:t>
            </a:r>
          </a:p>
          <a:p>
            <a:pPr eaLnBrk="0" hangingPunct="0">
              <a:spcBef>
                <a:spcPct val="50000"/>
              </a:spcBef>
              <a:buClrTx/>
              <a:buSzTx/>
              <a:buFontTx/>
              <a:buNone/>
            </a:pPr>
            <a:r>
              <a:rPr kumimoji="0" lang="zh-CN" altLang="en-US" sz="2400">
                <a:latin typeface="楷体_GB2312" pitchFamily="49" charset="-122"/>
                <a:ea typeface="楷体_GB2312" pitchFamily="49" charset="-122"/>
              </a:rPr>
              <a:t>    是指具有相容性的</a:t>
            </a:r>
            <a:r>
              <a:rPr kumimoji="0" lang="zh-CN" altLang="en-US" sz="2400">
                <a:latin typeface="Times New Roman" pitchFamily="18" charset="0"/>
                <a:ea typeface="楷体_GB2312" pitchFamily="49" charset="-122"/>
                <a:cs typeface="Times New Roman" pitchFamily="18" charset="0"/>
              </a:rPr>
              <a:t>均聚物</a:t>
            </a:r>
            <a:r>
              <a:rPr kumimoji="0" lang="en-US" altLang="zh-CN" sz="2400">
                <a:latin typeface="Times New Roman" pitchFamily="18" charset="0"/>
                <a:ea typeface="楷体_GB2312" pitchFamily="49" charset="-122"/>
                <a:cs typeface="Times New Roman" pitchFamily="18" charset="0"/>
              </a:rPr>
              <a:t>/</a:t>
            </a:r>
            <a:r>
              <a:rPr kumimoji="0" lang="zh-CN" altLang="en-US" sz="2400">
                <a:latin typeface="Times New Roman" pitchFamily="18" charset="0"/>
                <a:ea typeface="楷体_GB2312" pitchFamily="49" charset="-122"/>
                <a:cs typeface="Times New Roman" pitchFamily="18" charset="0"/>
              </a:rPr>
              <a:t>均聚物、均聚物</a:t>
            </a:r>
            <a:r>
              <a:rPr kumimoji="0" lang="en-US" altLang="zh-CN" sz="2400">
                <a:latin typeface="Times New Roman" pitchFamily="18" charset="0"/>
                <a:ea typeface="楷体_GB2312" pitchFamily="49" charset="-122"/>
                <a:cs typeface="Times New Roman" pitchFamily="18" charset="0"/>
              </a:rPr>
              <a:t>/</a:t>
            </a:r>
            <a:r>
              <a:rPr kumimoji="0" lang="zh-CN" altLang="en-US" sz="2400">
                <a:latin typeface="Times New Roman" pitchFamily="18" charset="0"/>
                <a:ea typeface="楷体_GB2312" pitchFamily="49" charset="-122"/>
                <a:cs typeface="Times New Roman" pitchFamily="18" charset="0"/>
              </a:rPr>
              <a:t>共聚物、共聚物</a:t>
            </a:r>
            <a:r>
              <a:rPr kumimoji="0" lang="en-US" altLang="zh-CN" sz="2400">
                <a:latin typeface="Times New Roman" pitchFamily="18" charset="0"/>
                <a:ea typeface="楷体_GB2312" pitchFamily="49" charset="-122"/>
                <a:cs typeface="Times New Roman" pitchFamily="18" charset="0"/>
              </a:rPr>
              <a:t>/</a:t>
            </a:r>
            <a:r>
              <a:rPr kumimoji="0" lang="zh-CN" altLang="en-US" sz="2400">
                <a:latin typeface="Times New Roman" pitchFamily="18" charset="0"/>
                <a:ea typeface="楷体_GB2312" pitchFamily="49" charset="-122"/>
                <a:cs typeface="Times New Roman" pitchFamily="18" charset="0"/>
              </a:rPr>
              <a:t>共聚物直接进行</a:t>
            </a:r>
            <a:r>
              <a:rPr kumimoji="0" lang="zh-CN" altLang="en-US" sz="2400">
                <a:solidFill>
                  <a:schemeClr val="folHlink"/>
                </a:solidFill>
                <a:latin typeface="Times New Roman" pitchFamily="18" charset="0"/>
                <a:ea typeface="楷体_GB2312" pitchFamily="49" charset="-122"/>
                <a:cs typeface="Times New Roman" pitchFamily="18" charset="0"/>
              </a:rPr>
              <a:t>熔融共混</a:t>
            </a:r>
            <a:r>
              <a:rPr kumimoji="0" lang="zh-CN" altLang="en-US" sz="2400">
                <a:latin typeface="Times New Roman" pitchFamily="18" charset="0"/>
                <a:ea typeface="楷体_GB2312" pitchFamily="49" charset="-122"/>
                <a:cs typeface="Times New Roman" pitchFamily="18" charset="0"/>
              </a:rPr>
              <a:t>而制成聚合物合金的技术。</a:t>
            </a:r>
          </a:p>
          <a:p>
            <a:pPr eaLnBrk="0" hangingPunct="0">
              <a:lnSpc>
                <a:spcPct val="140000"/>
              </a:lnSpc>
              <a:spcBef>
                <a:spcPct val="50000"/>
              </a:spcBef>
              <a:buClrTx/>
              <a:buSzTx/>
              <a:buFontTx/>
              <a:buNone/>
            </a:pPr>
            <a:r>
              <a:rPr kumimoji="0" lang="zh-CN" altLang="en-US">
                <a:latin typeface="Times New Roman" pitchFamily="18" charset="0"/>
                <a:ea typeface="楷体_GB2312" pitchFamily="49" charset="-122"/>
                <a:cs typeface="Times New Roman" pitchFamily="18" charset="0"/>
              </a:rPr>
              <a:t>        但在实际生产中，这种能相容的聚合物对是不多的，因而影响了它的广泛使用。其中成功的例子是</a:t>
            </a:r>
            <a:r>
              <a:rPr kumimoji="0" lang="en-US" altLang="zh-CN">
                <a:latin typeface="Times New Roman" pitchFamily="18" charset="0"/>
                <a:ea typeface="楷体_GB2312" pitchFamily="49" charset="-122"/>
                <a:cs typeface="Times New Roman" pitchFamily="18" charset="0"/>
              </a:rPr>
              <a:t>PPE/PS</a:t>
            </a:r>
            <a:r>
              <a:rPr kumimoji="0" lang="zh-CN" altLang="en-US">
                <a:latin typeface="Times New Roman" pitchFamily="18" charset="0"/>
                <a:ea typeface="楷体_GB2312" pitchFamily="49" charset="-122"/>
                <a:cs typeface="Times New Roman" pitchFamily="18" charset="0"/>
              </a:rPr>
              <a:t>合金，两者能以各种组成比例共混，形成相容的共混体系。这不但改善了</a:t>
            </a:r>
            <a:r>
              <a:rPr kumimoji="0" lang="en-US" altLang="zh-CN">
                <a:latin typeface="Times New Roman" pitchFamily="18" charset="0"/>
                <a:ea typeface="楷体_GB2312" pitchFamily="49" charset="-122"/>
                <a:cs typeface="Times New Roman" pitchFamily="18" charset="0"/>
              </a:rPr>
              <a:t>PPE</a:t>
            </a:r>
            <a:r>
              <a:rPr kumimoji="0" lang="zh-CN" altLang="en-US">
                <a:latin typeface="Times New Roman" pitchFamily="18" charset="0"/>
                <a:ea typeface="楷体_GB2312" pitchFamily="49" charset="-122"/>
                <a:cs typeface="Times New Roman" pitchFamily="18" charset="0"/>
              </a:rPr>
              <a:t>的加工性能，也降低了它的成本。日本的</a:t>
            </a:r>
            <a:r>
              <a:rPr kumimoji="0" lang="en-US" altLang="zh-CN">
                <a:latin typeface="Times New Roman" pitchFamily="18" charset="0"/>
                <a:ea typeface="楷体_GB2312" pitchFamily="49" charset="-122"/>
                <a:cs typeface="Times New Roman" pitchFamily="18" charset="0"/>
              </a:rPr>
              <a:t>GE</a:t>
            </a:r>
            <a:r>
              <a:rPr kumimoji="0" lang="zh-CN" altLang="en-US">
                <a:latin typeface="Times New Roman" pitchFamily="18" charset="0"/>
                <a:ea typeface="楷体_GB2312" pitchFamily="49" charset="-122"/>
                <a:cs typeface="Times New Roman" pitchFamily="18" charset="0"/>
              </a:rPr>
              <a:t>塑料公司等就以</a:t>
            </a:r>
            <a:r>
              <a:rPr kumimoji="0" lang="en-US" altLang="zh-CN">
                <a:latin typeface="Times New Roman" pitchFamily="18" charset="0"/>
                <a:ea typeface="楷体_GB2312" pitchFamily="49" charset="-122"/>
                <a:cs typeface="Times New Roman" pitchFamily="18" charset="0"/>
              </a:rPr>
              <a:t>PPE/PS</a:t>
            </a:r>
            <a:r>
              <a:rPr kumimoji="0" lang="zh-CN" altLang="en-US">
                <a:latin typeface="Times New Roman" pitchFamily="18" charset="0"/>
                <a:ea typeface="楷体_GB2312" pitchFamily="49" charset="-122"/>
                <a:cs typeface="Times New Roman" pitchFamily="18" charset="0"/>
              </a:rPr>
              <a:t>合金作为商品出售。此外，还</a:t>
            </a:r>
            <a:r>
              <a:rPr kumimoji="0" lang="en-US" altLang="zh-CN">
                <a:latin typeface="Times New Roman" pitchFamily="18" charset="0"/>
                <a:ea typeface="楷体_GB2312" pitchFamily="49" charset="-122"/>
                <a:cs typeface="Times New Roman" pitchFamily="18" charset="0"/>
              </a:rPr>
              <a:t>PVC</a:t>
            </a:r>
            <a:r>
              <a:rPr kumimoji="0" lang="zh-CN" altLang="en-US">
                <a:latin typeface="Times New Roman" pitchFamily="18" charset="0"/>
                <a:ea typeface="楷体_GB2312" pitchFamily="49" charset="-122"/>
                <a:cs typeface="Times New Roman" pitchFamily="18" charset="0"/>
              </a:rPr>
              <a:t>／</a:t>
            </a:r>
            <a:r>
              <a:rPr kumimoji="0" lang="en-US" altLang="zh-CN">
                <a:latin typeface="Times New Roman" pitchFamily="18" charset="0"/>
                <a:ea typeface="楷体_GB2312" pitchFamily="49" charset="-122"/>
                <a:cs typeface="Times New Roman" pitchFamily="18" charset="0"/>
              </a:rPr>
              <a:t>NBR</a:t>
            </a:r>
            <a:r>
              <a:rPr kumimoji="0" lang="zh-CN" altLang="en-US">
                <a:latin typeface="Times New Roman" pitchFamily="18" charset="0"/>
                <a:ea typeface="楷体_GB2312" pitchFamily="49" charset="-122"/>
                <a:cs typeface="Times New Roman" pitchFamily="18" charset="0"/>
              </a:rPr>
              <a:t>合金，当</a:t>
            </a:r>
            <a:r>
              <a:rPr kumimoji="0" lang="en-US" altLang="zh-CN">
                <a:latin typeface="Times New Roman" pitchFamily="18" charset="0"/>
                <a:ea typeface="楷体_GB2312" pitchFamily="49" charset="-122"/>
                <a:cs typeface="Times New Roman" pitchFamily="18" charset="0"/>
              </a:rPr>
              <a:t>NBR(</a:t>
            </a:r>
            <a:r>
              <a:rPr kumimoji="0" lang="zh-CN" altLang="en-US">
                <a:latin typeface="Times New Roman" pitchFamily="18" charset="0"/>
                <a:ea typeface="楷体_GB2312" pitchFamily="49" charset="-122"/>
                <a:cs typeface="Times New Roman" pitchFamily="18" charset="0"/>
              </a:rPr>
              <a:t>丙烯腈－聚二烯共聚物</a:t>
            </a:r>
            <a:r>
              <a:rPr kumimoji="0" lang="en-US" altLang="zh-CN">
                <a:latin typeface="Times New Roman" pitchFamily="18" charset="0"/>
                <a:ea typeface="楷体_GB2312" pitchFamily="49" charset="-122"/>
                <a:cs typeface="Times New Roman" pitchFamily="18" charset="0"/>
              </a:rPr>
              <a:t>)</a:t>
            </a:r>
            <a:r>
              <a:rPr kumimoji="0" lang="zh-CN" altLang="en-US">
                <a:latin typeface="Times New Roman" pitchFamily="18" charset="0"/>
                <a:ea typeface="楷体_GB2312" pitchFamily="49" charset="-122"/>
                <a:cs typeface="Times New Roman" pitchFamily="18" charset="0"/>
              </a:rPr>
              <a:t>在丙烯腈质量分数为</a:t>
            </a:r>
            <a:r>
              <a:rPr kumimoji="0" lang="en-US" altLang="zh-CN">
                <a:latin typeface="Times New Roman" pitchFamily="18" charset="0"/>
                <a:ea typeface="楷体_GB2312" pitchFamily="49" charset="-122"/>
                <a:cs typeface="Times New Roman" pitchFamily="18" charset="0"/>
              </a:rPr>
              <a:t>23</a:t>
            </a:r>
            <a:r>
              <a:rPr kumimoji="0" lang="zh-CN" altLang="en-US">
                <a:latin typeface="Times New Roman" pitchFamily="18" charset="0"/>
                <a:ea typeface="楷体_GB2312" pitchFamily="49" charset="-122"/>
                <a:cs typeface="Times New Roman" pitchFamily="18" charset="0"/>
              </a:rPr>
              <a:t>％</a:t>
            </a:r>
            <a:r>
              <a:rPr kumimoji="0" lang="en-US" altLang="zh-CN">
                <a:latin typeface="Times New Roman" pitchFamily="18" charset="0"/>
                <a:ea typeface="楷体_GB2312" pitchFamily="49" charset="-122"/>
                <a:cs typeface="Times New Roman" pitchFamily="18" charset="0"/>
              </a:rPr>
              <a:t>-45</a:t>
            </a:r>
            <a:r>
              <a:rPr kumimoji="0" lang="zh-CN" altLang="en-US">
                <a:latin typeface="Times New Roman" pitchFamily="18" charset="0"/>
                <a:ea typeface="楷体_GB2312" pitchFamily="49" charset="-122"/>
                <a:cs typeface="Times New Roman" pitchFamily="18" charset="0"/>
              </a:rPr>
              <a:t>％时，与</a:t>
            </a:r>
            <a:r>
              <a:rPr kumimoji="0" lang="en-US" altLang="zh-CN">
                <a:latin typeface="Times New Roman" pitchFamily="18" charset="0"/>
                <a:ea typeface="楷体_GB2312" pitchFamily="49" charset="-122"/>
                <a:cs typeface="Times New Roman" pitchFamily="18" charset="0"/>
              </a:rPr>
              <a:t>PVC</a:t>
            </a:r>
            <a:r>
              <a:rPr kumimoji="0" lang="zh-CN" altLang="en-US">
                <a:latin typeface="Times New Roman" pitchFamily="18" charset="0"/>
                <a:ea typeface="楷体_GB2312" pitchFamily="49" charset="-122"/>
                <a:cs typeface="Times New Roman" pitchFamily="18" charset="0"/>
              </a:rPr>
              <a:t>的相容性良好，制得的合金具有耐低温、耐油和低压缩永久变形等性能，可用做汽车挡风玻璃的刮水器、耐油软管及密封垫板。</a:t>
            </a:r>
          </a:p>
        </p:txBody>
      </p:sp>
      <p:sp>
        <p:nvSpPr>
          <p:cNvPr id="18436" name="Rectangle 5"/>
          <p:cNvSpPr>
            <a:spLocks noChangeArrowheads="1"/>
          </p:cNvSpPr>
          <p:nvPr/>
        </p:nvSpPr>
        <p:spPr bwMode="auto">
          <a:xfrm>
            <a:off x="539750" y="476250"/>
            <a:ext cx="3095625" cy="604838"/>
          </a:xfrm>
          <a:prstGeom prst="rect">
            <a:avLst/>
          </a:prstGeom>
          <a:noFill/>
          <a:ln w="9525" algn="ctr">
            <a:noFill/>
            <a:miter lim="800000"/>
            <a:headEnd/>
            <a:tailEnd/>
          </a:ln>
        </p:spPr>
        <p:txBody>
          <a:bodyPr>
            <a:spAutoFit/>
          </a:bodyPr>
          <a:lstStyle/>
          <a:p>
            <a:pPr marL="342900" indent="-342900"/>
            <a:r>
              <a:rPr kumimoji="0" lang="zh-CN" altLang="en-US" sz="2800">
                <a:solidFill>
                  <a:srgbClr val="FF9900"/>
                </a:solidFill>
              </a:rPr>
              <a:t>共混改性技术</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323850" y="908050"/>
            <a:ext cx="8424863" cy="549275"/>
          </a:xfrm>
          <a:prstGeom prst="rect">
            <a:avLst/>
          </a:prstGeom>
          <a:noFill/>
          <a:ln w="12700" cap="sq" algn="ctr">
            <a:noFill/>
            <a:miter lim="800000"/>
            <a:headEnd/>
            <a:tailEnd/>
          </a:ln>
        </p:spPr>
        <p:txBody>
          <a:bodyPr>
            <a:spAutoFit/>
          </a:bodyPr>
          <a:lstStyle/>
          <a:p>
            <a:pPr eaLnBrk="0" hangingPunct="0">
              <a:lnSpc>
                <a:spcPct val="125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19459" name="Rectangle 3"/>
          <p:cNvSpPr>
            <a:spLocks noChangeArrowheads="1"/>
          </p:cNvSpPr>
          <p:nvPr/>
        </p:nvSpPr>
        <p:spPr bwMode="auto">
          <a:xfrm>
            <a:off x="323850" y="1052513"/>
            <a:ext cx="8820150" cy="3889375"/>
          </a:xfrm>
          <a:prstGeom prst="rect">
            <a:avLst/>
          </a:prstGeom>
          <a:noFill/>
          <a:ln w="9525">
            <a:noFill/>
            <a:miter lim="800000"/>
            <a:headEnd/>
            <a:tailEnd/>
          </a:ln>
        </p:spPr>
        <p:txBody>
          <a:bodyPr/>
          <a:lstStyle/>
          <a:p>
            <a:pPr marL="342900" indent="-342900" eaLnBrk="0" hangingPunct="0">
              <a:lnSpc>
                <a:spcPct val="100000"/>
              </a:lnSpc>
              <a:spcBef>
                <a:spcPct val="50000"/>
              </a:spcBef>
              <a:buClrTx/>
              <a:buFont typeface="Wingdings" pitchFamily="2" charset="2"/>
              <a:buBlip>
                <a:blip r:embed="rId2"/>
              </a:buBlip>
            </a:pPr>
            <a:endParaRPr lang="zh-CN" altLang="en-US" sz="2400">
              <a:solidFill>
                <a:srgbClr val="000099"/>
              </a:solidFill>
              <a:latin typeface="楷体_GB2312" pitchFamily="49" charset="-122"/>
              <a:ea typeface="楷体_GB2312" pitchFamily="49" charset="-122"/>
            </a:endParaRPr>
          </a:p>
        </p:txBody>
      </p:sp>
      <p:sp>
        <p:nvSpPr>
          <p:cNvPr id="19460" name="Text Box 4"/>
          <p:cNvSpPr txBox="1">
            <a:spLocks noChangeArrowheads="1"/>
          </p:cNvSpPr>
          <p:nvPr/>
        </p:nvSpPr>
        <p:spPr bwMode="auto">
          <a:xfrm>
            <a:off x="611188" y="908050"/>
            <a:ext cx="7991475" cy="5276850"/>
          </a:xfrm>
          <a:prstGeom prst="rect">
            <a:avLst/>
          </a:prstGeom>
          <a:noFill/>
          <a:ln w="12700" cap="sq" algn="ctr">
            <a:noFill/>
            <a:miter lim="800000"/>
            <a:headEnd/>
            <a:tailEnd/>
          </a:ln>
        </p:spPr>
        <p:txBody>
          <a:bodyPr>
            <a:spAutoFit/>
          </a:bodyPr>
          <a:lstStyle/>
          <a:p>
            <a:pPr eaLnBrk="0" hangingPunct="0">
              <a:spcBef>
                <a:spcPct val="50000"/>
              </a:spcBef>
              <a:buClrTx/>
              <a:buSzTx/>
              <a:buFontTx/>
              <a:buBlip>
                <a:blip r:embed="rId2"/>
              </a:buBlip>
            </a:pPr>
            <a:r>
              <a:rPr kumimoji="0" lang="zh-CN" altLang="en-US" sz="2400">
                <a:latin typeface="楷体_GB2312" pitchFamily="49" charset="-122"/>
                <a:ea typeface="楷体_GB2312" pitchFamily="49" charset="-122"/>
              </a:rPr>
              <a:t>相容剂技术</a:t>
            </a:r>
          </a:p>
          <a:p>
            <a:pPr eaLnBrk="0" hangingPunct="0">
              <a:spcBef>
                <a:spcPct val="50000"/>
              </a:spcBef>
              <a:buClrTx/>
              <a:buSzTx/>
              <a:buFontTx/>
              <a:buNone/>
            </a:pPr>
            <a:r>
              <a:rPr kumimoji="0" lang="zh-CN" altLang="en-US" sz="2400">
                <a:latin typeface="楷体_GB2312" pitchFamily="49" charset="-122"/>
                <a:ea typeface="楷体_GB2312" pitchFamily="49" charset="-122"/>
              </a:rPr>
              <a:t>    在高分子合金制备中，关键是相容性的问题。相容剂的作用是使不相容的聚合物体系增强界面亲和力，降低界面张力，以获得相容或部分相容和结构形态稳定的聚合物共混物。</a:t>
            </a:r>
          </a:p>
          <a:p>
            <a:pPr eaLnBrk="0" hangingPunct="0">
              <a:spcBef>
                <a:spcPct val="50000"/>
              </a:spcBef>
              <a:buClrTx/>
              <a:buSzTx/>
              <a:buFontTx/>
              <a:buNone/>
            </a:pPr>
            <a:r>
              <a:rPr kumimoji="0" lang="zh-CN" altLang="en-US" sz="2400">
                <a:latin typeface="楷体_GB2312" pitchFamily="49" charset="-122"/>
                <a:ea typeface="楷体_GB2312" pitchFamily="49" charset="-122"/>
              </a:rPr>
              <a:t>    最常用的相容剂为嵌段共聚物或接枝共聚物。它们或是先合成，然后加到聚合物共混物中；或是用可控制的反应挤出技术在混合过程中产生。作为相容剂的嵌段共聚物，要求在大分子结构中同时含有与共混物组分</a:t>
            </a:r>
            <a:r>
              <a:rPr kumimoji="0" lang="en-US" altLang="zh-CN" sz="2400">
                <a:latin typeface="楷体_GB2312" pitchFamily="49" charset="-122"/>
                <a:ea typeface="楷体_GB2312" pitchFamily="49" charset="-122"/>
              </a:rPr>
              <a:t>P</a:t>
            </a:r>
            <a:r>
              <a:rPr kumimoji="0" lang="en-US" altLang="zh-CN" sz="2400" baseline="-25000">
                <a:latin typeface="楷体_GB2312" pitchFamily="49" charset="-122"/>
                <a:ea typeface="楷体_GB2312" pitchFamily="49" charset="-122"/>
              </a:rPr>
              <a:t>A</a:t>
            </a:r>
            <a:r>
              <a:rPr kumimoji="0" lang="zh-CN" altLang="en-US" sz="2400">
                <a:latin typeface="楷体_GB2312" pitchFamily="49" charset="-122"/>
                <a:ea typeface="楷体_GB2312" pitchFamily="49" charset="-122"/>
              </a:rPr>
              <a:t>和</a:t>
            </a:r>
            <a:r>
              <a:rPr kumimoji="0" lang="en-US" altLang="zh-CN" sz="2400">
                <a:latin typeface="楷体_GB2312" pitchFamily="49" charset="-122"/>
                <a:ea typeface="楷体_GB2312" pitchFamily="49" charset="-122"/>
              </a:rPr>
              <a:t>P</a:t>
            </a:r>
            <a:r>
              <a:rPr kumimoji="0" lang="en-US" altLang="zh-CN" sz="2400" baseline="-25000">
                <a:latin typeface="楷体_GB2312" pitchFamily="49" charset="-122"/>
                <a:ea typeface="楷体_GB2312" pitchFamily="49" charset="-122"/>
              </a:rPr>
              <a:t>B</a:t>
            </a:r>
            <a:r>
              <a:rPr kumimoji="0" lang="zh-CN" altLang="en-US" sz="2400">
                <a:latin typeface="楷体_GB2312" pitchFamily="49" charset="-122"/>
                <a:ea typeface="楷体_GB2312" pitchFamily="49" charset="-122"/>
              </a:rPr>
              <a:t>相同的聚合物链。共混时，可在</a:t>
            </a:r>
            <a:r>
              <a:rPr kumimoji="0" lang="en-US" altLang="zh-CN" sz="2400">
                <a:latin typeface="楷体_GB2312" pitchFamily="49" charset="-122"/>
                <a:ea typeface="楷体_GB2312" pitchFamily="49" charset="-122"/>
              </a:rPr>
              <a:t>P</a:t>
            </a:r>
            <a:r>
              <a:rPr kumimoji="0" lang="en-US" altLang="zh-CN" sz="2400" baseline="-25000">
                <a:latin typeface="楷体_GB2312" pitchFamily="49" charset="-122"/>
                <a:ea typeface="楷体_GB2312" pitchFamily="49" charset="-122"/>
              </a:rPr>
              <a:t>A</a:t>
            </a:r>
            <a:r>
              <a:rPr kumimoji="0" lang="zh-CN" altLang="en-US" sz="2400">
                <a:latin typeface="楷体_GB2312" pitchFamily="49" charset="-122"/>
                <a:ea typeface="楷体_GB2312" pitchFamily="49" charset="-122"/>
              </a:rPr>
              <a:t>、</a:t>
            </a:r>
            <a:r>
              <a:rPr kumimoji="0" lang="en-US" altLang="zh-CN" sz="2400">
                <a:latin typeface="楷体_GB2312" pitchFamily="49" charset="-122"/>
                <a:ea typeface="楷体_GB2312" pitchFamily="49" charset="-122"/>
              </a:rPr>
              <a:t>P</a:t>
            </a:r>
            <a:r>
              <a:rPr kumimoji="0" lang="en-US" altLang="zh-CN" sz="2400" baseline="-25000">
                <a:latin typeface="楷体_GB2312" pitchFamily="49" charset="-122"/>
                <a:ea typeface="楷体_GB2312" pitchFamily="49" charset="-122"/>
              </a:rPr>
              <a:t>B</a:t>
            </a:r>
            <a:r>
              <a:rPr kumimoji="0" lang="zh-CN" altLang="en-US" sz="2400">
                <a:latin typeface="楷体_GB2312" pitchFamily="49" charset="-122"/>
                <a:ea typeface="楷体_GB2312" pitchFamily="49" charset="-122"/>
              </a:rPr>
              <a:t>两相界面处起到</a:t>
            </a:r>
            <a:r>
              <a:rPr kumimoji="0" lang="zh-CN" altLang="en-US" sz="2400">
                <a:latin typeface="Times New Roman" pitchFamily="18" charset="0"/>
                <a:ea typeface="楷体_GB2312" pitchFamily="49" charset="-122"/>
              </a:rPr>
              <a:t>“</a:t>
            </a:r>
            <a:r>
              <a:rPr kumimoji="0" lang="zh-CN" altLang="en-US" sz="2400">
                <a:latin typeface="楷体_GB2312" pitchFamily="49" charset="-122"/>
                <a:ea typeface="楷体_GB2312" pitchFamily="49" charset="-122"/>
              </a:rPr>
              <a:t>乳化作用</a:t>
            </a:r>
            <a:r>
              <a:rPr kumimoji="0" lang="zh-CN" altLang="en-US" sz="2400">
                <a:latin typeface="Times New Roman" pitchFamily="18" charset="0"/>
                <a:ea typeface="楷体_GB2312" pitchFamily="49" charset="-122"/>
              </a:rPr>
              <a:t>”</a:t>
            </a:r>
            <a:r>
              <a:rPr kumimoji="0" lang="zh-CN" altLang="en-US" sz="2400">
                <a:latin typeface="楷体_GB2312" pitchFamily="49" charset="-122"/>
                <a:ea typeface="楷体_GB2312" pitchFamily="49" charset="-122"/>
              </a:rPr>
              <a:t>，使共混物体系相容性得到改善。</a:t>
            </a:r>
            <a:endParaRPr kumimoji="0" lang="en-US" altLang="zh-CN" sz="2400">
              <a:latin typeface="楷体_GB2312" pitchFamily="49" charset="-122"/>
              <a:ea typeface="楷体_GB2312" pitchFamily="49" charset="-12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3"/>
          <p:cNvSpPr txBox="1">
            <a:spLocks noChangeArrowheads="1"/>
          </p:cNvSpPr>
          <p:nvPr/>
        </p:nvSpPr>
        <p:spPr bwMode="auto">
          <a:xfrm>
            <a:off x="539750" y="1412875"/>
            <a:ext cx="8280400" cy="4181475"/>
          </a:xfrm>
          <a:prstGeom prst="rect">
            <a:avLst/>
          </a:prstGeom>
          <a:noFill/>
          <a:ln w="12700" cap="sq" algn="ctr">
            <a:noFill/>
            <a:miter lim="800000"/>
            <a:headEnd/>
            <a:tailEnd/>
          </a:ln>
        </p:spPr>
        <p:txBody>
          <a:bodyPr>
            <a:spAutoFit/>
          </a:bodyPr>
          <a:lstStyle/>
          <a:p>
            <a:pPr eaLnBrk="0" hangingPunct="0">
              <a:lnSpc>
                <a:spcPct val="140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r>
              <a:rPr kumimoji="0" lang="zh-CN" altLang="en-US" sz="2400">
                <a:latin typeface="Times New Roman" pitchFamily="18" charset="0"/>
                <a:ea typeface="楷体_GB2312" pitchFamily="49" charset="-122"/>
                <a:cs typeface="Times New Roman" pitchFamily="18" charset="0"/>
              </a:rPr>
              <a:t>接枝共聚物多采用乳液聚合方法制备。成功的例子有已商品化的</a:t>
            </a:r>
            <a:r>
              <a:rPr kumimoji="0" lang="en-US" altLang="zh-CN" sz="2400">
                <a:latin typeface="Times New Roman" pitchFamily="18" charset="0"/>
                <a:ea typeface="楷体_GB2312" pitchFamily="49" charset="-122"/>
                <a:cs typeface="Times New Roman" pitchFamily="18" charset="0"/>
              </a:rPr>
              <a:t>ABS</a:t>
            </a:r>
            <a:r>
              <a:rPr kumimoji="0" lang="zh-CN" altLang="en-US" sz="2400">
                <a:latin typeface="Times New Roman" pitchFamily="18" charset="0"/>
                <a:ea typeface="楷体_GB2312" pitchFamily="49" charset="-122"/>
                <a:cs typeface="Times New Roman" pitchFamily="18" charset="0"/>
              </a:rPr>
              <a:t>和</a:t>
            </a:r>
            <a:r>
              <a:rPr kumimoji="0" lang="en-US" altLang="zh-CN" sz="2400">
                <a:latin typeface="Times New Roman" pitchFamily="18" charset="0"/>
                <a:ea typeface="楷体_GB2312" pitchFamily="49" charset="-122"/>
                <a:cs typeface="Times New Roman" pitchFamily="18" charset="0"/>
              </a:rPr>
              <a:t>MBS</a:t>
            </a:r>
            <a:r>
              <a:rPr kumimoji="0" lang="zh-CN" altLang="en-US" sz="2400">
                <a:latin typeface="Times New Roman" pitchFamily="18" charset="0"/>
                <a:ea typeface="楷体_GB2312" pitchFamily="49" charset="-122"/>
                <a:cs typeface="Times New Roman" pitchFamily="18" charset="0"/>
              </a:rPr>
              <a:t>等。以</a:t>
            </a:r>
            <a:r>
              <a:rPr kumimoji="0" lang="en-US" altLang="zh-CN" sz="2400">
                <a:latin typeface="Times New Roman" pitchFamily="18" charset="0"/>
                <a:ea typeface="楷体_GB2312" pitchFamily="49" charset="-122"/>
                <a:cs typeface="Times New Roman" pitchFamily="18" charset="0"/>
              </a:rPr>
              <a:t>MBS(</a:t>
            </a:r>
            <a:r>
              <a:rPr kumimoji="0" lang="zh-CN" altLang="en-US" sz="2400">
                <a:latin typeface="Times New Roman" pitchFamily="18" charset="0"/>
                <a:ea typeface="楷体_GB2312" pitchFamily="49" charset="-122"/>
                <a:cs typeface="Times New Roman" pitchFamily="18" charset="0"/>
              </a:rPr>
              <a:t>甲基丙烯酸甲酯－丁二烯－苯乙烯三元共聚物</a:t>
            </a:r>
            <a:r>
              <a:rPr kumimoji="0" lang="en-US" altLang="zh-CN" sz="2400">
                <a:latin typeface="Times New Roman" pitchFamily="18" charset="0"/>
                <a:ea typeface="楷体_GB2312" pitchFamily="49" charset="-122"/>
                <a:cs typeface="Times New Roman" pitchFamily="18" charset="0"/>
              </a:rPr>
              <a:t>)</a:t>
            </a:r>
            <a:r>
              <a:rPr kumimoji="0" lang="zh-CN" altLang="en-US" sz="2400">
                <a:latin typeface="Times New Roman" pitchFamily="18" charset="0"/>
                <a:ea typeface="楷体_GB2312" pitchFamily="49" charset="-122"/>
                <a:cs typeface="Times New Roman" pitchFamily="18" charset="0"/>
              </a:rPr>
              <a:t>为例，它是先用单体丁二烯与苯乙烯在引发剂的作用下，通过乳液聚合，合成</a:t>
            </a:r>
            <a:r>
              <a:rPr kumimoji="0" lang="en-US" altLang="zh-CN" sz="2400">
                <a:latin typeface="Times New Roman" pitchFamily="18" charset="0"/>
                <a:ea typeface="楷体_GB2312" pitchFamily="49" charset="-122"/>
                <a:cs typeface="Times New Roman" pitchFamily="18" charset="0"/>
              </a:rPr>
              <a:t>SBR</a:t>
            </a:r>
            <a:r>
              <a:rPr kumimoji="0" lang="zh-CN" altLang="en-US" sz="2400">
                <a:latin typeface="Times New Roman" pitchFamily="18" charset="0"/>
                <a:ea typeface="楷体_GB2312" pitchFamily="49" charset="-122"/>
                <a:cs typeface="Times New Roman" pitchFamily="18" charset="0"/>
              </a:rPr>
              <a:t>乳胶作为核，再接枝</a:t>
            </a:r>
            <a:r>
              <a:rPr kumimoji="0" lang="en-US" altLang="zh-CN" sz="2400">
                <a:latin typeface="Times New Roman" pitchFamily="18" charset="0"/>
                <a:ea typeface="楷体_GB2312" pitchFamily="49" charset="-122"/>
                <a:cs typeface="Times New Roman" pitchFamily="18" charset="0"/>
              </a:rPr>
              <a:t>MMA</a:t>
            </a:r>
            <a:r>
              <a:rPr kumimoji="0" lang="zh-CN" altLang="en-US" sz="2400">
                <a:latin typeface="Times New Roman" pitchFamily="18" charset="0"/>
                <a:ea typeface="楷体_GB2312" pitchFamily="49" charset="-122"/>
                <a:cs typeface="Times New Roman" pitchFamily="18" charset="0"/>
              </a:rPr>
              <a:t>形成具有核－壳结构的</a:t>
            </a:r>
            <a:r>
              <a:rPr kumimoji="0" lang="en-US" altLang="zh-CN" sz="2400">
                <a:latin typeface="Times New Roman" pitchFamily="18" charset="0"/>
                <a:ea typeface="楷体_GB2312" pitchFamily="49" charset="-122"/>
                <a:cs typeface="Times New Roman" pitchFamily="18" charset="0"/>
              </a:rPr>
              <a:t>MBS</a:t>
            </a:r>
            <a:r>
              <a:rPr kumimoji="0" lang="zh-CN" altLang="en-US" sz="2400">
                <a:latin typeface="Times New Roman" pitchFamily="18" charset="0"/>
                <a:ea typeface="楷体_GB2312" pitchFamily="49" charset="-122"/>
                <a:cs typeface="Times New Roman" pitchFamily="18" charset="0"/>
              </a:rPr>
              <a:t>。它的外层</a:t>
            </a:r>
            <a:r>
              <a:rPr kumimoji="0" lang="en-US" altLang="zh-CN" sz="2400">
                <a:latin typeface="Times New Roman" pitchFamily="18" charset="0"/>
                <a:ea typeface="楷体_GB2312" pitchFamily="49" charset="-122"/>
                <a:cs typeface="Times New Roman" pitchFamily="18" charset="0"/>
              </a:rPr>
              <a:t>MMA</a:t>
            </a:r>
            <a:r>
              <a:rPr kumimoji="0" lang="zh-CN" altLang="en-US" sz="2400">
                <a:latin typeface="Times New Roman" pitchFamily="18" charset="0"/>
                <a:ea typeface="楷体_GB2312" pitchFamily="49" charset="-122"/>
                <a:cs typeface="Times New Roman" pitchFamily="18" charset="0"/>
              </a:rPr>
              <a:t>与</a:t>
            </a:r>
            <a:r>
              <a:rPr kumimoji="0" lang="en-US" altLang="zh-CN" sz="2400">
                <a:latin typeface="Times New Roman" pitchFamily="18" charset="0"/>
                <a:ea typeface="楷体_GB2312" pitchFamily="49" charset="-122"/>
                <a:cs typeface="Times New Roman" pitchFamily="18" charset="0"/>
              </a:rPr>
              <a:t>PVC</a:t>
            </a:r>
            <a:r>
              <a:rPr kumimoji="0" lang="zh-CN" altLang="en-US" sz="2400">
                <a:latin typeface="Times New Roman" pitchFamily="18" charset="0"/>
                <a:ea typeface="楷体_GB2312" pitchFamily="49" charset="-122"/>
                <a:cs typeface="Times New Roman" pitchFamily="18" charset="0"/>
              </a:rPr>
              <a:t>有很好的亲和力，不仅能保持</a:t>
            </a:r>
            <a:r>
              <a:rPr kumimoji="0" lang="en-US" altLang="zh-CN" sz="2400">
                <a:latin typeface="Times New Roman" pitchFamily="18" charset="0"/>
                <a:ea typeface="楷体_GB2312" pitchFamily="49" charset="-122"/>
                <a:cs typeface="Times New Roman" pitchFamily="18" charset="0"/>
              </a:rPr>
              <a:t>PVC</a:t>
            </a:r>
            <a:r>
              <a:rPr kumimoji="0" lang="zh-CN" altLang="en-US" sz="2400">
                <a:latin typeface="Times New Roman" pitchFamily="18" charset="0"/>
                <a:ea typeface="楷体_GB2312" pitchFamily="49" charset="-122"/>
                <a:cs typeface="Times New Roman" pitchFamily="18" charset="0"/>
              </a:rPr>
              <a:t>固有的透明性，还可以大幅度提高</a:t>
            </a:r>
            <a:r>
              <a:rPr kumimoji="0" lang="en-US" altLang="zh-CN" sz="2400">
                <a:latin typeface="Times New Roman" pitchFamily="18" charset="0"/>
                <a:ea typeface="楷体_GB2312" pitchFamily="49" charset="-122"/>
                <a:cs typeface="Times New Roman" pitchFamily="18" charset="0"/>
              </a:rPr>
              <a:t>PVC</a:t>
            </a:r>
            <a:r>
              <a:rPr kumimoji="0" lang="zh-CN" altLang="en-US" sz="2400">
                <a:latin typeface="Times New Roman" pitchFamily="18" charset="0"/>
                <a:ea typeface="楷体_GB2312" pitchFamily="49" charset="-122"/>
                <a:cs typeface="Times New Roman" pitchFamily="18" charset="0"/>
              </a:rPr>
              <a:t>的抗冲击性能，使</a:t>
            </a:r>
            <a:r>
              <a:rPr kumimoji="0" lang="en-US" altLang="zh-CN" sz="2400">
                <a:latin typeface="Times New Roman" pitchFamily="18" charset="0"/>
                <a:ea typeface="楷体_GB2312" pitchFamily="49" charset="-122"/>
                <a:cs typeface="Times New Roman" pitchFamily="18" charset="0"/>
              </a:rPr>
              <a:t>MBS</a:t>
            </a:r>
            <a:r>
              <a:rPr kumimoji="0" lang="zh-CN" altLang="en-US" sz="2400">
                <a:latin typeface="Times New Roman" pitchFamily="18" charset="0"/>
                <a:ea typeface="楷体_GB2312" pitchFamily="49" charset="-122"/>
                <a:cs typeface="Times New Roman" pitchFamily="18" charset="0"/>
              </a:rPr>
              <a:t>成为当前重要的相容剂。</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323850" y="908050"/>
            <a:ext cx="8424863" cy="549275"/>
          </a:xfrm>
          <a:prstGeom prst="rect">
            <a:avLst/>
          </a:prstGeom>
          <a:noFill/>
          <a:ln w="12700" cap="sq" algn="ctr">
            <a:noFill/>
            <a:miter lim="800000"/>
            <a:headEnd/>
            <a:tailEnd/>
          </a:ln>
        </p:spPr>
        <p:txBody>
          <a:bodyPr>
            <a:spAutoFit/>
          </a:bodyPr>
          <a:lstStyle/>
          <a:p>
            <a:pPr eaLnBrk="0" hangingPunct="0">
              <a:lnSpc>
                <a:spcPct val="125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21507" name="Text Box 3"/>
          <p:cNvSpPr txBox="1">
            <a:spLocks noChangeArrowheads="1"/>
          </p:cNvSpPr>
          <p:nvPr/>
        </p:nvSpPr>
        <p:spPr bwMode="auto">
          <a:xfrm>
            <a:off x="323850" y="836613"/>
            <a:ext cx="8820150" cy="457200"/>
          </a:xfrm>
          <a:prstGeom prst="rect">
            <a:avLst/>
          </a:prstGeom>
          <a:noFill/>
          <a:ln w="12700" cap="sq" algn="ctr">
            <a:noFill/>
            <a:miter lim="800000"/>
            <a:headEnd/>
            <a:tailEnd/>
          </a:ln>
        </p:spPr>
        <p:txBody>
          <a:bodyPr>
            <a:spAutoFit/>
          </a:bodyPr>
          <a:lstStyle/>
          <a:p>
            <a:pPr eaLnBrk="0" hangingPunct="0">
              <a:lnSpc>
                <a:spcPct val="100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21508" name="Text Box 4"/>
          <p:cNvSpPr txBox="1">
            <a:spLocks noChangeArrowheads="1"/>
          </p:cNvSpPr>
          <p:nvPr/>
        </p:nvSpPr>
        <p:spPr bwMode="auto">
          <a:xfrm>
            <a:off x="468313" y="692150"/>
            <a:ext cx="8351837" cy="5495925"/>
          </a:xfrm>
          <a:prstGeom prst="rect">
            <a:avLst/>
          </a:prstGeom>
          <a:noFill/>
          <a:ln w="12700" cap="sq" algn="ctr">
            <a:noFill/>
            <a:miter lim="800000"/>
            <a:headEnd/>
            <a:tailEnd/>
          </a:ln>
        </p:spPr>
        <p:txBody>
          <a:bodyPr>
            <a:spAutoFit/>
          </a:bodyPr>
          <a:lstStyle/>
          <a:p>
            <a:pPr eaLnBrk="0" hangingPunct="0">
              <a:spcBef>
                <a:spcPct val="50000"/>
              </a:spcBef>
              <a:buClrTx/>
              <a:buSzTx/>
              <a:buFontTx/>
              <a:buBlip>
                <a:blip r:embed="rId2"/>
              </a:buBlip>
            </a:pPr>
            <a:r>
              <a:rPr kumimoji="0" lang="zh-CN" altLang="en-US">
                <a:latin typeface="Times New Roman" pitchFamily="18" charset="0"/>
              </a:rPr>
              <a:t> </a:t>
            </a:r>
            <a:r>
              <a:rPr kumimoji="0" lang="zh-CN" altLang="en-US" sz="2400">
                <a:latin typeface="楷体_GB2312" pitchFamily="49" charset="-122"/>
                <a:ea typeface="楷体_GB2312" pitchFamily="49" charset="-122"/>
              </a:rPr>
              <a:t>反应挤出技术</a:t>
            </a:r>
          </a:p>
          <a:p>
            <a:pPr eaLnBrk="0" hangingPunct="0">
              <a:lnSpc>
                <a:spcPct val="140000"/>
              </a:lnSpc>
              <a:spcBef>
                <a:spcPct val="50000"/>
              </a:spcBef>
              <a:buClrTx/>
              <a:buSzTx/>
              <a:buFontTx/>
              <a:buNone/>
            </a:pPr>
            <a:r>
              <a:rPr kumimoji="0" lang="zh-CN" altLang="en-US" sz="2400">
                <a:latin typeface="楷体_GB2312" pitchFamily="49" charset="-122"/>
                <a:ea typeface="楷体_GB2312" pitchFamily="49" charset="-122"/>
              </a:rPr>
              <a:t>    是采用具有高长径比的反向或同向双螺杆挤出机．使聚合物共混物物料在通过挤出机时，有一定的停留时间进行充分的混合，并发生聚合、接枝、酯交换、解聚、脱水反应，制备出聚合物合金。</a:t>
            </a:r>
          </a:p>
          <a:p>
            <a:pPr eaLnBrk="0" hangingPunct="0">
              <a:lnSpc>
                <a:spcPct val="140000"/>
              </a:lnSpc>
              <a:spcBef>
                <a:spcPct val="50000"/>
              </a:spcBef>
              <a:buClrTx/>
              <a:buSzTx/>
              <a:buFontTx/>
              <a:buNone/>
            </a:pPr>
            <a:r>
              <a:rPr kumimoji="0" lang="zh-CN" altLang="en-US" sz="2400">
                <a:latin typeface="楷体_GB2312" pitchFamily="49" charset="-122"/>
                <a:ea typeface="楷体_GB2312" pitchFamily="49" charset="-122"/>
              </a:rPr>
              <a:t>    如</a:t>
            </a:r>
            <a:r>
              <a:rPr kumimoji="0" lang="en-US" altLang="zh-CN" sz="2400">
                <a:latin typeface="楷体_GB2312" pitchFamily="49" charset="-122"/>
                <a:ea typeface="楷体_GB2312" pitchFamily="49" charset="-122"/>
              </a:rPr>
              <a:t>HDPE/PET</a:t>
            </a:r>
            <a:r>
              <a:rPr kumimoji="0" lang="zh-CN" altLang="en-US" sz="2400">
                <a:latin typeface="楷体_GB2312" pitchFamily="49" charset="-122"/>
                <a:ea typeface="楷体_GB2312" pitchFamily="49" charset="-122"/>
              </a:rPr>
              <a:t>共混为典型的热力学不相容体系，加入相容剂</a:t>
            </a:r>
            <a:r>
              <a:rPr kumimoji="0" lang="en-US" altLang="zh-CN" sz="2400">
                <a:latin typeface="楷体_GB2312" pitchFamily="49" charset="-122"/>
                <a:ea typeface="楷体_GB2312" pitchFamily="49" charset="-122"/>
              </a:rPr>
              <a:t>EVA</a:t>
            </a:r>
            <a:r>
              <a:rPr kumimoji="0" lang="zh-CN" altLang="en-US" sz="2400">
                <a:latin typeface="楷体_GB2312" pitchFamily="49" charset="-122"/>
                <a:ea typeface="楷体_GB2312" pitchFamily="49" charset="-122"/>
              </a:rPr>
              <a:t>后虽然与</a:t>
            </a:r>
            <a:r>
              <a:rPr kumimoji="0" lang="en-US" altLang="zh-CN" sz="2400">
                <a:latin typeface="楷体_GB2312" pitchFamily="49" charset="-122"/>
                <a:ea typeface="楷体_GB2312" pitchFamily="49" charset="-122"/>
              </a:rPr>
              <a:t>HDPE</a:t>
            </a:r>
            <a:r>
              <a:rPr kumimoji="0" lang="zh-CN" altLang="en-US" sz="2400">
                <a:latin typeface="楷体_GB2312" pitchFamily="49" charset="-122"/>
                <a:ea typeface="楷体_GB2312" pitchFamily="49" charset="-122"/>
              </a:rPr>
              <a:t>有较好的相容性。但与</a:t>
            </a:r>
            <a:r>
              <a:rPr kumimoji="0" lang="en-US" altLang="zh-CN" sz="2400">
                <a:latin typeface="楷体_GB2312" pitchFamily="49" charset="-122"/>
                <a:ea typeface="楷体_GB2312" pitchFamily="49" charset="-122"/>
              </a:rPr>
              <a:t>PET</a:t>
            </a:r>
            <a:r>
              <a:rPr kumimoji="0" lang="zh-CN" altLang="en-US" sz="2400">
                <a:latin typeface="楷体_GB2312" pitchFamily="49" charset="-122"/>
                <a:ea typeface="楷体_GB2312" pitchFamily="49" charset="-122"/>
              </a:rPr>
              <a:t>的相容条件却较差。若在适当催化剂的作用下，使</a:t>
            </a:r>
            <a:r>
              <a:rPr kumimoji="0" lang="en-US" altLang="zh-CN" sz="2400">
                <a:latin typeface="楷体_GB2312" pitchFamily="49" charset="-122"/>
                <a:ea typeface="楷体_GB2312" pitchFamily="49" charset="-122"/>
              </a:rPr>
              <a:t>EVA</a:t>
            </a:r>
            <a:r>
              <a:rPr kumimoji="0" lang="zh-CN" altLang="en-US" sz="2400">
                <a:latin typeface="楷体_GB2312" pitchFamily="49" charset="-122"/>
                <a:ea typeface="楷体_GB2312" pitchFamily="49" charset="-122"/>
              </a:rPr>
              <a:t>侧链上的官能团与</a:t>
            </a:r>
            <a:r>
              <a:rPr kumimoji="0" lang="en-US" altLang="zh-CN" sz="2400">
                <a:latin typeface="楷体_GB2312" pitchFamily="49" charset="-122"/>
                <a:ea typeface="楷体_GB2312" pitchFamily="49" charset="-122"/>
              </a:rPr>
              <a:t>PET</a:t>
            </a:r>
            <a:r>
              <a:rPr kumimoji="0" lang="zh-CN" altLang="en-US" sz="2400">
                <a:latin typeface="楷体_GB2312" pitchFamily="49" charset="-122"/>
                <a:ea typeface="楷体_GB2312" pitchFamily="49" charset="-122"/>
              </a:rPr>
              <a:t>主链的酯基产生酯交换反应，生成</a:t>
            </a:r>
            <a:r>
              <a:rPr kumimoji="0" lang="en-US" altLang="zh-CN" sz="2400">
                <a:latin typeface="楷体_GB2312" pitchFamily="49" charset="-122"/>
                <a:ea typeface="楷体_GB2312" pitchFamily="49" charset="-122"/>
              </a:rPr>
              <a:t>EVA-PET</a:t>
            </a:r>
            <a:r>
              <a:rPr kumimoji="0" lang="zh-CN" altLang="en-US" sz="2400">
                <a:latin typeface="楷体_GB2312" pitchFamily="49" charset="-122"/>
                <a:ea typeface="楷体_GB2312" pitchFamily="49" charset="-122"/>
              </a:rPr>
              <a:t>接枝共聚物，则会使体系的相容性增加，力学性能也提高。</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611188" y="260350"/>
            <a:ext cx="7772400" cy="1143000"/>
          </a:xfrm>
        </p:spPr>
        <p:txBody>
          <a:bodyPr/>
          <a:lstStyle/>
          <a:p>
            <a:pPr eaLnBrk="1" hangingPunct="1">
              <a:defRPr/>
            </a:pPr>
            <a:r>
              <a:rPr lang="zh-CN" altLang="en-US" b="1">
                <a:ea typeface="黑体" pitchFamily="2" charset="-122"/>
              </a:rPr>
              <a:t>课程简介</a:t>
            </a:r>
          </a:p>
        </p:txBody>
      </p:sp>
      <p:sp>
        <p:nvSpPr>
          <p:cNvPr id="4099" name="Rectangle 3"/>
          <p:cNvSpPr>
            <a:spLocks noGrp="1" noChangeArrowheads="1"/>
          </p:cNvSpPr>
          <p:nvPr>
            <p:ph type="body" idx="1"/>
          </p:nvPr>
        </p:nvSpPr>
        <p:spPr bwMode="auto">
          <a:xfrm>
            <a:off x="684213" y="1557338"/>
            <a:ext cx="7847012" cy="4679950"/>
          </a:xfrm>
          <a:no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135000"/>
              </a:lnSpc>
            </a:pPr>
            <a:r>
              <a:rPr lang="zh-CN" altLang="en-US" b="1"/>
              <a:t>学时：</a:t>
            </a:r>
            <a:r>
              <a:rPr lang="en-US" altLang="zh-CN" b="1"/>
              <a:t>30 </a:t>
            </a:r>
            <a:r>
              <a:rPr lang="zh-CN" altLang="en-US" b="1"/>
              <a:t>学时</a:t>
            </a:r>
          </a:p>
          <a:p>
            <a:pPr eaLnBrk="1" hangingPunct="1">
              <a:lnSpc>
                <a:spcPct val="135000"/>
              </a:lnSpc>
            </a:pPr>
            <a:r>
              <a:rPr lang="zh-CN" altLang="en-US" b="1"/>
              <a:t>学分：</a:t>
            </a:r>
            <a:r>
              <a:rPr lang="en-US" altLang="zh-CN" b="1"/>
              <a:t>2 </a:t>
            </a:r>
            <a:r>
              <a:rPr lang="zh-CN" altLang="en-US" b="1"/>
              <a:t>学分  </a:t>
            </a:r>
          </a:p>
          <a:p>
            <a:pPr eaLnBrk="1" hangingPunct="1">
              <a:lnSpc>
                <a:spcPct val="135000"/>
              </a:lnSpc>
            </a:pPr>
            <a:r>
              <a:rPr lang="zh-CN" altLang="en-US" b="1"/>
              <a:t>目的：了解聚合物改性的基本概念、基本规律及主要应用体系等相关知识。掌握聚合物改性的方法、工艺以及相关工艺设备的工作原理和使用方法。</a:t>
            </a:r>
            <a:endParaRPr lang="en-US" altLang="zh-CN" b="1"/>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p:cNvSpPr txBox="1">
            <a:spLocks noChangeArrowheads="1"/>
          </p:cNvSpPr>
          <p:nvPr/>
        </p:nvSpPr>
        <p:spPr bwMode="auto">
          <a:xfrm>
            <a:off x="755650" y="1341438"/>
            <a:ext cx="7993063" cy="3925887"/>
          </a:xfrm>
          <a:prstGeom prst="rect">
            <a:avLst/>
          </a:prstGeom>
          <a:noFill/>
          <a:ln w="12700" cap="sq" algn="ctr">
            <a:noFill/>
            <a:miter lim="800000"/>
            <a:headEnd/>
            <a:tailEnd/>
          </a:ln>
        </p:spPr>
        <p:txBody>
          <a:bodyPr>
            <a:spAutoFit/>
          </a:bodyPr>
          <a:lstStyle/>
          <a:p>
            <a:pPr eaLnBrk="0" hangingPunct="0">
              <a:lnSpc>
                <a:spcPct val="150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r>
              <a:rPr kumimoji="0" lang="zh-CN" altLang="en-US" sz="2400">
                <a:latin typeface="Times New Roman" pitchFamily="18" charset="0"/>
                <a:ea typeface="楷体_GB2312" pitchFamily="49" charset="-122"/>
                <a:cs typeface="Times New Roman" pitchFamily="18" charset="0"/>
              </a:rPr>
              <a:t>此外，</a:t>
            </a:r>
            <a:r>
              <a:rPr kumimoji="0" lang="en-US" altLang="zh-CN" sz="2400">
                <a:latin typeface="Times New Roman" pitchFamily="18" charset="0"/>
                <a:ea typeface="楷体_GB2312" pitchFamily="49" charset="-122"/>
                <a:cs typeface="Times New Roman" pitchFamily="18" charset="0"/>
              </a:rPr>
              <a:t>Dow Pont</a:t>
            </a:r>
            <a:r>
              <a:rPr kumimoji="0" lang="zh-CN" altLang="en-US" sz="2400">
                <a:latin typeface="Times New Roman" pitchFamily="18" charset="0"/>
                <a:ea typeface="楷体_GB2312" pitchFamily="49" charset="-122"/>
                <a:cs typeface="Times New Roman" pitchFamily="18" charset="0"/>
              </a:rPr>
              <a:t>公司推出的增韧尼龙是在尼龙基体相中，加入经马来酸酐接枝改性的</a:t>
            </a:r>
            <a:r>
              <a:rPr kumimoji="0" lang="en-US" altLang="zh-CN" sz="2400">
                <a:latin typeface="Times New Roman" pitchFamily="18" charset="0"/>
                <a:ea typeface="楷体_GB2312" pitchFamily="49" charset="-122"/>
                <a:cs typeface="Times New Roman" pitchFamily="18" charset="0"/>
              </a:rPr>
              <a:t>EPDM</a:t>
            </a:r>
            <a:r>
              <a:rPr kumimoji="0" lang="zh-CN" altLang="en-US" sz="2400">
                <a:latin typeface="Times New Roman" pitchFamily="18" charset="0"/>
                <a:ea typeface="楷体_GB2312" pitchFamily="49" charset="-122"/>
                <a:cs typeface="Times New Roman" pitchFamily="18" charset="0"/>
              </a:rPr>
              <a:t>弹性体，通过反应挤出过程，与尼龙末端的胺基发生接枝反应，使改性的弹性体以</a:t>
            </a:r>
            <a:r>
              <a:rPr kumimoji="0" lang="en-US" altLang="zh-CN" sz="2400">
                <a:latin typeface="Times New Roman" pitchFamily="18" charset="0"/>
                <a:ea typeface="楷体_GB2312" pitchFamily="49" charset="-122"/>
                <a:cs typeface="Times New Roman" pitchFamily="18" charset="0"/>
              </a:rPr>
              <a:t>0.1-1.0</a:t>
            </a:r>
            <a:r>
              <a:rPr kumimoji="0" lang="el-GR" altLang="zh-CN" sz="2400">
                <a:latin typeface="Times New Roman" pitchFamily="18" charset="0"/>
                <a:ea typeface="楷体_GB2312" pitchFamily="49" charset="-122"/>
                <a:cs typeface="Times New Roman" pitchFamily="18" charset="0"/>
              </a:rPr>
              <a:t>μ</a:t>
            </a:r>
            <a:r>
              <a:rPr kumimoji="0" lang="en-US" altLang="zh-CN" sz="2400">
                <a:latin typeface="Times New Roman" pitchFamily="18" charset="0"/>
                <a:ea typeface="楷体_GB2312" pitchFamily="49" charset="-122"/>
                <a:cs typeface="Times New Roman" pitchFamily="18" charset="0"/>
              </a:rPr>
              <a:t>m</a:t>
            </a:r>
            <a:r>
              <a:rPr kumimoji="0" lang="zh-CN" altLang="en-US" sz="2400">
                <a:latin typeface="Times New Roman" pitchFamily="18" charset="0"/>
                <a:ea typeface="楷体_GB2312" pitchFamily="49" charset="-122"/>
                <a:cs typeface="Times New Roman" pitchFamily="18" charset="0"/>
              </a:rPr>
              <a:t>的微粒分散在尼龙连续相中，形成不产生相分离的多相结构，从而使尼龙的缺口冲击强度达到</a:t>
            </a:r>
            <a:r>
              <a:rPr kumimoji="0" lang="en-US" altLang="zh-CN" sz="2400">
                <a:latin typeface="Times New Roman" pitchFamily="18" charset="0"/>
                <a:ea typeface="楷体_GB2312" pitchFamily="49" charset="-122"/>
                <a:cs typeface="Times New Roman" pitchFamily="18" charset="0"/>
              </a:rPr>
              <a:t>900-1020J</a:t>
            </a:r>
            <a:r>
              <a:rPr kumimoji="0" lang="zh-CN" altLang="en-US" sz="2400">
                <a:latin typeface="Times New Roman" pitchFamily="18" charset="0"/>
                <a:ea typeface="楷体_GB2312" pitchFamily="49" charset="-122"/>
                <a:cs typeface="Times New Roman" pitchFamily="18" charset="0"/>
              </a:rPr>
              <a:t>／</a:t>
            </a:r>
            <a:r>
              <a:rPr kumimoji="0" lang="en-US" altLang="zh-CN" sz="2400">
                <a:latin typeface="Times New Roman" pitchFamily="18" charset="0"/>
                <a:ea typeface="楷体_GB2312" pitchFamily="49" charset="-122"/>
                <a:cs typeface="Times New Roman" pitchFamily="18" charset="0"/>
              </a:rPr>
              <a:t>m</a:t>
            </a:r>
            <a:r>
              <a:rPr kumimoji="0" lang="zh-CN" altLang="en-US" sz="2400">
                <a:latin typeface="Times New Roman" pitchFamily="18" charset="0"/>
                <a:ea typeface="楷体_GB2312" pitchFamily="49" charset="-122"/>
                <a:cs typeface="Times New Roman" pitchFamily="18" charset="0"/>
              </a:rPr>
              <a:t>。由此可见，反应挤出技术是制备聚合物合金的有效方法。</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323850" y="908050"/>
            <a:ext cx="8424863" cy="549275"/>
          </a:xfrm>
          <a:prstGeom prst="rect">
            <a:avLst/>
          </a:prstGeom>
          <a:noFill/>
          <a:ln w="12700" cap="sq" algn="ctr">
            <a:noFill/>
            <a:miter lim="800000"/>
            <a:headEnd/>
            <a:tailEnd/>
          </a:ln>
        </p:spPr>
        <p:txBody>
          <a:bodyPr>
            <a:spAutoFit/>
          </a:bodyPr>
          <a:lstStyle/>
          <a:p>
            <a:pPr eaLnBrk="0" hangingPunct="0">
              <a:lnSpc>
                <a:spcPct val="125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23555" name="Text Box 3"/>
          <p:cNvSpPr txBox="1">
            <a:spLocks noChangeArrowheads="1"/>
          </p:cNvSpPr>
          <p:nvPr/>
        </p:nvSpPr>
        <p:spPr bwMode="auto">
          <a:xfrm>
            <a:off x="323850" y="836613"/>
            <a:ext cx="8820150" cy="457200"/>
          </a:xfrm>
          <a:prstGeom prst="rect">
            <a:avLst/>
          </a:prstGeom>
          <a:noFill/>
          <a:ln w="12700" cap="sq" algn="ctr">
            <a:noFill/>
            <a:miter lim="800000"/>
            <a:headEnd/>
            <a:tailEnd/>
          </a:ln>
        </p:spPr>
        <p:txBody>
          <a:bodyPr>
            <a:spAutoFit/>
          </a:bodyPr>
          <a:lstStyle/>
          <a:p>
            <a:pPr eaLnBrk="0" hangingPunct="0">
              <a:lnSpc>
                <a:spcPct val="100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23556" name="Text Box 4"/>
          <p:cNvSpPr txBox="1">
            <a:spLocks noChangeArrowheads="1"/>
          </p:cNvSpPr>
          <p:nvPr/>
        </p:nvSpPr>
        <p:spPr bwMode="auto">
          <a:xfrm>
            <a:off x="395288" y="908050"/>
            <a:ext cx="8462962" cy="5445125"/>
          </a:xfrm>
          <a:prstGeom prst="rect">
            <a:avLst/>
          </a:prstGeom>
          <a:noFill/>
          <a:ln w="12700" cap="sq" algn="ctr">
            <a:noFill/>
            <a:miter lim="800000"/>
            <a:headEnd/>
            <a:tailEnd/>
          </a:ln>
        </p:spPr>
        <p:txBody>
          <a:bodyPr>
            <a:spAutoFit/>
          </a:bodyPr>
          <a:lstStyle/>
          <a:p>
            <a:pPr eaLnBrk="0" hangingPunct="0">
              <a:lnSpc>
                <a:spcPct val="100000"/>
              </a:lnSpc>
              <a:spcBef>
                <a:spcPct val="50000"/>
              </a:spcBef>
              <a:buClrTx/>
              <a:buSzTx/>
              <a:buFontTx/>
              <a:buBlip>
                <a:blip r:embed="rId2"/>
              </a:buBlip>
            </a:pPr>
            <a:r>
              <a:rPr kumimoji="0" lang="zh-CN" altLang="en-US" sz="2400">
                <a:latin typeface="Times New Roman" pitchFamily="18" charset="0"/>
                <a:ea typeface="楷体_GB2312" pitchFamily="49" charset="-122"/>
              </a:rPr>
              <a:t>聚合物分子间特殊相互作用的共混技术</a:t>
            </a:r>
          </a:p>
          <a:p>
            <a:pPr eaLnBrk="0" hangingPunct="0">
              <a:spcBef>
                <a:spcPct val="50000"/>
              </a:spcBef>
              <a:buClrTx/>
              <a:buSzTx/>
              <a:buFontTx/>
              <a:buNone/>
            </a:pPr>
            <a:r>
              <a:rPr kumimoji="0" lang="zh-CN" altLang="en-US" sz="2200">
                <a:latin typeface="楷体_GB2312" pitchFamily="49" charset="-122"/>
                <a:ea typeface="楷体_GB2312" pitchFamily="49" charset="-122"/>
              </a:rPr>
              <a:t>    </a:t>
            </a:r>
            <a:r>
              <a:rPr kumimoji="0" lang="zh-CN" altLang="en-US" sz="2200">
                <a:latin typeface="Times New Roman" pitchFamily="18" charset="0"/>
                <a:ea typeface="楷体_GB2312" pitchFamily="49" charset="-122"/>
                <a:cs typeface="Times New Roman" pitchFamily="18" charset="0"/>
              </a:rPr>
              <a:t>聚合物合金的形成，从热力学观点说，其自由能必须小于零。因此，在聚合物共混过程中，研究自由能减小以形成稳定的聚合物合金，是合金化技术中的重要方法之一。经过大量研究证明，若</a:t>
            </a:r>
            <a:r>
              <a:rPr kumimoji="0" lang="zh-CN" altLang="en-US" sz="2200">
                <a:solidFill>
                  <a:schemeClr val="folHlink"/>
                </a:solidFill>
                <a:latin typeface="Times New Roman" pitchFamily="18" charset="0"/>
                <a:ea typeface="楷体_GB2312" pitchFamily="49" charset="-122"/>
                <a:cs typeface="Times New Roman" pitchFamily="18" charset="0"/>
              </a:rPr>
              <a:t>高分子间存在着特殊的相互作用，包括分子间形成氢键或存在离子－离子、离子－偶极、偶极</a:t>
            </a:r>
            <a:r>
              <a:rPr kumimoji="0" lang="en-US" altLang="zh-CN" sz="2200">
                <a:solidFill>
                  <a:schemeClr val="folHlink"/>
                </a:solidFill>
                <a:latin typeface="Times New Roman" pitchFamily="18" charset="0"/>
                <a:ea typeface="楷体_GB2312" pitchFamily="49" charset="-122"/>
                <a:cs typeface="Times New Roman" pitchFamily="18" charset="0"/>
              </a:rPr>
              <a:t>—</a:t>
            </a:r>
            <a:r>
              <a:rPr kumimoji="0" lang="zh-CN" altLang="en-US" sz="2200">
                <a:solidFill>
                  <a:schemeClr val="folHlink"/>
                </a:solidFill>
                <a:latin typeface="Times New Roman" pitchFamily="18" charset="0"/>
                <a:ea typeface="楷体_GB2312" pitchFamily="49" charset="-122"/>
                <a:cs typeface="Times New Roman" pitchFamily="18" charset="0"/>
              </a:rPr>
              <a:t>偶极间的静电作用，酸碱作用和电荷转移络合作用等，</a:t>
            </a:r>
            <a:r>
              <a:rPr kumimoji="0" lang="zh-CN" altLang="en-US" sz="2200">
                <a:latin typeface="Times New Roman" pitchFamily="18" charset="0"/>
                <a:ea typeface="楷体_GB2312" pitchFamily="49" charset="-122"/>
                <a:cs typeface="Times New Roman" pitchFamily="18" charset="0"/>
              </a:rPr>
              <a:t>混合时会放热产生负的焓变</a:t>
            </a:r>
            <a:r>
              <a:rPr kumimoji="0" lang="en-US" altLang="zh-CN" sz="2200">
                <a:latin typeface="Times New Roman" pitchFamily="18" charset="0"/>
                <a:ea typeface="楷体_GB2312" pitchFamily="49" charset="-122"/>
                <a:cs typeface="Times New Roman" pitchFamily="18" charset="0"/>
              </a:rPr>
              <a:t>∆H</a:t>
            </a:r>
            <a:r>
              <a:rPr kumimoji="0" lang="zh-CN" altLang="en-US" sz="2200">
                <a:latin typeface="Times New Roman" pitchFamily="18" charset="0"/>
                <a:ea typeface="楷体_GB2312" pitchFamily="49" charset="-122"/>
                <a:cs typeface="Times New Roman" pitchFamily="18" charset="0"/>
              </a:rPr>
              <a:t>，∆</a:t>
            </a:r>
            <a:r>
              <a:rPr kumimoji="0" lang="en-US" altLang="zh-CN" sz="2200">
                <a:latin typeface="Times New Roman" pitchFamily="18" charset="0"/>
                <a:ea typeface="楷体_GB2312" pitchFamily="49" charset="-122"/>
                <a:cs typeface="Times New Roman" pitchFamily="18" charset="0"/>
              </a:rPr>
              <a:t>G</a:t>
            </a:r>
            <a:r>
              <a:rPr kumimoji="0" lang="zh-CN" altLang="en-US" sz="2200">
                <a:latin typeface="Times New Roman" pitchFamily="18" charset="0"/>
                <a:ea typeface="楷体_GB2312" pitchFamily="49" charset="-122"/>
                <a:cs typeface="Times New Roman" pitchFamily="18" charset="0"/>
              </a:rPr>
              <a:t>＜</a:t>
            </a:r>
            <a:r>
              <a:rPr kumimoji="0" lang="en-US" altLang="zh-CN" sz="2200">
                <a:latin typeface="Times New Roman" pitchFamily="18" charset="0"/>
                <a:ea typeface="楷体_GB2312" pitchFamily="49" charset="-122"/>
                <a:cs typeface="Times New Roman" pitchFamily="18" charset="0"/>
              </a:rPr>
              <a:t>0</a:t>
            </a:r>
            <a:r>
              <a:rPr kumimoji="0" lang="zh-CN" altLang="en-US" sz="2200">
                <a:latin typeface="Times New Roman" pitchFamily="18" charset="0"/>
                <a:ea typeface="楷体_GB2312" pitchFamily="49" charset="-122"/>
                <a:cs typeface="Times New Roman" pitchFamily="18" charset="0"/>
              </a:rPr>
              <a:t>，必然会产生相容的共混体系，属于这一体系的是离聚体复合物与共混物。所谓离聚体是指它的主要成分为非离子基体．其次要成分为可离子化基团。当离子基团的摩尔分数少于</a:t>
            </a:r>
            <a:r>
              <a:rPr kumimoji="0" lang="en-US" altLang="zh-CN" sz="2200">
                <a:latin typeface="Times New Roman" pitchFamily="18" charset="0"/>
                <a:ea typeface="楷体_GB2312" pitchFamily="49" charset="-122"/>
                <a:cs typeface="Times New Roman" pitchFamily="18" charset="0"/>
              </a:rPr>
              <a:t>15</a:t>
            </a:r>
            <a:r>
              <a:rPr kumimoji="0" lang="zh-CN" altLang="en-US" sz="2200">
                <a:latin typeface="Times New Roman" pitchFamily="18" charset="0"/>
                <a:ea typeface="楷体_GB2312" pitchFamily="49" charset="-122"/>
                <a:cs typeface="Times New Roman" pitchFamily="18" charset="0"/>
              </a:rPr>
              <a:t>％时、就称它为离子聚合物。它的共混改性正是利用离聚体少的官能团与异种高分子间的上述特殊作用，导致</a:t>
            </a:r>
            <a:r>
              <a:rPr kumimoji="0" lang="en-US" altLang="zh-CN" sz="2200">
                <a:latin typeface="Times New Roman" pitchFamily="18" charset="0"/>
                <a:ea typeface="楷体_GB2312" pitchFamily="49" charset="-122"/>
                <a:cs typeface="Times New Roman" pitchFamily="18" charset="0"/>
              </a:rPr>
              <a:t>∆H</a:t>
            </a:r>
            <a:r>
              <a:rPr kumimoji="0" lang="zh-CN" altLang="en-US" sz="2200">
                <a:latin typeface="Times New Roman" pitchFamily="18" charset="0"/>
                <a:ea typeface="楷体_GB2312" pitchFamily="49" charset="-122"/>
                <a:cs typeface="Times New Roman" pitchFamily="18" charset="0"/>
              </a:rPr>
              <a:t>，∆</a:t>
            </a:r>
            <a:r>
              <a:rPr kumimoji="0" lang="en-US" altLang="zh-CN" sz="2200">
                <a:latin typeface="Times New Roman" pitchFamily="18" charset="0"/>
                <a:ea typeface="楷体_GB2312" pitchFamily="49" charset="-122"/>
                <a:cs typeface="Times New Roman" pitchFamily="18" charset="0"/>
              </a:rPr>
              <a:t>G</a:t>
            </a:r>
            <a:r>
              <a:rPr kumimoji="0" lang="zh-CN" altLang="en-US" sz="2200">
                <a:latin typeface="Times New Roman" pitchFamily="18" charset="0"/>
                <a:ea typeface="楷体_GB2312" pitchFamily="49" charset="-122"/>
                <a:cs typeface="Times New Roman" pitchFamily="18" charset="0"/>
              </a:rPr>
              <a:t>＜</a:t>
            </a:r>
            <a:r>
              <a:rPr kumimoji="0" lang="en-US" altLang="zh-CN" sz="2200">
                <a:latin typeface="Times New Roman" pitchFamily="18" charset="0"/>
                <a:ea typeface="楷体_GB2312" pitchFamily="49" charset="-122"/>
                <a:cs typeface="Times New Roman" pitchFamily="18" charset="0"/>
              </a:rPr>
              <a:t>0</a:t>
            </a:r>
            <a:r>
              <a:rPr kumimoji="0" lang="zh-CN" altLang="en-US" sz="2200">
                <a:latin typeface="Times New Roman" pitchFamily="18" charset="0"/>
                <a:ea typeface="楷体_GB2312" pitchFamily="49" charset="-122"/>
                <a:cs typeface="Times New Roman" pitchFamily="18" charset="0"/>
              </a:rPr>
              <a:t>，从而形成具有热力学稳定性和微相分离的离聚体共混物。</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323850" y="908050"/>
            <a:ext cx="8424863" cy="549275"/>
          </a:xfrm>
          <a:prstGeom prst="rect">
            <a:avLst/>
          </a:prstGeom>
          <a:noFill/>
          <a:ln w="12700" cap="sq" algn="ctr">
            <a:noFill/>
            <a:miter lim="800000"/>
            <a:headEnd/>
            <a:tailEnd/>
          </a:ln>
        </p:spPr>
        <p:txBody>
          <a:bodyPr>
            <a:spAutoFit/>
          </a:bodyPr>
          <a:lstStyle/>
          <a:p>
            <a:pPr eaLnBrk="0" hangingPunct="0">
              <a:lnSpc>
                <a:spcPct val="125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24579" name="Text Box 3"/>
          <p:cNvSpPr txBox="1">
            <a:spLocks noChangeArrowheads="1"/>
          </p:cNvSpPr>
          <p:nvPr/>
        </p:nvSpPr>
        <p:spPr bwMode="auto">
          <a:xfrm>
            <a:off x="323850" y="836613"/>
            <a:ext cx="8820150" cy="457200"/>
          </a:xfrm>
          <a:prstGeom prst="rect">
            <a:avLst/>
          </a:prstGeom>
          <a:noFill/>
          <a:ln w="12700" cap="sq" algn="ctr">
            <a:noFill/>
            <a:miter lim="800000"/>
            <a:headEnd/>
            <a:tailEnd/>
          </a:ln>
        </p:spPr>
        <p:txBody>
          <a:bodyPr>
            <a:spAutoFit/>
          </a:bodyPr>
          <a:lstStyle/>
          <a:p>
            <a:pPr eaLnBrk="0" hangingPunct="0">
              <a:lnSpc>
                <a:spcPct val="100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24580" name="Text Box 4"/>
          <p:cNvSpPr txBox="1">
            <a:spLocks noChangeArrowheads="1"/>
          </p:cNvSpPr>
          <p:nvPr/>
        </p:nvSpPr>
        <p:spPr bwMode="auto">
          <a:xfrm>
            <a:off x="539750" y="981075"/>
            <a:ext cx="7993063" cy="4572000"/>
          </a:xfrm>
          <a:prstGeom prst="rect">
            <a:avLst/>
          </a:prstGeom>
          <a:noFill/>
          <a:ln w="12700" cap="sq" algn="ctr">
            <a:noFill/>
            <a:miter lim="800000"/>
            <a:headEnd/>
            <a:tailEnd/>
          </a:ln>
        </p:spPr>
        <p:txBody>
          <a:bodyPr>
            <a:spAutoFit/>
          </a:bodyPr>
          <a:lstStyle/>
          <a:p>
            <a:pPr eaLnBrk="0" hangingPunct="0">
              <a:lnSpc>
                <a:spcPct val="140000"/>
              </a:lnSpc>
              <a:spcBef>
                <a:spcPct val="50000"/>
              </a:spcBef>
              <a:buClrTx/>
              <a:buSzTx/>
              <a:buFontTx/>
              <a:buNone/>
            </a:pPr>
            <a:r>
              <a:rPr kumimoji="0" lang="en-US" altLang="zh-CN" sz="3200">
                <a:latin typeface="黑体" pitchFamily="2" charset="-122"/>
                <a:ea typeface="黑体" pitchFamily="2" charset="-122"/>
              </a:rPr>
              <a:t>1.1.2 </a:t>
            </a:r>
            <a:r>
              <a:rPr kumimoji="0" lang="zh-CN" altLang="en-US" sz="3200">
                <a:latin typeface="黑体" pitchFamily="2" charset="-122"/>
                <a:ea typeface="黑体" pitchFamily="2" charset="-122"/>
              </a:rPr>
              <a:t>填充改性和增强改性</a:t>
            </a:r>
          </a:p>
          <a:p>
            <a:pPr eaLnBrk="0" hangingPunct="0">
              <a:lnSpc>
                <a:spcPct val="140000"/>
              </a:lnSpc>
              <a:spcBef>
                <a:spcPct val="50000"/>
              </a:spcBef>
              <a:buClrTx/>
              <a:buSzTx/>
              <a:buFontTx/>
              <a:buBlip>
                <a:blip r:embed="rId2"/>
              </a:buBlip>
            </a:pPr>
            <a:r>
              <a:rPr kumimoji="0" lang="zh-CN" altLang="en-US" sz="2400">
                <a:latin typeface="楷体_GB2312" pitchFamily="49" charset="-122"/>
                <a:ea typeface="楷体_GB2312" pitchFamily="49" charset="-122"/>
              </a:rPr>
              <a:t>填充改性：降低成本和在尺寸稳定、导热、导电、阻燃等方面改善性能。</a:t>
            </a:r>
          </a:p>
          <a:p>
            <a:pPr eaLnBrk="0" hangingPunct="0">
              <a:lnSpc>
                <a:spcPct val="140000"/>
              </a:lnSpc>
              <a:spcBef>
                <a:spcPct val="50000"/>
              </a:spcBef>
              <a:buClrTx/>
              <a:buSzTx/>
              <a:buFontTx/>
              <a:buNone/>
            </a:pPr>
            <a:r>
              <a:rPr kumimoji="0" lang="zh-CN" altLang="en-US" sz="2400">
                <a:latin typeface="楷体_GB2312" pitchFamily="49" charset="-122"/>
                <a:ea typeface="楷体_GB2312" pitchFamily="49" charset="-122"/>
              </a:rPr>
              <a:t>    </a:t>
            </a:r>
            <a:r>
              <a:rPr kumimoji="0" lang="zh-CN" altLang="en-US" sz="2400">
                <a:solidFill>
                  <a:schemeClr val="folHlink"/>
                </a:solidFill>
                <a:latin typeface="楷体_GB2312" pitchFamily="49" charset="-122"/>
                <a:ea typeface="楷体_GB2312" pitchFamily="49" charset="-122"/>
              </a:rPr>
              <a:t>聚合物弹性体的补强，使用炭黑（纳米级），形成了纳米材料技术的最早的工程支持。</a:t>
            </a:r>
          </a:p>
          <a:p>
            <a:pPr eaLnBrk="0" hangingPunct="0">
              <a:lnSpc>
                <a:spcPct val="140000"/>
              </a:lnSpc>
              <a:spcBef>
                <a:spcPct val="50000"/>
              </a:spcBef>
              <a:buClrTx/>
              <a:buSzTx/>
              <a:buFontTx/>
              <a:buBlip>
                <a:blip r:embed="rId2"/>
              </a:buBlip>
            </a:pPr>
            <a:r>
              <a:rPr kumimoji="0" lang="zh-CN" altLang="en-US" sz="2400">
                <a:latin typeface="楷体_GB2312" pitchFamily="49" charset="-122"/>
                <a:ea typeface="楷体_GB2312" pitchFamily="49" charset="-122"/>
              </a:rPr>
              <a:t>纳米塑料：纳米复合材料</a:t>
            </a:r>
          </a:p>
          <a:p>
            <a:pPr eaLnBrk="0" hangingPunct="0">
              <a:lnSpc>
                <a:spcPct val="140000"/>
              </a:lnSpc>
              <a:spcBef>
                <a:spcPct val="50000"/>
              </a:spcBef>
              <a:buClrTx/>
              <a:buSzTx/>
              <a:buFontTx/>
              <a:buBlip>
                <a:blip r:embed="rId2"/>
              </a:buBlip>
            </a:pPr>
            <a:r>
              <a:rPr kumimoji="0" lang="zh-CN" altLang="en-US" sz="2400">
                <a:latin typeface="楷体_GB2312" pitchFamily="49" charset="-122"/>
                <a:ea typeface="楷体_GB2312" pitchFamily="49" charset="-122"/>
              </a:rPr>
              <a:t>纤维复合增强材料：玻璃钢等。</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323850" y="908050"/>
            <a:ext cx="8424863" cy="549275"/>
          </a:xfrm>
          <a:prstGeom prst="rect">
            <a:avLst/>
          </a:prstGeom>
          <a:noFill/>
          <a:ln w="12700" cap="sq" algn="ctr">
            <a:noFill/>
            <a:miter lim="800000"/>
            <a:headEnd/>
            <a:tailEnd/>
          </a:ln>
        </p:spPr>
        <p:txBody>
          <a:bodyPr>
            <a:spAutoFit/>
          </a:bodyPr>
          <a:lstStyle/>
          <a:p>
            <a:pPr eaLnBrk="0" hangingPunct="0">
              <a:lnSpc>
                <a:spcPct val="125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25603" name="Text Box 3"/>
          <p:cNvSpPr txBox="1">
            <a:spLocks noChangeArrowheads="1"/>
          </p:cNvSpPr>
          <p:nvPr/>
        </p:nvSpPr>
        <p:spPr bwMode="auto">
          <a:xfrm>
            <a:off x="323850" y="836613"/>
            <a:ext cx="8820150" cy="457200"/>
          </a:xfrm>
          <a:prstGeom prst="rect">
            <a:avLst/>
          </a:prstGeom>
          <a:noFill/>
          <a:ln w="12700" cap="sq" algn="ctr">
            <a:noFill/>
            <a:miter lim="800000"/>
            <a:headEnd/>
            <a:tailEnd/>
          </a:ln>
        </p:spPr>
        <p:txBody>
          <a:bodyPr>
            <a:spAutoFit/>
          </a:bodyPr>
          <a:lstStyle/>
          <a:p>
            <a:pPr eaLnBrk="0" hangingPunct="0">
              <a:lnSpc>
                <a:spcPct val="100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25604" name="Rectangle 4"/>
          <p:cNvSpPr>
            <a:spLocks noChangeArrowheads="1"/>
          </p:cNvSpPr>
          <p:nvPr/>
        </p:nvSpPr>
        <p:spPr bwMode="auto">
          <a:xfrm>
            <a:off x="468313" y="549275"/>
            <a:ext cx="8424862" cy="5183188"/>
          </a:xfrm>
          <a:prstGeom prst="rect">
            <a:avLst/>
          </a:prstGeom>
          <a:noFill/>
          <a:ln w="12700" cap="sq" algn="ctr">
            <a:noFill/>
            <a:miter lim="800000"/>
            <a:headEnd/>
            <a:tailEnd/>
          </a:ln>
        </p:spPr>
        <p:txBody>
          <a:bodyPr>
            <a:spAutoFit/>
          </a:bodyPr>
          <a:lstStyle/>
          <a:p>
            <a:pPr eaLnBrk="0" hangingPunct="0">
              <a:lnSpc>
                <a:spcPct val="140000"/>
              </a:lnSpc>
              <a:spcBef>
                <a:spcPct val="50000"/>
              </a:spcBef>
              <a:buClrTx/>
              <a:buSzTx/>
              <a:buFontTx/>
              <a:buNone/>
            </a:pPr>
            <a:r>
              <a:rPr lang="zh-CN" altLang="en-US" sz="3200">
                <a:latin typeface="黑体" pitchFamily="2" charset="-122"/>
                <a:ea typeface="黑体" pitchFamily="2" charset="-122"/>
              </a:rPr>
              <a:t>1.</a:t>
            </a:r>
            <a:r>
              <a:rPr lang="en-US" altLang="zh-CN" sz="3200">
                <a:latin typeface="黑体" pitchFamily="2" charset="-122"/>
                <a:ea typeface="黑体" pitchFamily="2" charset="-122"/>
              </a:rPr>
              <a:t>1.3 </a:t>
            </a:r>
            <a:r>
              <a:rPr lang="zh-CN" altLang="en-US" sz="3200">
                <a:latin typeface="黑体" pitchFamily="2" charset="-122"/>
                <a:ea typeface="黑体" pitchFamily="2" charset="-122"/>
              </a:rPr>
              <a:t>化学改性</a:t>
            </a:r>
          </a:p>
          <a:p>
            <a:pPr eaLnBrk="0" hangingPunct="0">
              <a:lnSpc>
                <a:spcPct val="140000"/>
              </a:lnSpc>
              <a:spcBef>
                <a:spcPct val="50000"/>
              </a:spcBef>
              <a:buClrTx/>
              <a:buSzTx/>
              <a:buFontTx/>
              <a:buNone/>
            </a:pPr>
            <a:endParaRPr lang="zh-CN" altLang="en-US" sz="1600">
              <a:latin typeface="黑体" pitchFamily="2" charset="-122"/>
              <a:ea typeface="黑体" pitchFamily="2" charset="-122"/>
            </a:endParaRPr>
          </a:p>
          <a:p>
            <a:pPr eaLnBrk="0" hangingPunct="0">
              <a:lnSpc>
                <a:spcPct val="140000"/>
              </a:lnSpc>
              <a:buClrTx/>
              <a:buSzTx/>
              <a:buFontTx/>
              <a:buNone/>
            </a:pPr>
            <a:r>
              <a:rPr lang="zh-CN" altLang="en-US" sz="2400">
                <a:latin typeface="楷体_GB2312" pitchFamily="49" charset="-122"/>
                <a:ea typeface="楷体_GB2312" pitchFamily="49" charset="-122"/>
              </a:rPr>
              <a:t>    通过聚合物的化学反应，改变大分子链上的原子或原子团的种类及其结合方式的一类方法。经过改性，分子链本身发生变化，赋予聚合物新的性能，扩大了应用领域。</a:t>
            </a:r>
          </a:p>
          <a:p>
            <a:pPr eaLnBrk="0" hangingPunct="0">
              <a:lnSpc>
                <a:spcPct val="140000"/>
              </a:lnSpc>
              <a:buClrTx/>
              <a:buSzTx/>
              <a:buFont typeface="Wingdings" pitchFamily="2" charset="2"/>
              <a:buChar char="l"/>
            </a:pPr>
            <a:r>
              <a:rPr lang="zh-CN" altLang="en-US" sz="2400">
                <a:latin typeface="楷体_GB2312" pitchFamily="49" charset="-122"/>
                <a:ea typeface="楷体_GB2312" pitchFamily="49" charset="-122"/>
              </a:rPr>
              <a:t> 嵌段、接枝、无规共聚：</a:t>
            </a:r>
            <a:r>
              <a:rPr lang="en-US" altLang="zh-CN" sz="2400">
                <a:latin typeface="楷体_GB2312" pitchFamily="49" charset="-122"/>
                <a:ea typeface="楷体_GB2312" pitchFamily="49" charset="-122"/>
              </a:rPr>
              <a:t>ABS、PP-R、</a:t>
            </a:r>
            <a:r>
              <a:rPr lang="zh-CN" altLang="en-US" sz="2400">
                <a:latin typeface="楷体_GB2312" pitchFamily="49" charset="-122"/>
                <a:ea typeface="楷体_GB2312" pitchFamily="49" charset="-122"/>
              </a:rPr>
              <a:t>乙烯</a:t>
            </a:r>
            <a:r>
              <a:rPr lang="en-US" altLang="zh-CN" sz="2400">
                <a:latin typeface="楷体_GB2312" pitchFamily="49" charset="-122"/>
                <a:ea typeface="楷体_GB2312" pitchFamily="49" charset="-122"/>
              </a:rPr>
              <a:t>-</a:t>
            </a:r>
            <a:r>
              <a:rPr lang="zh-CN" altLang="en-US" sz="2400">
                <a:latin typeface="楷体_GB2312" pitchFamily="49" charset="-122"/>
                <a:ea typeface="楷体_GB2312" pitchFamily="49" charset="-122"/>
              </a:rPr>
              <a:t>丁烯共聚等</a:t>
            </a:r>
          </a:p>
          <a:p>
            <a:pPr eaLnBrk="0" hangingPunct="0">
              <a:lnSpc>
                <a:spcPct val="140000"/>
              </a:lnSpc>
              <a:buClrTx/>
              <a:buSzTx/>
              <a:buFont typeface="Wingdings" pitchFamily="2" charset="2"/>
              <a:buChar char="l"/>
            </a:pPr>
            <a:r>
              <a:rPr lang="zh-CN" altLang="en-US" sz="2400">
                <a:latin typeface="楷体_GB2312" pitchFamily="49" charset="-122"/>
                <a:ea typeface="楷体_GB2312" pitchFamily="49" charset="-122"/>
              </a:rPr>
              <a:t> 交联：交联聚乙烯</a:t>
            </a:r>
            <a:r>
              <a:rPr lang="en-US" altLang="zh-CN" sz="2400">
                <a:latin typeface="楷体_GB2312" pitchFamily="49" charset="-122"/>
                <a:ea typeface="楷体_GB2312" pitchFamily="49" charset="-122"/>
              </a:rPr>
              <a:t>PE-X</a:t>
            </a:r>
          </a:p>
          <a:p>
            <a:pPr eaLnBrk="0" hangingPunct="0">
              <a:lnSpc>
                <a:spcPct val="140000"/>
              </a:lnSpc>
              <a:buClrTx/>
              <a:buSzTx/>
              <a:buFont typeface="Wingdings" pitchFamily="2" charset="2"/>
              <a:buChar char="l"/>
            </a:pPr>
            <a:r>
              <a:rPr lang="en-US" altLang="zh-CN" sz="2400">
                <a:latin typeface="楷体_GB2312" pitchFamily="49" charset="-122"/>
                <a:ea typeface="楷体_GB2312" pitchFamily="49" charset="-122"/>
              </a:rPr>
              <a:t> IPN</a:t>
            </a:r>
            <a:r>
              <a:rPr lang="zh-CN" altLang="en-US" sz="2400">
                <a:latin typeface="楷体_GB2312" pitchFamily="49" charset="-122"/>
                <a:ea typeface="楷体_GB2312" pitchFamily="49" charset="-122"/>
              </a:rPr>
              <a:t>：聚氨酯/环氧树脂等多种。</a:t>
            </a:r>
          </a:p>
          <a:p>
            <a:pPr eaLnBrk="0" hangingPunct="0">
              <a:lnSpc>
                <a:spcPct val="140000"/>
              </a:lnSpc>
              <a:buClrTx/>
              <a:buSzTx/>
              <a:buFontTx/>
              <a:buNone/>
            </a:pPr>
            <a:r>
              <a:rPr lang="zh-CN" altLang="en-US" sz="2400">
                <a:latin typeface="楷体_GB2312" pitchFamily="49" charset="-122"/>
                <a:ea typeface="楷体_GB2312" pitchFamily="49" charset="-122"/>
              </a:rPr>
              <a:t>  操作：聚合工艺和成型工艺中完成。</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3348038" y="260350"/>
            <a:ext cx="2736850" cy="519113"/>
          </a:xfrm>
          <a:prstGeom prst="rect">
            <a:avLst/>
          </a:prstGeom>
          <a:noFill/>
          <a:ln w="9525">
            <a:noFill/>
            <a:miter lim="800000"/>
            <a:headEnd/>
            <a:tailEnd/>
          </a:ln>
        </p:spPr>
        <p:txBody>
          <a:bodyPr>
            <a:spAutoFit/>
          </a:bodyPr>
          <a:lstStyle/>
          <a:p>
            <a:pPr algn="ctr">
              <a:lnSpc>
                <a:spcPct val="100000"/>
              </a:lnSpc>
              <a:spcBef>
                <a:spcPct val="0"/>
              </a:spcBef>
              <a:buClrTx/>
              <a:buSzTx/>
              <a:buFontTx/>
              <a:buNone/>
            </a:pPr>
            <a:r>
              <a:rPr kumimoji="0" lang="zh-CN" altLang="en-US" sz="2800">
                <a:solidFill>
                  <a:srgbClr val="FF9900"/>
                </a:solidFill>
                <a:latin typeface="Times New Roman" pitchFamily="18" charset="0"/>
              </a:rPr>
              <a:t>共聚改性工艺</a:t>
            </a:r>
          </a:p>
        </p:txBody>
      </p:sp>
      <p:sp>
        <p:nvSpPr>
          <p:cNvPr id="26627" name="Rectangle 3"/>
          <p:cNvSpPr>
            <a:spLocks noChangeArrowheads="1"/>
          </p:cNvSpPr>
          <p:nvPr/>
        </p:nvSpPr>
        <p:spPr bwMode="auto">
          <a:xfrm>
            <a:off x="395288" y="1125538"/>
            <a:ext cx="2325687" cy="519112"/>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kumimoji="0" lang="en-US" altLang="zh-CN" sz="2800">
                <a:solidFill>
                  <a:srgbClr val="FFFF00"/>
                </a:solidFill>
                <a:latin typeface="Times New Roman" pitchFamily="18" charset="0"/>
              </a:rPr>
              <a:t>1. </a:t>
            </a:r>
            <a:r>
              <a:rPr kumimoji="0" lang="zh-CN" altLang="en-US" sz="2800">
                <a:solidFill>
                  <a:srgbClr val="FFFF00"/>
                </a:solidFill>
                <a:latin typeface="Times New Roman" pitchFamily="18" charset="0"/>
              </a:rPr>
              <a:t>无规共聚物</a:t>
            </a:r>
          </a:p>
        </p:txBody>
      </p:sp>
      <p:pic>
        <p:nvPicPr>
          <p:cNvPr id="26628" name="Picture 4" descr="1"/>
          <p:cNvPicPr>
            <a:picLocks noChangeAspect="1" noChangeArrowheads="1"/>
          </p:cNvPicPr>
          <p:nvPr/>
        </p:nvPicPr>
        <p:blipFill>
          <a:blip r:embed="rId2"/>
          <a:srcRect/>
          <a:stretch>
            <a:fillRect/>
          </a:stretch>
        </p:blipFill>
        <p:spPr bwMode="auto">
          <a:xfrm>
            <a:off x="2971800" y="1092200"/>
            <a:ext cx="4065588" cy="660400"/>
          </a:xfrm>
          <a:prstGeom prst="rect">
            <a:avLst/>
          </a:prstGeom>
          <a:noFill/>
          <a:ln w="9525">
            <a:solidFill>
              <a:srgbClr val="FF3300"/>
            </a:solidFill>
            <a:miter lim="800000"/>
            <a:headEnd/>
            <a:tailEnd/>
          </a:ln>
        </p:spPr>
      </p:pic>
      <p:sp>
        <p:nvSpPr>
          <p:cNvPr id="26629" name="Rectangle 5"/>
          <p:cNvSpPr>
            <a:spLocks noChangeArrowheads="1"/>
          </p:cNvSpPr>
          <p:nvPr/>
        </p:nvSpPr>
        <p:spPr bwMode="auto">
          <a:xfrm>
            <a:off x="323850" y="1916113"/>
            <a:ext cx="8569325" cy="1114425"/>
          </a:xfrm>
          <a:prstGeom prst="rect">
            <a:avLst/>
          </a:prstGeom>
          <a:noFill/>
          <a:ln w="9525">
            <a:noFill/>
            <a:miter lim="800000"/>
            <a:headEnd/>
            <a:tailEnd/>
          </a:ln>
        </p:spPr>
        <p:txBody>
          <a:bodyPr>
            <a:spAutoFit/>
          </a:bodyPr>
          <a:lstStyle/>
          <a:p>
            <a:pPr>
              <a:lnSpc>
                <a:spcPct val="140000"/>
              </a:lnSpc>
              <a:spcBef>
                <a:spcPct val="50000"/>
              </a:spcBef>
              <a:buClrTx/>
              <a:buSzTx/>
              <a:buFontTx/>
              <a:buNone/>
            </a:pPr>
            <a:r>
              <a:rPr kumimoji="0" lang="zh-CN" altLang="en-US" sz="2400" b="0">
                <a:latin typeface="Times New Roman" pitchFamily="18" charset="0"/>
              </a:rPr>
              <a:t>反应体系中存在有两种或以上单体时，通过一般聚合反应所得共聚物通常为</a:t>
            </a:r>
            <a:r>
              <a:rPr kumimoji="0" lang="zh-CN" altLang="en-US" sz="2400" b="0">
                <a:solidFill>
                  <a:srgbClr val="FFFF00"/>
                </a:solidFill>
                <a:latin typeface="Times New Roman" pitchFamily="18" charset="0"/>
              </a:rPr>
              <a:t>无规共聚物</a:t>
            </a:r>
            <a:r>
              <a:rPr kumimoji="0" lang="zh-CN" altLang="en-US" sz="2400" b="0">
                <a:latin typeface="Times New Roman" pitchFamily="18" charset="0"/>
              </a:rPr>
              <a:t>。</a:t>
            </a:r>
          </a:p>
        </p:txBody>
      </p:sp>
      <p:sp>
        <p:nvSpPr>
          <p:cNvPr id="26630" name="Rectangle 6"/>
          <p:cNvSpPr>
            <a:spLocks noChangeArrowheads="1"/>
          </p:cNvSpPr>
          <p:nvPr/>
        </p:nvSpPr>
        <p:spPr bwMode="auto">
          <a:xfrm>
            <a:off x="395288" y="3357563"/>
            <a:ext cx="2325687" cy="519112"/>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kumimoji="0" lang="en-US" altLang="zh-CN" sz="2800">
                <a:solidFill>
                  <a:srgbClr val="FFFF00"/>
                </a:solidFill>
                <a:latin typeface="Times New Roman" pitchFamily="18" charset="0"/>
              </a:rPr>
              <a:t>2. </a:t>
            </a:r>
            <a:r>
              <a:rPr kumimoji="0" lang="zh-CN" altLang="en-US" sz="2800">
                <a:solidFill>
                  <a:srgbClr val="FFFF00"/>
                </a:solidFill>
                <a:latin typeface="Times New Roman" pitchFamily="18" charset="0"/>
              </a:rPr>
              <a:t>交替共聚物</a:t>
            </a:r>
          </a:p>
        </p:txBody>
      </p:sp>
      <p:pic>
        <p:nvPicPr>
          <p:cNvPr id="26631" name="Picture 7" descr="1"/>
          <p:cNvPicPr>
            <a:picLocks noChangeAspect="1" noChangeArrowheads="1"/>
          </p:cNvPicPr>
          <p:nvPr/>
        </p:nvPicPr>
        <p:blipFill>
          <a:blip r:embed="rId3"/>
          <a:srcRect/>
          <a:stretch>
            <a:fillRect/>
          </a:stretch>
        </p:blipFill>
        <p:spPr bwMode="auto">
          <a:xfrm>
            <a:off x="3419475" y="3284538"/>
            <a:ext cx="3659188" cy="660400"/>
          </a:xfrm>
          <a:prstGeom prst="rect">
            <a:avLst/>
          </a:prstGeom>
          <a:noFill/>
          <a:ln w="9525">
            <a:solidFill>
              <a:srgbClr val="FF3300"/>
            </a:solidFill>
            <a:miter lim="800000"/>
            <a:headEnd/>
            <a:tailEnd/>
          </a:ln>
        </p:spPr>
      </p:pic>
      <p:sp>
        <p:nvSpPr>
          <p:cNvPr id="26632" name="Rectangle 8"/>
          <p:cNvSpPr>
            <a:spLocks noChangeArrowheads="1"/>
          </p:cNvSpPr>
          <p:nvPr/>
        </p:nvSpPr>
        <p:spPr bwMode="auto">
          <a:xfrm>
            <a:off x="323850" y="4076700"/>
            <a:ext cx="8569325" cy="1114425"/>
          </a:xfrm>
          <a:prstGeom prst="rect">
            <a:avLst/>
          </a:prstGeom>
          <a:noFill/>
          <a:ln w="9525">
            <a:noFill/>
            <a:miter lim="800000"/>
            <a:headEnd/>
            <a:tailEnd/>
          </a:ln>
        </p:spPr>
        <p:txBody>
          <a:bodyPr>
            <a:spAutoFit/>
          </a:bodyPr>
          <a:lstStyle/>
          <a:p>
            <a:pPr>
              <a:lnSpc>
                <a:spcPct val="140000"/>
              </a:lnSpc>
              <a:spcBef>
                <a:spcPct val="50000"/>
              </a:spcBef>
              <a:buClrTx/>
              <a:buSzTx/>
              <a:buFontTx/>
              <a:buNone/>
            </a:pPr>
            <a:r>
              <a:rPr kumimoji="0" lang="zh-CN" altLang="en-US" sz="2400" b="0">
                <a:latin typeface="Times New Roman" pitchFamily="18" charset="0"/>
              </a:rPr>
              <a:t>例如利用两种单体形成的</a:t>
            </a:r>
            <a:r>
              <a:rPr kumimoji="0" lang="zh-CN" altLang="en-US" sz="2400" b="0">
                <a:solidFill>
                  <a:srgbClr val="FFFF00"/>
                </a:solidFill>
                <a:latin typeface="Times New Roman" pitchFamily="18" charset="0"/>
              </a:rPr>
              <a:t>中间体单体对</a:t>
            </a:r>
            <a:r>
              <a:rPr kumimoji="0" lang="zh-CN" altLang="en-US" sz="2400" b="0">
                <a:latin typeface="Times New Roman" pitchFamily="18" charset="0"/>
              </a:rPr>
              <a:t>进行聚合。例如顺丁烯二酸酐与乙烯、</a:t>
            </a:r>
            <a:r>
              <a:rPr kumimoji="0" lang="en-US" altLang="zh-CN" sz="2400" b="0">
                <a:latin typeface="Times New Roman" pitchFamily="18" charset="0"/>
              </a:rPr>
              <a:t>2-</a:t>
            </a:r>
            <a:r>
              <a:rPr kumimoji="0" lang="zh-CN" altLang="en-US" sz="2400" b="0">
                <a:latin typeface="Times New Roman" pitchFamily="18" charset="0"/>
              </a:rPr>
              <a:t>顺丁烯、苯乙烯等形成交替共聚物。</a:t>
            </a:r>
          </a:p>
        </p:txBody>
      </p:sp>
      <p:pic>
        <p:nvPicPr>
          <p:cNvPr id="26633" name="Picture 9" descr="1"/>
          <p:cNvPicPr>
            <a:picLocks noChangeAspect="1" noChangeArrowheads="1"/>
          </p:cNvPicPr>
          <p:nvPr/>
        </p:nvPicPr>
        <p:blipFill>
          <a:blip r:embed="rId4"/>
          <a:srcRect/>
          <a:stretch>
            <a:fillRect/>
          </a:stretch>
        </p:blipFill>
        <p:spPr bwMode="auto">
          <a:xfrm>
            <a:off x="684213" y="5445125"/>
            <a:ext cx="8027987" cy="738188"/>
          </a:xfrm>
          <a:prstGeom prst="rect">
            <a:avLst/>
          </a:prstGeom>
          <a:noFill/>
          <a:ln w="9525">
            <a:solidFill>
              <a:srgbClr val="FF3300"/>
            </a:solidFill>
            <a:miter lim="800000"/>
            <a:headEnd/>
            <a:tailEnd/>
          </a:ln>
        </p:spPr>
      </p:pic>
      <p:grpSp>
        <p:nvGrpSpPr>
          <p:cNvPr id="2" name="Group 10"/>
          <p:cNvGrpSpPr>
            <a:grpSpLocks/>
          </p:cNvGrpSpPr>
          <p:nvPr/>
        </p:nvGrpSpPr>
        <p:grpSpPr bwMode="auto">
          <a:xfrm>
            <a:off x="2700338" y="4724400"/>
            <a:ext cx="2362200" cy="1371600"/>
            <a:chOff x="1632" y="1296"/>
            <a:chExt cx="1488" cy="864"/>
          </a:xfrm>
        </p:grpSpPr>
        <p:sp>
          <p:nvSpPr>
            <p:cNvPr id="26637" name="Rectangle 11"/>
            <p:cNvSpPr>
              <a:spLocks noChangeArrowheads="1"/>
            </p:cNvSpPr>
            <p:nvPr/>
          </p:nvSpPr>
          <p:spPr bwMode="auto">
            <a:xfrm>
              <a:off x="1632" y="1824"/>
              <a:ext cx="1488" cy="336"/>
            </a:xfrm>
            <a:prstGeom prst="rect">
              <a:avLst/>
            </a:prstGeom>
            <a:noFill/>
            <a:ln w="9525">
              <a:solidFill>
                <a:srgbClr val="FF3300"/>
              </a:solidFill>
              <a:miter lim="800000"/>
              <a:headEnd/>
              <a:tailEnd/>
            </a:ln>
          </p:spPr>
          <p:txBody>
            <a:bodyPr wrap="none" anchor="ctr"/>
            <a:lstStyle/>
            <a:p>
              <a:endParaRPr lang="zh-CN" altLang="en-US"/>
            </a:p>
          </p:txBody>
        </p:sp>
        <p:sp>
          <p:nvSpPr>
            <p:cNvPr id="26638" name="Line 12"/>
            <p:cNvSpPr>
              <a:spLocks noChangeShapeType="1"/>
            </p:cNvSpPr>
            <p:nvPr/>
          </p:nvSpPr>
          <p:spPr bwMode="auto">
            <a:xfrm>
              <a:off x="2448" y="1296"/>
              <a:ext cx="0" cy="528"/>
            </a:xfrm>
            <a:prstGeom prst="line">
              <a:avLst/>
            </a:prstGeom>
            <a:noFill/>
            <a:ln w="9525">
              <a:solidFill>
                <a:srgbClr val="FF3300"/>
              </a:solidFill>
              <a:round/>
              <a:headEnd/>
              <a:tailEnd type="triangle" w="med" len="med"/>
            </a:ln>
          </p:spPr>
          <p:txBody>
            <a:bodyPr/>
            <a:lstStyle/>
            <a:p>
              <a:endParaRPr lang="zh-CN" altLang="en-US"/>
            </a:p>
          </p:txBody>
        </p:sp>
      </p:grpSp>
      <p:sp>
        <p:nvSpPr>
          <p:cNvPr id="26635" name="Text Box 14"/>
          <p:cNvSpPr txBox="1">
            <a:spLocks noChangeArrowheads="1"/>
          </p:cNvSpPr>
          <p:nvPr/>
        </p:nvSpPr>
        <p:spPr bwMode="auto">
          <a:xfrm>
            <a:off x="1187450" y="5949950"/>
            <a:ext cx="273050" cy="284163"/>
          </a:xfrm>
          <a:prstGeom prst="rect">
            <a:avLst/>
          </a:prstGeom>
          <a:noFill/>
          <a:ln w="9525">
            <a:noFill/>
            <a:miter lim="800000"/>
            <a:headEnd/>
            <a:tailEnd/>
          </a:ln>
        </p:spPr>
        <p:txBody>
          <a:bodyPr wrap="none">
            <a:spAutoFit/>
          </a:bodyPr>
          <a:lstStyle/>
          <a:p>
            <a:pPr marL="342900" indent="-342900">
              <a:lnSpc>
                <a:spcPct val="90000"/>
              </a:lnSpc>
            </a:pPr>
            <a:r>
              <a:rPr lang="en-US" altLang="zh-CN" sz="1400" b="0">
                <a:latin typeface="Times New Roman" pitchFamily="18" charset="0"/>
              </a:rPr>
              <a:t>1</a:t>
            </a:r>
          </a:p>
        </p:txBody>
      </p:sp>
      <p:pic>
        <p:nvPicPr>
          <p:cNvPr id="26636" name="Picture 15" descr="QQ截图20120917081723"/>
          <p:cNvPicPr>
            <a:picLocks noChangeAspect="1" noChangeArrowheads="1"/>
          </p:cNvPicPr>
          <p:nvPr/>
        </p:nvPicPr>
        <p:blipFill>
          <a:blip r:embed="rId5"/>
          <a:srcRect/>
          <a:stretch>
            <a:fillRect/>
          </a:stretch>
        </p:blipFill>
        <p:spPr bwMode="auto">
          <a:xfrm>
            <a:off x="846138" y="5589588"/>
            <a:ext cx="438150" cy="50323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179388" y="549275"/>
            <a:ext cx="2414587" cy="519113"/>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kumimoji="0" lang="zh-CN" altLang="en-US" sz="2800">
                <a:solidFill>
                  <a:srgbClr val="FFFF00"/>
                </a:solidFill>
                <a:latin typeface="Times New Roman" pitchFamily="18" charset="0"/>
              </a:rPr>
              <a:t> </a:t>
            </a:r>
            <a:r>
              <a:rPr kumimoji="0" lang="en-US" altLang="zh-CN" sz="2800">
                <a:solidFill>
                  <a:srgbClr val="FFFF00"/>
                </a:solidFill>
                <a:latin typeface="Times New Roman" pitchFamily="18" charset="0"/>
              </a:rPr>
              <a:t>3. </a:t>
            </a:r>
            <a:r>
              <a:rPr kumimoji="0" lang="zh-CN" altLang="en-US" sz="2800">
                <a:solidFill>
                  <a:srgbClr val="FFFF00"/>
                </a:solidFill>
                <a:latin typeface="Times New Roman" pitchFamily="18" charset="0"/>
              </a:rPr>
              <a:t>接枝共聚物</a:t>
            </a:r>
          </a:p>
        </p:txBody>
      </p:sp>
      <p:pic>
        <p:nvPicPr>
          <p:cNvPr id="27651" name="Picture 3" descr="1"/>
          <p:cNvPicPr>
            <a:picLocks noChangeAspect="1" noChangeArrowheads="1"/>
          </p:cNvPicPr>
          <p:nvPr/>
        </p:nvPicPr>
        <p:blipFill>
          <a:blip r:embed="rId2"/>
          <a:srcRect/>
          <a:stretch>
            <a:fillRect/>
          </a:stretch>
        </p:blipFill>
        <p:spPr bwMode="auto">
          <a:xfrm>
            <a:off x="2627313" y="620713"/>
            <a:ext cx="6516687" cy="1068387"/>
          </a:xfrm>
          <a:prstGeom prst="rect">
            <a:avLst/>
          </a:prstGeom>
          <a:noFill/>
          <a:ln w="9525">
            <a:solidFill>
              <a:srgbClr val="FF3300"/>
            </a:solidFill>
            <a:miter lim="800000"/>
            <a:headEnd/>
            <a:tailEnd/>
          </a:ln>
        </p:spPr>
      </p:pic>
      <p:sp>
        <p:nvSpPr>
          <p:cNvPr id="27652" name="Rectangle 4"/>
          <p:cNvSpPr>
            <a:spLocks noChangeArrowheads="1"/>
          </p:cNvSpPr>
          <p:nvPr/>
        </p:nvSpPr>
        <p:spPr bwMode="auto">
          <a:xfrm>
            <a:off x="250825" y="1676400"/>
            <a:ext cx="8740775" cy="1114425"/>
          </a:xfrm>
          <a:prstGeom prst="rect">
            <a:avLst/>
          </a:prstGeom>
          <a:noFill/>
          <a:ln w="9525">
            <a:noFill/>
            <a:miter lim="800000"/>
            <a:headEnd/>
            <a:tailEnd/>
          </a:ln>
        </p:spPr>
        <p:txBody>
          <a:bodyPr>
            <a:spAutoFit/>
          </a:bodyPr>
          <a:lstStyle/>
          <a:p>
            <a:pPr>
              <a:lnSpc>
                <a:spcPct val="140000"/>
              </a:lnSpc>
              <a:spcBef>
                <a:spcPct val="50000"/>
              </a:spcBef>
              <a:buClrTx/>
              <a:buSzTx/>
              <a:buFontTx/>
              <a:buNone/>
            </a:pPr>
            <a:r>
              <a:rPr kumimoji="0" lang="zh-CN" altLang="en-US" sz="2400" b="0">
                <a:latin typeface="Times New Roman" pitchFamily="18" charset="0"/>
              </a:rPr>
              <a:t>单体向聚合物主链进行链转移反应得到。一般</a:t>
            </a:r>
            <a:r>
              <a:rPr kumimoji="0" lang="en-US" altLang="zh-CN" sz="2400" b="0">
                <a:latin typeface="Times New Roman" pitchFamily="18" charset="0"/>
              </a:rPr>
              <a:t>1,2</a:t>
            </a:r>
            <a:r>
              <a:rPr kumimoji="0" lang="zh-CN" altLang="en-US" sz="2400" b="0">
                <a:latin typeface="Times New Roman" pitchFamily="18" charset="0"/>
              </a:rPr>
              <a:t>加成较多的聚二烯烃易于接枝。</a:t>
            </a:r>
          </a:p>
        </p:txBody>
      </p:sp>
      <p:sp>
        <p:nvSpPr>
          <p:cNvPr id="27653" name="Rectangle 5"/>
          <p:cNvSpPr>
            <a:spLocks noChangeArrowheads="1"/>
          </p:cNvSpPr>
          <p:nvPr/>
        </p:nvSpPr>
        <p:spPr bwMode="auto">
          <a:xfrm>
            <a:off x="250825" y="2924175"/>
            <a:ext cx="4598988" cy="457200"/>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kumimoji="0" lang="en-US" altLang="zh-CN" sz="2400">
                <a:solidFill>
                  <a:srgbClr val="FFFF00"/>
                </a:solidFill>
                <a:latin typeface="Times New Roman" pitchFamily="18" charset="0"/>
              </a:rPr>
              <a:t>(1) </a:t>
            </a:r>
            <a:r>
              <a:rPr kumimoji="0" lang="zh-CN" altLang="en-US" sz="2400">
                <a:solidFill>
                  <a:srgbClr val="FFFF00"/>
                </a:solidFill>
                <a:latin typeface="Times New Roman" pitchFamily="18" charset="0"/>
              </a:rPr>
              <a:t>在主链上选择性的产生引发点</a:t>
            </a:r>
          </a:p>
        </p:txBody>
      </p:sp>
      <p:pic>
        <p:nvPicPr>
          <p:cNvPr id="27654" name="Picture 6" descr="1"/>
          <p:cNvPicPr>
            <a:picLocks noChangeAspect="1" noChangeArrowheads="1"/>
          </p:cNvPicPr>
          <p:nvPr/>
        </p:nvPicPr>
        <p:blipFill>
          <a:blip r:embed="rId3"/>
          <a:srcRect/>
          <a:stretch>
            <a:fillRect/>
          </a:stretch>
        </p:blipFill>
        <p:spPr bwMode="auto">
          <a:xfrm>
            <a:off x="2286000" y="4648200"/>
            <a:ext cx="5094288" cy="2132013"/>
          </a:xfrm>
          <a:prstGeom prst="rect">
            <a:avLst/>
          </a:prstGeom>
          <a:noFill/>
          <a:ln w="9525">
            <a:solidFill>
              <a:srgbClr val="FF3300"/>
            </a:solidFill>
            <a:miter lim="800000"/>
            <a:headEnd/>
            <a:tailEnd/>
          </a:ln>
        </p:spPr>
      </p:pic>
      <p:sp>
        <p:nvSpPr>
          <p:cNvPr id="27655" name="Rectangle 7"/>
          <p:cNvSpPr>
            <a:spLocks noChangeArrowheads="1"/>
          </p:cNvSpPr>
          <p:nvPr/>
        </p:nvSpPr>
        <p:spPr bwMode="auto">
          <a:xfrm>
            <a:off x="304800" y="3429000"/>
            <a:ext cx="8839200" cy="1114425"/>
          </a:xfrm>
          <a:prstGeom prst="rect">
            <a:avLst/>
          </a:prstGeom>
          <a:noFill/>
          <a:ln w="9525">
            <a:noFill/>
            <a:miter lim="800000"/>
            <a:headEnd/>
            <a:tailEnd/>
          </a:ln>
        </p:spPr>
        <p:txBody>
          <a:bodyPr>
            <a:spAutoFit/>
          </a:bodyPr>
          <a:lstStyle/>
          <a:p>
            <a:pPr>
              <a:lnSpc>
                <a:spcPct val="140000"/>
              </a:lnSpc>
              <a:spcBef>
                <a:spcPct val="50000"/>
              </a:spcBef>
              <a:buClrTx/>
              <a:buSzTx/>
              <a:buFontTx/>
              <a:buNone/>
            </a:pPr>
            <a:r>
              <a:rPr kumimoji="0" lang="zh-CN" altLang="en-US" sz="2400" b="0">
                <a:latin typeface="Times New Roman" pitchFamily="18" charset="0"/>
              </a:rPr>
              <a:t>例如：含有卤原子的聚合物与金属碳基化合物反应，在主链上产生自由基引发单体接枝聚合。</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257175" y="1981200"/>
            <a:ext cx="4060825" cy="457200"/>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kumimoji="0" lang="en-US" altLang="zh-CN" sz="2400">
                <a:solidFill>
                  <a:srgbClr val="FFFF00"/>
                </a:solidFill>
                <a:latin typeface="Times New Roman" pitchFamily="18" charset="0"/>
              </a:rPr>
              <a:t>(3) </a:t>
            </a:r>
            <a:r>
              <a:rPr kumimoji="0" lang="zh-CN" altLang="en-US" sz="2400">
                <a:solidFill>
                  <a:srgbClr val="FFFF00"/>
                </a:solidFill>
                <a:latin typeface="Times New Roman" pitchFamily="18" charset="0"/>
              </a:rPr>
              <a:t>合成 “梳形”接枝共聚物。</a:t>
            </a:r>
          </a:p>
        </p:txBody>
      </p:sp>
      <p:sp>
        <p:nvSpPr>
          <p:cNvPr id="28675" name="Rectangle 3"/>
          <p:cNvSpPr>
            <a:spLocks noChangeArrowheads="1"/>
          </p:cNvSpPr>
          <p:nvPr/>
        </p:nvSpPr>
        <p:spPr bwMode="auto">
          <a:xfrm>
            <a:off x="228600" y="609600"/>
            <a:ext cx="8915400" cy="1114425"/>
          </a:xfrm>
          <a:prstGeom prst="rect">
            <a:avLst/>
          </a:prstGeom>
          <a:noFill/>
          <a:ln w="9525">
            <a:noFill/>
            <a:miter lim="800000"/>
            <a:headEnd/>
            <a:tailEnd/>
          </a:ln>
        </p:spPr>
        <p:txBody>
          <a:bodyPr>
            <a:spAutoFit/>
          </a:bodyPr>
          <a:lstStyle/>
          <a:p>
            <a:pPr>
              <a:lnSpc>
                <a:spcPct val="140000"/>
              </a:lnSpc>
              <a:spcBef>
                <a:spcPct val="50000"/>
              </a:spcBef>
              <a:buClrTx/>
              <a:buSzTx/>
              <a:buFontTx/>
              <a:buNone/>
            </a:pPr>
            <a:r>
              <a:rPr kumimoji="0" lang="en-US" altLang="zh-CN" sz="2400">
                <a:solidFill>
                  <a:srgbClr val="FFFF00"/>
                </a:solidFill>
                <a:latin typeface="Times New Roman" pitchFamily="18" charset="0"/>
              </a:rPr>
              <a:t>(2) </a:t>
            </a:r>
            <a:r>
              <a:rPr kumimoji="0" lang="zh-CN" altLang="en-US" sz="2400">
                <a:solidFill>
                  <a:srgbClr val="FFFF00"/>
                </a:solidFill>
                <a:latin typeface="Times New Roman" pitchFamily="18" charset="0"/>
              </a:rPr>
              <a:t>在主链上引进适当的反应活性基团</a:t>
            </a:r>
            <a:r>
              <a:rPr kumimoji="0" lang="zh-CN" altLang="en-US" sz="2400" b="0">
                <a:latin typeface="Times New Roman" pitchFamily="18" charset="0"/>
              </a:rPr>
              <a:t>，再与用于接枝的聚合物活性端基反应而得接枝共聚物。</a:t>
            </a:r>
          </a:p>
        </p:txBody>
      </p:sp>
      <p:pic>
        <p:nvPicPr>
          <p:cNvPr id="28676" name="Picture 4" descr="1"/>
          <p:cNvPicPr>
            <a:picLocks noChangeAspect="1" noChangeArrowheads="1"/>
          </p:cNvPicPr>
          <p:nvPr/>
        </p:nvPicPr>
        <p:blipFill>
          <a:blip r:embed="rId2"/>
          <a:srcRect/>
          <a:stretch>
            <a:fillRect/>
          </a:stretch>
        </p:blipFill>
        <p:spPr bwMode="auto">
          <a:xfrm>
            <a:off x="1835150" y="3716338"/>
            <a:ext cx="5329238" cy="2946400"/>
          </a:xfrm>
          <a:prstGeom prst="rect">
            <a:avLst/>
          </a:prstGeom>
          <a:noFill/>
          <a:ln w="9525">
            <a:solidFill>
              <a:srgbClr val="FF3300"/>
            </a:solidFill>
            <a:miter lim="800000"/>
            <a:headEnd/>
            <a:tailEnd/>
          </a:ln>
        </p:spPr>
      </p:pic>
      <p:sp>
        <p:nvSpPr>
          <p:cNvPr id="28677" name="Rectangle 5"/>
          <p:cNvSpPr>
            <a:spLocks noChangeArrowheads="1"/>
          </p:cNvSpPr>
          <p:nvPr/>
        </p:nvSpPr>
        <p:spPr bwMode="auto">
          <a:xfrm>
            <a:off x="1143000" y="2667000"/>
            <a:ext cx="6899275" cy="466725"/>
          </a:xfrm>
          <a:prstGeom prst="rect">
            <a:avLst/>
          </a:prstGeom>
          <a:noFill/>
          <a:ln w="9525">
            <a:solidFill>
              <a:srgbClr val="FF3300"/>
            </a:solidFill>
            <a:miter lim="800000"/>
            <a:headEnd/>
            <a:tailEnd/>
          </a:ln>
        </p:spPr>
        <p:txBody>
          <a:bodyPr wrap="none">
            <a:spAutoFit/>
          </a:bodyPr>
          <a:lstStyle/>
          <a:p>
            <a:pPr>
              <a:lnSpc>
                <a:spcPct val="100000"/>
              </a:lnSpc>
              <a:spcBef>
                <a:spcPct val="0"/>
              </a:spcBef>
              <a:buClrTx/>
              <a:buSzTx/>
              <a:buFontTx/>
              <a:buNone/>
            </a:pPr>
            <a:r>
              <a:rPr lang="zh-CN" altLang="en-US" sz="2400" b="0">
                <a:latin typeface="Times New Roman" pitchFamily="18" charset="0"/>
              </a:rPr>
              <a:t>含有功能性悬挂基团的单体合成梳形</a:t>
            </a:r>
            <a:r>
              <a:rPr kumimoji="0" lang="zh-CN" altLang="en-US" sz="2400" b="0">
                <a:latin typeface="Times New Roman" pitchFamily="18" charset="0"/>
              </a:rPr>
              <a:t>接枝</a:t>
            </a:r>
            <a:r>
              <a:rPr lang="zh-CN" altLang="en-US" sz="2400" b="0">
                <a:latin typeface="Times New Roman" pitchFamily="18" charset="0"/>
              </a:rPr>
              <a:t>聚合物。</a:t>
            </a:r>
          </a:p>
        </p:txBody>
      </p:sp>
      <p:sp>
        <p:nvSpPr>
          <p:cNvPr id="28678" name="Line 6"/>
          <p:cNvSpPr>
            <a:spLocks noChangeShapeType="1"/>
          </p:cNvSpPr>
          <p:nvPr/>
        </p:nvSpPr>
        <p:spPr bwMode="auto">
          <a:xfrm>
            <a:off x="4500563" y="3141663"/>
            <a:ext cx="0" cy="574675"/>
          </a:xfrm>
          <a:prstGeom prst="line">
            <a:avLst/>
          </a:prstGeom>
          <a:noFill/>
          <a:ln w="9525">
            <a:solidFill>
              <a:srgbClr val="FF3300"/>
            </a:solidFill>
            <a:round/>
            <a:headEnd/>
            <a:tailEnd type="triangle" w="med" len="med"/>
          </a:ln>
        </p:spPr>
        <p:txBody>
          <a:bodyPr/>
          <a:lstStyle/>
          <a:p>
            <a:endParaRPr lang="zh-CN"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228600" y="254000"/>
            <a:ext cx="2325688" cy="519113"/>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kumimoji="0" lang="en-US" altLang="zh-CN" sz="2800">
                <a:solidFill>
                  <a:srgbClr val="FFFF00"/>
                </a:solidFill>
                <a:latin typeface="Times New Roman" pitchFamily="18" charset="0"/>
              </a:rPr>
              <a:t>4. </a:t>
            </a:r>
            <a:r>
              <a:rPr kumimoji="0" lang="zh-CN" altLang="en-US" sz="2800">
                <a:solidFill>
                  <a:srgbClr val="FFFF00"/>
                </a:solidFill>
                <a:latin typeface="Times New Roman" pitchFamily="18" charset="0"/>
              </a:rPr>
              <a:t>嵌段共聚物</a:t>
            </a:r>
          </a:p>
        </p:txBody>
      </p:sp>
      <p:pic>
        <p:nvPicPr>
          <p:cNvPr id="29699" name="Picture 3" descr="1"/>
          <p:cNvPicPr>
            <a:picLocks noChangeAspect="1" noChangeArrowheads="1"/>
          </p:cNvPicPr>
          <p:nvPr/>
        </p:nvPicPr>
        <p:blipFill>
          <a:blip r:embed="rId2"/>
          <a:srcRect/>
          <a:stretch>
            <a:fillRect/>
          </a:stretch>
        </p:blipFill>
        <p:spPr bwMode="auto">
          <a:xfrm>
            <a:off x="1331913" y="908050"/>
            <a:ext cx="6503987" cy="2006600"/>
          </a:xfrm>
          <a:prstGeom prst="rect">
            <a:avLst/>
          </a:prstGeom>
          <a:noFill/>
          <a:ln w="9525">
            <a:solidFill>
              <a:srgbClr val="FF3300"/>
            </a:solidFill>
            <a:miter lim="800000"/>
            <a:headEnd/>
            <a:tailEnd/>
          </a:ln>
        </p:spPr>
      </p:pic>
      <p:sp>
        <p:nvSpPr>
          <p:cNvPr id="29700" name="Rectangle 4"/>
          <p:cNvSpPr>
            <a:spLocks noChangeArrowheads="1"/>
          </p:cNvSpPr>
          <p:nvPr/>
        </p:nvSpPr>
        <p:spPr bwMode="auto">
          <a:xfrm>
            <a:off x="323850" y="3213100"/>
            <a:ext cx="4829175" cy="457200"/>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kumimoji="0" lang="en-US" altLang="zh-CN" sz="2400">
                <a:solidFill>
                  <a:srgbClr val="FFFF00"/>
                </a:solidFill>
                <a:latin typeface="Times New Roman" pitchFamily="18" charset="0"/>
              </a:rPr>
              <a:t>(1)</a:t>
            </a:r>
            <a:r>
              <a:rPr kumimoji="0" lang="zh-CN" altLang="en-US" sz="2400">
                <a:solidFill>
                  <a:srgbClr val="FFFF00"/>
                </a:solidFill>
                <a:latin typeface="Times New Roman" pitchFamily="18" charset="0"/>
              </a:rPr>
              <a:t>缩合或偶合反应制备嵌段共聚物</a:t>
            </a:r>
          </a:p>
        </p:txBody>
      </p:sp>
      <p:pic>
        <p:nvPicPr>
          <p:cNvPr id="29701" name="Picture 5" descr="1"/>
          <p:cNvPicPr>
            <a:picLocks noChangeAspect="1" noChangeArrowheads="1"/>
          </p:cNvPicPr>
          <p:nvPr/>
        </p:nvPicPr>
        <p:blipFill>
          <a:blip r:embed="rId3"/>
          <a:srcRect/>
          <a:stretch>
            <a:fillRect/>
          </a:stretch>
        </p:blipFill>
        <p:spPr bwMode="auto">
          <a:xfrm rot="-60000">
            <a:off x="0" y="3716338"/>
            <a:ext cx="9144000" cy="1905000"/>
          </a:xfrm>
          <a:prstGeom prst="rect">
            <a:avLst/>
          </a:prstGeom>
          <a:noFill/>
          <a:ln w="9525">
            <a:solidFill>
              <a:srgbClr val="FF3300"/>
            </a:solidFill>
            <a:miter lim="800000"/>
            <a:headEnd/>
            <a:tailEnd/>
          </a:ln>
        </p:spPr>
      </p:pic>
      <p:sp>
        <p:nvSpPr>
          <p:cNvPr id="29702" name="Rectangle 6"/>
          <p:cNvSpPr>
            <a:spLocks noChangeArrowheads="1"/>
          </p:cNvSpPr>
          <p:nvPr/>
        </p:nvSpPr>
        <p:spPr bwMode="auto">
          <a:xfrm>
            <a:off x="468313" y="5805488"/>
            <a:ext cx="8275637" cy="396875"/>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kumimoji="0" lang="en-US" altLang="zh-CN">
                <a:solidFill>
                  <a:srgbClr val="FFFF00"/>
                </a:solidFill>
                <a:latin typeface="Times New Roman" pitchFamily="18" charset="0"/>
              </a:rPr>
              <a:t>PEO-</a:t>
            </a:r>
            <a:r>
              <a:rPr kumimoji="0" lang="zh-CN" altLang="en-US">
                <a:solidFill>
                  <a:srgbClr val="FFFF00"/>
                </a:solidFill>
                <a:latin typeface="Times New Roman" pitchFamily="18" charset="0"/>
              </a:rPr>
              <a:t>聚环氧乙烷，</a:t>
            </a:r>
            <a:r>
              <a:rPr kumimoji="0" lang="en-US" altLang="zh-CN">
                <a:solidFill>
                  <a:srgbClr val="FFFF00"/>
                </a:solidFill>
                <a:latin typeface="Times New Roman" pitchFamily="18" charset="0"/>
              </a:rPr>
              <a:t>PBD-</a:t>
            </a:r>
            <a:r>
              <a:rPr kumimoji="0" lang="zh-CN" altLang="en-US">
                <a:solidFill>
                  <a:srgbClr val="FFFF00"/>
                </a:solidFill>
                <a:latin typeface="Times New Roman" pitchFamily="18" charset="0"/>
              </a:rPr>
              <a:t>聚丁二烯，</a:t>
            </a:r>
            <a:r>
              <a:rPr kumimoji="0" lang="en-US" altLang="zh-CN">
                <a:solidFill>
                  <a:srgbClr val="FFFF00"/>
                </a:solidFill>
                <a:latin typeface="Times New Roman" pitchFamily="18" charset="0"/>
              </a:rPr>
              <a:t>PSO-</a:t>
            </a:r>
            <a:r>
              <a:rPr kumimoji="0" lang="zh-CN" altLang="en-US">
                <a:solidFill>
                  <a:srgbClr val="FFFF00"/>
                </a:solidFill>
                <a:latin typeface="Times New Roman" pitchFamily="18" charset="0"/>
              </a:rPr>
              <a:t>聚砜，</a:t>
            </a:r>
            <a:r>
              <a:rPr kumimoji="0" lang="en-US" altLang="zh-CN">
                <a:solidFill>
                  <a:srgbClr val="FFFF00"/>
                </a:solidFill>
                <a:latin typeface="Times New Roman" pitchFamily="18" charset="0"/>
              </a:rPr>
              <a:t>BPA-</a:t>
            </a:r>
            <a:r>
              <a:rPr kumimoji="0" lang="zh-CN" altLang="en-US">
                <a:solidFill>
                  <a:srgbClr val="FFFF00"/>
                </a:solidFill>
                <a:latin typeface="Times New Roman" pitchFamily="18" charset="0"/>
              </a:rPr>
              <a:t>双酚</a:t>
            </a:r>
            <a:r>
              <a:rPr kumimoji="0" lang="en-US" altLang="zh-CN">
                <a:solidFill>
                  <a:srgbClr val="FFFF00"/>
                </a:solidFill>
                <a:latin typeface="Times New Roman" pitchFamily="18" charset="0"/>
              </a:rPr>
              <a:t>A</a:t>
            </a:r>
            <a:r>
              <a:rPr kumimoji="0" lang="zh-CN" altLang="en-US">
                <a:solidFill>
                  <a:srgbClr val="FFFF00"/>
                </a:solidFill>
                <a:latin typeface="Times New Roman" pitchFamily="18" charset="0"/>
              </a:rPr>
              <a:t>，</a:t>
            </a:r>
            <a:r>
              <a:rPr kumimoji="0" lang="en-US" altLang="zh-CN">
                <a:solidFill>
                  <a:srgbClr val="FFFF00"/>
                </a:solidFill>
                <a:latin typeface="Times New Roman" pitchFamily="18" charset="0"/>
              </a:rPr>
              <a:t>PA-</a:t>
            </a:r>
            <a:r>
              <a:rPr kumimoji="0" lang="zh-CN" altLang="en-US">
                <a:solidFill>
                  <a:srgbClr val="FFFF00"/>
                </a:solidFill>
                <a:latin typeface="Times New Roman" pitchFamily="18" charset="0"/>
              </a:rPr>
              <a:t>聚酰胺</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468313" y="549275"/>
            <a:ext cx="4905375" cy="457200"/>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kumimoji="0" lang="en-US" altLang="zh-CN" sz="2400">
                <a:solidFill>
                  <a:srgbClr val="FFFF00"/>
                </a:solidFill>
                <a:latin typeface="Times New Roman" pitchFamily="18" charset="0"/>
              </a:rPr>
              <a:t>(2) </a:t>
            </a:r>
            <a:r>
              <a:rPr kumimoji="0" lang="zh-CN" altLang="en-US" sz="2400">
                <a:solidFill>
                  <a:srgbClr val="FFFF00"/>
                </a:solidFill>
                <a:latin typeface="Times New Roman" pitchFamily="18" charset="0"/>
              </a:rPr>
              <a:t>阴离子聚合过程制备嵌段共聚物</a:t>
            </a:r>
          </a:p>
        </p:txBody>
      </p:sp>
      <p:pic>
        <p:nvPicPr>
          <p:cNvPr id="30723" name="Picture 3" descr="1"/>
          <p:cNvPicPr>
            <a:picLocks noChangeAspect="1" noChangeArrowheads="1"/>
          </p:cNvPicPr>
          <p:nvPr/>
        </p:nvPicPr>
        <p:blipFill>
          <a:blip r:embed="rId2"/>
          <a:srcRect/>
          <a:stretch>
            <a:fillRect/>
          </a:stretch>
        </p:blipFill>
        <p:spPr bwMode="auto">
          <a:xfrm>
            <a:off x="2209800" y="2324100"/>
            <a:ext cx="5259388" cy="4076700"/>
          </a:xfrm>
          <a:prstGeom prst="rect">
            <a:avLst/>
          </a:prstGeom>
          <a:noFill/>
          <a:ln w="9525">
            <a:solidFill>
              <a:srgbClr val="FF3300"/>
            </a:solidFill>
            <a:miter lim="800000"/>
            <a:headEnd/>
            <a:tailEnd/>
          </a:ln>
        </p:spPr>
      </p:pic>
      <p:sp>
        <p:nvSpPr>
          <p:cNvPr id="30724" name="Rectangle 4"/>
          <p:cNvSpPr>
            <a:spLocks noChangeArrowheads="1"/>
          </p:cNvSpPr>
          <p:nvPr/>
        </p:nvSpPr>
        <p:spPr bwMode="auto">
          <a:xfrm>
            <a:off x="323850" y="1052513"/>
            <a:ext cx="8588375" cy="1114425"/>
          </a:xfrm>
          <a:prstGeom prst="rect">
            <a:avLst/>
          </a:prstGeom>
          <a:noFill/>
          <a:ln w="9525">
            <a:noFill/>
            <a:miter lim="800000"/>
            <a:headEnd/>
            <a:tailEnd/>
          </a:ln>
        </p:spPr>
        <p:txBody>
          <a:bodyPr>
            <a:spAutoFit/>
          </a:bodyPr>
          <a:lstStyle/>
          <a:p>
            <a:pPr>
              <a:lnSpc>
                <a:spcPct val="140000"/>
              </a:lnSpc>
              <a:spcBef>
                <a:spcPct val="50000"/>
              </a:spcBef>
              <a:buClrTx/>
              <a:buSzTx/>
              <a:buFontTx/>
              <a:buNone/>
            </a:pPr>
            <a:r>
              <a:rPr kumimoji="0" lang="zh-CN" altLang="en-US" sz="2400" b="0">
                <a:latin typeface="Times New Roman" pitchFamily="18" charset="0"/>
              </a:rPr>
              <a:t>例如，将</a:t>
            </a:r>
            <a:r>
              <a:rPr kumimoji="0" lang="en-US" altLang="zh-CN" sz="2400" b="0">
                <a:latin typeface="Times New Roman" pitchFamily="18" charset="0"/>
              </a:rPr>
              <a:t>PS-PBD(</a:t>
            </a:r>
            <a:r>
              <a:rPr kumimoji="0" lang="zh-CN" altLang="en-US" sz="2400" b="0">
                <a:latin typeface="Times New Roman" pitchFamily="18" charset="0"/>
              </a:rPr>
              <a:t>聚苯乙烯</a:t>
            </a:r>
            <a:r>
              <a:rPr kumimoji="0" lang="en-US" altLang="zh-CN" sz="2400" b="0">
                <a:latin typeface="Times New Roman" pitchFamily="18" charset="0"/>
              </a:rPr>
              <a:t>-</a:t>
            </a:r>
            <a:r>
              <a:rPr kumimoji="0" lang="zh-CN" altLang="en-US" sz="2400" b="0">
                <a:latin typeface="Times New Roman" pitchFamily="18" charset="0"/>
              </a:rPr>
              <a:t>聚丁二烯</a:t>
            </a:r>
            <a:r>
              <a:rPr kumimoji="0" lang="en-US" altLang="zh-CN" sz="2400" b="0">
                <a:latin typeface="Times New Roman" pitchFamily="18" charset="0"/>
              </a:rPr>
              <a:t>)</a:t>
            </a:r>
            <a:r>
              <a:rPr kumimoji="0" lang="zh-CN" altLang="en-US" sz="2400" b="0">
                <a:latin typeface="Times New Roman" pitchFamily="18" charset="0"/>
              </a:rPr>
              <a:t>活性二嵌段聚合物与二乙烯苯反应合成星形聚合物。</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3419475" y="404813"/>
            <a:ext cx="2808288" cy="519112"/>
          </a:xfrm>
          <a:prstGeom prst="rect">
            <a:avLst/>
          </a:prstGeom>
          <a:noFill/>
          <a:ln w="9525">
            <a:noFill/>
            <a:miter lim="800000"/>
            <a:headEnd/>
            <a:tailEnd/>
          </a:ln>
        </p:spPr>
        <p:txBody>
          <a:bodyPr>
            <a:spAutoFit/>
          </a:bodyPr>
          <a:lstStyle/>
          <a:p>
            <a:pPr>
              <a:lnSpc>
                <a:spcPct val="100000"/>
              </a:lnSpc>
              <a:spcBef>
                <a:spcPct val="0"/>
              </a:spcBef>
              <a:buClrTx/>
              <a:buSzTx/>
              <a:buFontTx/>
              <a:buNone/>
            </a:pPr>
            <a:r>
              <a:rPr kumimoji="0" lang="zh-CN" altLang="en-US" sz="2800">
                <a:solidFill>
                  <a:srgbClr val="FF9900"/>
                </a:solidFill>
                <a:latin typeface="Times New Roman" pitchFamily="18" charset="0"/>
              </a:rPr>
              <a:t>其他化学改性</a:t>
            </a:r>
          </a:p>
        </p:txBody>
      </p:sp>
      <p:sp>
        <p:nvSpPr>
          <p:cNvPr id="31747" name="Rectangle 3"/>
          <p:cNvSpPr>
            <a:spLocks noChangeArrowheads="1"/>
          </p:cNvSpPr>
          <p:nvPr/>
        </p:nvSpPr>
        <p:spPr bwMode="auto">
          <a:xfrm>
            <a:off x="407988" y="1052513"/>
            <a:ext cx="8485187" cy="1114425"/>
          </a:xfrm>
          <a:prstGeom prst="rect">
            <a:avLst/>
          </a:prstGeom>
          <a:noFill/>
          <a:ln w="9525">
            <a:noFill/>
            <a:miter lim="800000"/>
            <a:headEnd/>
            <a:tailEnd/>
          </a:ln>
        </p:spPr>
        <p:txBody>
          <a:bodyPr>
            <a:spAutoFit/>
          </a:bodyPr>
          <a:lstStyle/>
          <a:p>
            <a:pPr>
              <a:lnSpc>
                <a:spcPct val="140000"/>
              </a:lnSpc>
              <a:spcBef>
                <a:spcPct val="0"/>
              </a:spcBef>
              <a:buClrTx/>
              <a:buSzTx/>
              <a:buFontTx/>
              <a:buNone/>
            </a:pPr>
            <a:r>
              <a:rPr kumimoji="0" lang="zh-CN" altLang="en-US" sz="2400">
                <a:solidFill>
                  <a:srgbClr val="FFFF00"/>
                </a:solidFill>
                <a:latin typeface="Times New Roman" pitchFamily="18" charset="0"/>
              </a:rPr>
              <a:t>高聚物化学改性</a:t>
            </a:r>
            <a:r>
              <a:rPr kumimoji="0" lang="zh-CN" altLang="en-US" sz="2400" b="0">
                <a:latin typeface="Times New Roman" pitchFamily="18" charset="0"/>
              </a:rPr>
              <a:t>：将已合成的高聚物经化学反应使之转变为新品种或新性能材料的方法。</a:t>
            </a:r>
          </a:p>
        </p:txBody>
      </p:sp>
      <p:sp>
        <p:nvSpPr>
          <p:cNvPr id="31748" name="Rectangle 4"/>
          <p:cNvSpPr>
            <a:spLocks noChangeArrowheads="1"/>
          </p:cNvSpPr>
          <p:nvPr/>
        </p:nvSpPr>
        <p:spPr bwMode="auto">
          <a:xfrm>
            <a:off x="4800600" y="2362200"/>
            <a:ext cx="2327275" cy="466725"/>
          </a:xfrm>
          <a:prstGeom prst="rect">
            <a:avLst/>
          </a:prstGeom>
          <a:noFill/>
          <a:ln w="9525">
            <a:solidFill>
              <a:srgbClr val="FF3300"/>
            </a:solidFill>
            <a:miter lim="800000"/>
            <a:headEnd/>
            <a:tailEnd/>
          </a:ln>
        </p:spPr>
        <p:txBody>
          <a:bodyPr wrap="none">
            <a:spAutoFit/>
          </a:bodyPr>
          <a:lstStyle/>
          <a:p>
            <a:pPr>
              <a:lnSpc>
                <a:spcPct val="100000"/>
              </a:lnSpc>
              <a:spcBef>
                <a:spcPct val="0"/>
              </a:spcBef>
              <a:buClrTx/>
              <a:buSzTx/>
              <a:buFontTx/>
              <a:buNone/>
            </a:pPr>
            <a:r>
              <a:rPr kumimoji="0" lang="zh-CN" altLang="en-US" sz="2400" b="0">
                <a:latin typeface="Times New Roman" pitchFamily="18" charset="0"/>
              </a:rPr>
              <a:t>以固相状态反应</a:t>
            </a:r>
          </a:p>
        </p:txBody>
      </p:sp>
      <p:sp>
        <p:nvSpPr>
          <p:cNvPr id="31749" name="Rectangle 5"/>
          <p:cNvSpPr>
            <a:spLocks noChangeArrowheads="1"/>
          </p:cNvSpPr>
          <p:nvPr/>
        </p:nvSpPr>
        <p:spPr bwMode="auto">
          <a:xfrm>
            <a:off x="1635125" y="4029075"/>
            <a:ext cx="1412875" cy="466725"/>
          </a:xfrm>
          <a:prstGeom prst="rect">
            <a:avLst/>
          </a:prstGeom>
          <a:noFill/>
          <a:ln w="9525">
            <a:solidFill>
              <a:srgbClr val="FF3300"/>
            </a:solidFill>
            <a:miter lim="800000"/>
            <a:headEnd/>
            <a:tailEnd/>
          </a:ln>
        </p:spPr>
        <p:txBody>
          <a:bodyPr wrap="none">
            <a:spAutoFit/>
          </a:bodyPr>
          <a:lstStyle/>
          <a:p>
            <a:pPr algn="ctr">
              <a:lnSpc>
                <a:spcPct val="100000"/>
              </a:lnSpc>
              <a:spcBef>
                <a:spcPct val="0"/>
              </a:spcBef>
              <a:buClrTx/>
              <a:buSzTx/>
              <a:buFontTx/>
              <a:buNone/>
            </a:pPr>
            <a:r>
              <a:rPr kumimoji="0" lang="zh-CN" altLang="en-US" sz="2400" b="0">
                <a:latin typeface="Times New Roman" pitchFamily="18" charset="0"/>
              </a:rPr>
              <a:t>线型结构</a:t>
            </a:r>
          </a:p>
        </p:txBody>
      </p:sp>
      <p:sp>
        <p:nvSpPr>
          <p:cNvPr id="31750" name="Rectangle 6"/>
          <p:cNvSpPr>
            <a:spLocks noChangeArrowheads="1"/>
          </p:cNvSpPr>
          <p:nvPr/>
        </p:nvSpPr>
        <p:spPr bwMode="auto">
          <a:xfrm>
            <a:off x="4876800" y="4419600"/>
            <a:ext cx="2743200" cy="831850"/>
          </a:xfrm>
          <a:prstGeom prst="rect">
            <a:avLst/>
          </a:prstGeom>
          <a:noFill/>
          <a:ln w="9525">
            <a:solidFill>
              <a:srgbClr val="FF3300"/>
            </a:solidFill>
            <a:miter lim="800000"/>
            <a:headEnd/>
            <a:tailEnd/>
          </a:ln>
        </p:spPr>
        <p:txBody>
          <a:bodyPr>
            <a:spAutoFit/>
          </a:bodyPr>
          <a:lstStyle/>
          <a:p>
            <a:pPr algn="ctr">
              <a:lnSpc>
                <a:spcPct val="100000"/>
              </a:lnSpc>
              <a:spcBef>
                <a:spcPct val="0"/>
              </a:spcBef>
              <a:buClrTx/>
              <a:buSzTx/>
              <a:buFontTx/>
              <a:buNone/>
            </a:pPr>
            <a:r>
              <a:rPr kumimoji="0" lang="zh-CN" altLang="en-US" sz="2400" b="0">
                <a:latin typeface="Times New Roman" pitchFamily="18" charset="0"/>
              </a:rPr>
              <a:t>适当溶剂使之溶解以液相参加反应</a:t>
            </a:r>
          </a:p>
        </p:txBody>
      </p:sp>
      <p:sp>
        <p:nvSpPr>
          <p:cNvPr id="31751" name="Rectangle 7"/>
          <p:cNvSpPr>
            <a:spLocks noChangeArrowheads="1"/>
          </p:cNvSpPr>
          <p:nvPr/>
        </p:nvSpPr>
        <p:spPr bwMode="auto">
          <a:xfrm>
            <a:off x="1676400" y="2362200"/>
            <a:ext cx="1412875" cy="466725"/>
          </a:xfrm>
          <a:prstGeom prst="rect">
            <a:avLst/>
          </a:prstGeom>
          <a:noFill/>
          <a:ln w="9525">
            <a:solidFill>
              <a:srgbClr val="FF3300"/>
            </a:solidFill>
            <a:miter lim="800000"/>
            <a:headEnd/>
            <a:tailEnd/>
          </a:ln>
        </p:spPr>
        <p:txBody>
          <a:bodyPr wrap="none">
            <a:spAutoFit/>
          </a:bodyPr>
          <a:lstStyle/>
          <a:p>
            <a:pPr>
              <a:lnSpc>
                <a:spcPct val="100000"/>
              </a:lnSpc>
              <a:spcBef>
                <a:spcPct val="0"/>
              </a:spcBef>
              <a:buClrTx/>
              <a:buSzTx/>
              <a:buFontTx/>
              <a:buNone/>
            </a:pPr>
            <a:r>
              <a:rPr kumimoji="0" lang="zh-CN" altLang="en-US" sz="2400" b="0">
                <a:latin typeface="Times New Roman" pitchFamily="18" charset="0"/>
              </a:rPr>
              <a:t>体型结构</a:t>
            </a:r>
          </a:p>
        </p:txBody>
      </p:sp>
      <p:sp>
        <p:nvSpPr>
          <p:cNvPr id="31752" name="Line 8"/>
          <p:cNvSpPr>
            <a:spLocks noChangeShapeType="1"/>
          </p:cNvSpPr>
          <p:nvPr/>
        </p:nvSpPr>
        <p:spPr bwMode="auto">
          <a:xfrm>
            <a:off x="3124200" y="2590800"/>
            <a:ext cx="1676400" cy="0"/>
          </a:xfrm>
          <a:prstGeom prst="line">
            <a:avLst/>
          </a:prstGeom>
          <a:noFill/>
          <a:ln w="9525">
            <a:solidFill>
              <a:srgbClr val="FF3300"/>
            </a:solidFill>
            <a:round/>
            <a:headEnd/>
            <a:tailEnd type="triangle" w="med" len="med"/>
          </a:ln>
        </p:spPr>
        <p:txBody>
          <a:bodyPr/>
          <a:lstStyle/>
          <a:p>
            <a:endParaRPr lang="zh-CN" altLang="en-US"/>
          </a:p>
        </p:txBody>
      </p:sp>
      <p:sp>
        <p:nvSpPr>
          <p:cNvPr id="31753" name="Rectangle 9"/>
          <p:cNvSpPr>
            <a:spLocks noChangeArrowheads="1"/>
          </p:cNvSpPr>
          <p:nvPr/>
        </p:nvSpPr>
        <p:spPr bwMode="auto">
          <a:xfrm>
            <a:off x="4876800" y="3429000"/>
            <a:ext cx="2327275" cy="466725"/>
          </a:xfrm>
          <a:prstGeom prst="rect">
            <a:avLst/>
          </a:prstGeom>
          <a:noFill/>
          <a:ln w="9525">
            <a:solidFill>
              <a:srgbClr val="FF3300"/>
            </a:solidFill>
            <a:miter lim="800000"/>
            <a:headEnd/>
            <a:tailEnd/>
          </a:ln>
        </p:spPr>
        <p:txBody>
          <a:bodyPr wrap="none">
            <a:spAutoFit/>
          </a:bodyPr>
          <a:lstStyle/>
          <a:p>
            <a:pPr>
              <a:lnSpc>
                <a:spcPct val="100000"/>
              </a:lnSpc>
              <a:spcBef>
                <a:spcPct val="0"/>
              </a:spcBef>
              <a:buClrTx/>
              <a:buSzTx/>
              <a:buFontTx/>
              <a:buNone/>
            </a:pPr>
            <a:r>
              <a:rPr kumimoji="0" lang="zh-CN" altLang="en-US" sz="2400" b="0">
                <a:latin typeface="Times New Roman" pitchFamily="18" charset="0"/>
              </a:rPr>
              <a:t>以固相状态反应</a:t>
            </a:r>
          </a:p>
        </p:txBody>
      </p:sp>
      <p:sp>
        <p:nvSpPr>
          <p:cNvPr id="31754" name="Line 10"/>
          <p:cNvSpPr>
            <a:spLocks noChangeShapeType="1"/>
          </p:cNvSpPr>
          <p:nvPr/>
        </p:nvSpPr>
        <p:spPr bwMode="auto">
          <a:xfrm flipV="1">
            <a:off x="3048000" y="3657600"/>
            <a:ext cx="1828800" cy="609600"/>
          </a:xfrm>
          <a:prstGeom prst="line">
            <a:avLst/>
          </a:prstGeom>
          <a:noFill/>
          <a:ln w="9525">
            <a:solidFill>
              <a:srgbClr val="FF3300"/>
            </a:solidFill>
            <a:round/>
            <a:headEnd/>
            <a:tailEnd type="triangle" w="med" len="med"/>
          </a:ln>
        </p:spPr>
        <p:txBody>
          <a:bodyPr/>
          <a:lstStyle/>
          <a:p>
            <a:endParaRPr lang="zh-CN" altLang="en-US"/>
          </a:p>
        </p:txBody>
      </p:sp>
      <p:sp>
        <p:nvSpPr>
          <p:cNvPr id="31755" name="Line 11"/>
          <p:cNvSpPr>
            <a:spLocks noChangeShapeType="1"/>
          </p:cNvSpPr>
          <p:nvPr/>
        </p:nvSpPr>
        <p:spPr bwMode="auto">
          <a:xfrm>
            <a:off x="3048000" y="4267200"/>
            <a:ext cx="1828800" cy="609600"/>
          </a:xfrm>
          <a:prstGeom prst="line">
            <a:avLst/>
          </a:prstGeom>
          <a:noFill/>
          <a:ln w="9525">
            <a:solidFill>
              <a:srgbClr val="FF3300"/>
            </a:solidFill>
            <a:round/>
            <a:headEnd/>
            <a:tailEnd type="triangle" w="med" len="med"/>
          </a:ln>
        </p:spPr>
        <p:txBody>
          <a:bodyPr/>
          <a:lstStyle/>
          <a:p>
            <a:endParaRPr lang="zh-CN" altLang="en-US"/>
          </a:p>
        </p:txBody>
      </p:sp>
      <p:sp>
        <p:nvSpPr>
          <p:cNvPr id="31756" name="Rectangle 12"/>
          <p:cNvSpPr>
            <a:spLocks noChangeArrowheads="1"/>
          </p:cNvSpPr>
          <p:nvPr/>
        </p:nvSpPr>
        <p:spPr bwMode="auto">
          <a:xfrm>
            <a:off x="5673725" y="5638800"/>
            <a:ext cx="1184275" cy="466725"/>
          </a:xfrm>
          <a:prstGeom prst="rect">
            <a:avLst/>
          </a:prstGeom>
          <a:noFill/>
          <a:ln w="9525">
            <a:solidFill>
              <a:srgbClr val="FF3300"/>
            </a:solidFill>
            <a:miter lim="800000"/>
            <a:headEnd/>
            <a:tailEnd/>
          </a:ln>
        </p:spPr>
        <p:txBody>
          <a:bodyPr wrap="none">
            <a:spAutoFit/>
          </a:bodyPr>
          <a:lstStyle/>
          <a:p>
            <a:pPr>
              <a:lnSpc>
                <a:spcPct val="100000"/>
              </a:lnSpc>
              <a:spcBef>
                <a:spcPct val="0"/>
              </a:spcBef>
              <a:buClrTx/>
              <a:buSzTx/>
              <a:buFontTx/>
              <a:buNone/>
            </a:pPr>
            <a:r>
              <a:rPr kumimoji="0" lang="zh-CN" altLang="en-US" sz="2400" b="0">
                <a:latin typeface="Times New Roman" pitchFamily="18" charset="0"/>
              </a:rPr>
              <a:t> 粘度高</a:t>
            </a:r>
          </a:p>
        </p:txBody>
      </p:sp>
      <p:sp>
        <p:nvSpPr>
          <p:cNvPr id="31757" name="Line 13"/>
          <p:cNvSpPr>
            <a:spLocks noChangeShapeType="1"/>
          </p:cNvSpPr>
          <p:nvPr/>
        </p:nvSpPr>
        <p:spPr bwMode="auto">
          <a:xfrm>
            <a:off x="6248400" y="5257800"/>
            <a:ext cx="0" cy="381000"/>
          </a:xfrm>
          <a:prstGeom prst="line">
            <a:avLst/>
          </a:prstGeom>
          <a:noFill/>
          <a:ln w="9525">
            <a:solidFill>
              <a:srgbClr val="FF3300"/>
            </a:solidFill>
            <a:round/>
            <a:headEnd/>
            <a:tailEnd type="triangle" w="med" len="med"/>
          </a:ln>
        </p:spPr>
        <p:txBody>
          <a:bodyPr/>
          <a:lstStyle/>
          <a:p>
            <a:endParaRPr lang="zh-CN"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2627313" y="549275"/>
            <a:ext cx="4537075" cy="790575"/>
          </a:xfrm>
        </p:spPr>
        <p:txBody>
          <a:bodyPr/>
          <a:lstStyle/>
          <a:p>
            <a:pPr eaLnBrk="1" hangingPunct="1">
              <a:defRPr/>
            </a:pPr>
            <a:r>
              <a:rPr lang="zh-CN" altLang="en-US" sz="4200" b="1">
                <a:ea typeface="黑体" pitchFamily="2" charset="-122"/>
              </a:rPr>
              <a:t>教材及参考书</a:t>
            </a:r>
          </a:p>
        </p:txBody>
      </p:sp>
      <p:sp>
        <p:nvSpPr>
          <p:cNvPr id="87043" name="Rectangle 3"/>
          <p:cNvSpPr>
            <a:spLocks noGrp="1" noChangeArrowheads="1"/>
          </p:cNvSpPr>
          <p:nvPr>
            <p:ph type="body" idx="1"/>
          </p:nvPr>
        </p:nvSpPr>
        <p:spPr bwMode="auto">
          <a:xfrm>
            <a:off x="539750" y="1700213"/>
            <a:ext cx="8280400" cy="4967287"/>
          </a:xfrm>
          <a:no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120000"/>
              </a:lnSpc>
            </a:pPr>
            <a:r>
              <a:rPr lang="zh-CN" altLang="en-US" sz="2400" b="1" dirty="0">
                <a:solidFill>
                  <a:schemeClr val="folHlink"/>
                </a:solidFill>
                <a:latin typeface="宋体" pitchFamily="2" charset="-122"/>
              </a:rPr>
              <a:t>教材：</a:t>
            </a:r>
            <a:r>
              <a:rPr lang="en-US" altLang="zh-CN" sz="2400" b="1" dirty="0">
                <a:solidFill>
                  <a:schemeClr val="folHlink"/>
                </a:solidFill>
                <a:latin typeface="宋体" pitchFamily="2" charset="-122"/>
              </a:rPr>
              <a:t>《</a:t>
            </a:r>
            <a:r>
              <a:rPr lang="zh-CN" altLang="en-US" sz="2400" b="1" dirty="0">
                <a:solidFill>
                  <a:schemeClr val="folHlink"/>
                </a:solidFill>
                <a:latin typeface="宋体" pitchFamily="2" charset="-122"/>
              </a:rPr>
              <a:t>聚合物改性</a:t>
            </a:r>
            <a:r>
              <a:rPr lang="en-US" altLang="zh-CN" sz="2400" b="1" dirty="0">
                <a:solidFill>
                  <a:schemeClr val="folHlink"/>
                </a:solidFill>
                <a:latin typeface="宋体" pitchFamily="2" charset="-122"/>
              </a:rPr>
              <a:t>》</a:t>
            </a:r>
            <a:r>
              <a:rPr lang="zh-CN" altLang="en-US" sz="2400" b="1" dirty="0">
                <a:solidFill>
                  <a:schemeClr val="folHlink"/>
                </a:solidFill>
                <a:latin typeface="宋体" pitchFamily="2" charset="-122"/>
              </a:rPr>
              <a:t>第三版，王国全，王秀芬，中国轻工业出版社 </a:t>
            </a:r>
            <a:endParaRPr lang="en-US" altLang="zh-CN" sz="2400" b="1" dirty="0">
              <a:solidFill>
                <a:schemeClr val="folHlink"/>
              </a:solidFill>
              <a:latin typeface="宋体" pitchFamily="2" charset="-122"/>
            </a:endParaRPr>
          </a:p>
          <a:p>
            <a:pPr eaLnBrk="1" hangingPunct="1">
              <a:lnSpc>
                <a:spcPct val="120000"/>
              </a:lnSpc>
            </a:pPr>
            <a:r>
              <a:rPr lang="zh-CN" altLang="en-US" sz="2000" b="1" dirty="0">
                <a:latin typeface="宋体" pitchFamily="2" charset="-122"/>
              </a:rPr>
              <a:t>参考书：</a:t>
            </a:r>
          </a:p>
          <a:p>
            <a:pPr eaLnBrk="1" hangingPunct="1">
              <a:lnSpc>
                <a:spcPct val="120000"/>
              </a:lnSpc>
            </a:pPr>
            <a:r>
              <a:rPr lang="en-US" altLang="zh-CN" sz="2000" b="1" dirty="0">
                <a:latin typeface="宋体" pitchFamily="2" charset="-122"/>
              </a:rPr>
              <a:t>《</a:t>
            </a:r>
            <a:r>
              <a:rPr lang="zh-CN" altLang="en-US" sz="2000" b="1" dirty="0">
                <a:latin typeface="宋体" pitchFamily="2" charset="-122"/>
              </a:rPr>
              <a:t>高分子材料改性技术</a:t>
            </a:r>
            <a:r>
              <a:rPr lang="en-US" altLang="zh-CN" sz="2000" b="1" dirty="0">
                <a:latin typeface="宋体" pitchFamily="2" charset="-122"/>
              </a:rPr>
              <a:t>》</a:t>
            </a:r>
            <a:r>
              <a:rPr lang="zh-CN" altLang="en-US" sz="2000" b="1" dirty="0">
                <a:latin typeface="宋体" pitchFamily="2" charset="-122"/>
              </a:rPr>
              <a:t>，王琛  中国纺织出版社</a:t>
            </a:r>
            <a:r>
              <a:rPr lang="en-US" altLang="zh-CN" sz="2000" b="1" dirty="0">
                <a:latin typeface="宋体" pitchFamily="2" charset="-122"/>
              </a:rPr>
              <a:t> 2007</a:t>
            </a:r>
          </a:p>
          <a:p>
            <a:pPr eaLnBrk="1" hangingPunct="1">
              <a:lnSpc>
                <a:spcPct val="120000"/>
              </a:lnSpc>
            </a:pPr>
            <a:r>
              <a:rPr lang="en-US" altLang="zh-CN" sz="2000" b="1" dirty="0">
                <a:latin typeface="宋体" pitchFamily="2" charset="-122"/>
              </a:rPr>
              <a:t>《</a:t>
            </a:r>
            <a:r>
              <a:rPr lang="zh-CN" altLang="en-US" sz="2000" b="1" dirty="0">
                <a:latin typeface="宋体" pitchFamily="2" charset="-122"/>
              </a:rPr>
              <a:t>天然高分子材料改性与应用</a:t>
            </a:r>
            <a:r>
              <a:rPr lang="en-US" altLang="zh-CN" sz="2000" b="1" dirty="0">
                <a:latin typeface="宋体" pitchFamily="2" charset="-122"/>
              </a:rPr>
              <a:t>》</a:t>
            </a:r>
            <a:r>
              <a:rPr lang="zh-CN" altLang="en-US" sz="2000" b="1" dirty="0">
                <a:latin typeface="宋体" pitchFamily="2" charset="-122"/>
              </a:rPr>
              <a:t>，胡玉洁  化学化工出版社 </a:t>
            </a:r>
            <a:r>
              <a:rPr lang="en-US" altLang="zh-CN" sz="2000" b="1" dirty="0">
                <a:latin typeface="宋体" pitchFamily="2" charset="-122"/>
              </a:rPr>
              <a:t>2003</a:t>
            </a:r>
            <a:endParaRPr lang="zh-CN" altLang="en-US" sz="2000" b="1" dirty="0">
              <a:latin typeface="宋体" pitchFamily="2" charset="-122"/>
            </a:endParaRPr>
          </a:p>
          <a:p>
            <a:pPr eaLnBrk="1" hangingPunct="1">
              <a:lnSpc>
                <a:spcPct val="120000"/>
              </a:lnSpc>
            </a:pPr>
            <a:r>
              <a:rPr lang="en-US" altLang="zh-CN" sz="2000" b="1" dirty="0">
                <a:latin typeface="宋体" pitchFamily="2" charset="-122"/>
              </a:rPr>
              <a:t>《</a:t>
            </a:r>
            <a:r>
              <a:rPr lang="zh-CN" altLang="en-US" sz="2000" b="1" dirty="0">
                <a:latin typeface="宋体" pitchFamily="2" charset="-122"/>
              </a:rPr>
              <a:t>聚合物成型加工新技术</a:t>
            </a:r>
            <a:r>
              <a:rPr lang="en-US" altLang="zh-CN" sz="2000" b="1" dirty="0">
                <a:latin typeface="宋体" pitchFamily="2" charset="-122"/>
              </a:rPr>
              <a:t>》</a:t>
            </a:r>
            <a:r>
              <a:rPr lang="zh-CN" altLang="en-US" sz="2000" b="1" dirty="0">
                <a:latin typeface="宋体" pitchFamily="2" charset="-122"/>
              </a:rPr>
              <a:t>， ［美］詹姆士 </a:t>
            </a:r>
            <a:r>
              <a:rPr lang="en-US" altLang="zh-CN" sz="2000" b="1" dirty="0">
                <a:latin typeface="宋体" pitchFamily="2" charset="-122"/>
              </a:rPr>
              <a:t>F.</a:t>
            </a:r>
            <a:r>
              <a:rPr lang="zh-CN" altLang="en-US" sz="2000" b="1" dirty="0">
                <a:latin typeface="宋体" pitchFamily="2" charset="-122"/>
              </a:rPr>
              <a:t>史蒂文森 ，化学工业出版社 ，</a:t>
            </a:r>
            <a:r>
              <a:rPr lang="en-US" altLang="zh-CN" sz="2000" b="1" dirty="0">
                <a:latin typeface="宋体" pitchFamily="2" charset="-122"/>
              </a:rPr>
              <a:t>2004</a:t>
            </a:r>
          </a:p>
          <a:p>
            <a:pPr eaLnBrk="1" hangingPunct="1">
              <a:lnSpc>
                <a:spcPct val="120000"/>
              </a:lnSpc>
            </a:pPr>
            <a:r>
              <a:rPr lang="en-US" altLang="zh-CN" sz="2000" b="1" dirty="0">
                <a:latin typeface="宋体" pitchFamily="2" charset="-122"/>
              </a:rPr>
              <a:t>《</a:t>
            </a:r>
            <a:r>
              <a:rPr lang="zh-CN" altLang="en-US" sz="2000" b="1" dirty="0">
                <a:latin typeface="宋体" pitchFamily="2" charset="-122"/>
              </a:rPr>
              <a:t>聚合物加工设计与原理 </a:t>
            </a:r>
            <a:r>
              <a:rPr lang="en-US" altLang="zh-CN" sz="2000" b="1" dirty="0">
                <a:latin typeface="宋体" pitchFamily="2" charset="-122"/>
              </a:rPr>
              <a:t>》</a:t>
            </a:r>
            <a:r>
              <a:rPr lang="zh-CN" altLang="en-US" sz="2000" b="1" dirty="0">
                <a:latin typeface="宋体" pitchFamily="2" charset="-122"/>
              </a:rPr>
              <a:t>，</a:t>
            </a:r>
            <a:r>
              <a:rPr lang="en-US" altLang="zh-CN" sz="2000" b="1" dirty="0">
                <a:latin typeface="宋体" pitchFamily="2" charset="-122"/>
              </a:rPr>
              <a:t>[</a:t>
            </a:r>
            <a:r>
              <a:rPr lang="zh-CN" altLang="en-US" sz="2000" b="1" dirty="0">
                <a:latin typeface="宋体" pitchFamily="2" charset="-122"/>
              </a:rPr>
              <a:t>美</a:t>
            </a:r>
            <a:r>
              <a:rPr lang="en-US" altLang="zh-CN" sz="2000" b="1" dirty="0">
                <a:latin typeface="宋体" pitchFamily="2" charset="-122"/>
              </a:rPr>
              <a:t>] D.G.</a:t>
            </a:r>
            <a:r>
              <a:rPr lang="zh-CN" altLang="en-US" sz="2000" b="1" dirty="0">
                <a:latin typeface="宋体" pitchFamily="2" charset="-122"/>
              </a:rPr>
              <a:t>贝尔德 </a:t>
            </a:r>
            <a:r>
              <a:rPr lang="en-US" altLang="zh-CN" sz="2000" b="1" dirty="0">
                <a:latin typeface="宋体" pitchFamily="2" charset="-122"/>
              </a:rPr>
              <a:t>[</a:t>
            </a:r>
            <a:r>
              <a:rPr lang="zh-CN" altLang="en-US" sz="2000" b="1" dirty="0">
                <a:latin typeface="宋体" pitchFamily="2" charset="-122"/>
              </a:rPr>
              <a:t>美</a:t>
            </a:r>
            <a:r>
              <a:rPr lang="en-US" altLang="zh-CN" sz="2000" b="1" dirty="0">
                <a:latin typeface="宋体" pitchFamily="2" charset="-122"/>
              </a:rPr>
              <a:t>] D.I.</a:t>
            </a:r>
            <a:r>
              <a:rPr lang="zh-CN" altLang="en-US" sz="2000" b="1" dirty="0">
                <a:latin typeface="宋体" pitchFamily="2" charset="-122"/>
              </a:rPr>
              <a:t>科利斯，化学工业出版社 ，</a:t>
            </a:r>
            <a:r>
              <a:rPr lang="en-US" altLang="zh-CN" sz="2000" b="1" dirty="0">
                <a:latin typeface="宋体" pitchFamily="2" charset="-122"/>
              </a:rPr>
              <a:t>2004</a:t>
            </a:r>
          </a:p>
          <a:p>
            <a:pPr lvl="1" eaLnBrk="1" hangingPunct="1">
              <a:lnSpc>
                <a:spcPct val="80000"/>
              </a:lnSpc>
              <a:buFontTx/>
              <a:buNone/>
            </a:pPr>
            <a:r>
              <a:rPr lang="en-US" altLang="zh-CN" sz="900" b="1" dirty="0"/>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87043">
                                            <p:txEl>
                                              <p:pRg st="2" end="2"/>
                                            </p:txEl>
                                          </p:spTgt>
                                        </p:tgtEl>
                                        <p:attrNameLst>
                                          <p:attrName>style.visibility</p:attrName>
                                        </p:attrNameLst>
                                      </p:cBhvr>
                                      <p:to>
                                        <p:strVal val="visible"/>
                                      </p:to>
                                    </p:set>
                                    <p:animEffect transition="in" filter="box(in)">
                                      <p:cBhvr>
                                        <p:cTn id="7" dur="500"/>
                                        <p:tgtEl>
                                          <p:spTgt spid="87043">
                                            <p:txEl>
                                              <p:pRg st="2" end="2"/>
                                            </p:txEl>
                                          </p:spTgt>
                                        </p:tgtEl>
                                      </p:cBhvr>
                                    </p:animEffect>
                                  </p:childTnLst>
                                </p:cTn>
                              </p:par>
                            </p:childTnLst>
                          </p:cTn>
                        </p:par>
                        <p:par>
                          <p:cTn id="8" fill="hold">
                            <p:stCondLst>
                              <p:cond delay="500"/>
                            </p:stCondLst>
                            <p:childTnLst>
                              <p:par>
                                <p:cTn id="9" presetID="4" presetClass="entr" presetSubtype="16" fill="hold" nodeType="afterEffect">
                                  <p:stCondLst>
                                    <p:cond delay="0"/>
                                  </p:stCondLst>
                                  <p:childTnLst>
                                    <p:set>
                                      <p:cBhvr>
                                        <p:cTn id="10" dur="1" fill="hold">
                                          <p:stCondLst>
                                            <p:cond delay="0"/>
                                          </p:stCondLst>
                                        </p:cTn>
                                        <p:tgtEl>
                                          <p:spTgt spid="87043">
                                            <p:txEl>
                                              <p:pRg st="3" end="3"/>
                                            </p:txEl>
                                          </p:spTgt>
                                        </p:tgtEl>
                                        <p:attrNameLst>
                                          <p:attrName>style.visibility</p:attrName>
                                        </p:attrNameLst>
                                      </p:cBhvr>
                                      <p:to>
                                        <p:strVal val="visible"/>
                                      </p:to>
                                    </p:set>
                                    <p:animEffect transition="in" filter="box(in)">
                                      <p:cBhvr>
                                        <p:cTn id="11" dur="500"/>
                                        <p:tgtEl>
                                          <p:spTgt spid="87043">
                                            <p:txEl>
                                              <p:pRg st="3" end="3"/>
                                            </p:txEl>
                                          </p:spTgt>
                                        </p:tgtEl>
                                      </p:cBhvr>
                                    </p:animEffect>
                                  </p:childTnLst>
                                </p:cTn>
                              </p:par>
                            </p:childTnLst>
                          </p:cTn>
                        </p:par>
                        <p:par>
                          <p:cTn id="12" fill="hold">
                            <p:stCondLst>
                              <p:cond delay="1000"/>
                            </p:stCondLst>
                            <p:childTnLst>
                              <p:par>
                                <p:cTn id="13" presetID="4" presetClass="entr" presetSubtype="16" fill="hold" nodeType="afterEffect">
                                  <p:stCondLst>
                                    <p:cond delay="0"/>
                                  </p:stCondLst>
                                  <p:childTnLst>
                                    <p:set>
                                      <p:cBhvr>
                                        <p:cTn id="14" dur="1" fill="hold">
                                          <p:stCondLst>
                                            <p:cond delay="0"/>
                                          </p:stCondLst>
                                        </p:cTn>
                                        <p:tgtEl>
                                          <p:spTgt spid="87043">
                                            <p:txEl>
                                              <p:pRg st="4" end="4"/>
                                            </p:txEl>
                                          </p:spTgt>
                                        </p:tgtEl>
                                        <p:attrNameLst>
                                          <p:attrName>style.visibility</p:attrName>
                                        </p:attrNameLst>
                                      </p:cBhvr>
                                      <p:to>
                                        <p:strVal val="visible"/>
                                      </p:to>
                                    </p:set>
                                    <p:animEffect transition="in" filter="box(in)">
                                      <p:cBhvr>
                                        <p:cTn id="15" dur="500"/>
                                        <p:tgtEl>
                                          <p:spTgt spid="87043">
                                            <p:txEl>
                                              <p:pRg st="4" end="4"/>
                                            </p:txEl>
                                          </p:spTgt>
                                        </p:tgtEl>
                                      </p:cBhvr>
                                    </p:animEffect>
                                  </p:childTnLst>
                                </p:cTn>
                              </p:par>
                            </p:childTnLst>
                          </p:cTn>
                        </p:par>
                        <p:par>
                          <p:cTn id="16" fill="hold">
                            <p:stCondLst>
                              <p:cond delay="1500"/>
                            </p:stCondLst>
                            <p:childTnLst>
                              <p:par>
                                <p:cTn id="17" presetID="4" presetClass="entr" presetSubtype="16" fill="hold" nodeType="afterEffect">
                                  <p:stCondLst>
                                    <p:cond delay="0"/>
                                  </p:stCondLst>
                                  <p:childTnLst>
                                    <p:set>
                                      <p:cBhvr>
                                        <p:cTn id="18" dur="1" fill="hold">
                                          <p:stCondLst>
                                            <p:cond delay="0"/>
                                          </p:stCondLst>
                                        </p:cTn>
                                        <p:tgtEl>
                                          <p:spTgt spid="87043">
                                            <p:txEl>
                                              <p:pRg st="5" end="5"/>
                                            </p:txEl>
                                          </p:spTgt>
                                        </p:tgtEl>
                                        <p:attrNameLst>
                                          <p:attrName>style.visibility</p:attrName>
                                        </p:attrNameLst>
                                      </p:cBhvr>
                                      <p:to>
                                        <p:strVal val="visible"/>
                                      </p:to>
                                    </p:set>
                                    <p:animEffect transition="in" filter="box(in)">
                                      <p:cBhvr>
                                        <p:cTn id="19" dur="500"/>
                                        <p:tgtEl>
                                          <p:spTgt spid="8704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457200" y="349250"/>
            <a:ext cx="2098675" cy="457200"/>
          </a:xfrm>
          <a:prstGeom prst="rect">
            <a:avLst/>
          </a:prstGeom>
          <a:noFill/>
          <a:ln w="9525">
            <a:noFill/>
            <a:miter lim="800000"/>
            <a:headEnd/>
            <a:tailEnd/>
          </a:ln>
        </p:spPr>
        <p:txBody>
          <a:bodyPr>
            <a:spAutoFit/>
          </a:bodyPr>
          <a:lstStyle/>
          <a:p>
            <a:pPr>
              <a:lnSpc>
                <a:spcPct val="100000"/>
              </a:lnSpc>
              <a:spcBef>
                <a:spcPct val="0"/>
              </a:spcBef>
              <a:buClrTx/>
              <a:buSzTx/>
              <a:buFontTx/>
              <a:buNone/>
            </a:pPr>
            <a:r>
              <a:rPr lang="en-US" altLang="zh-CN" sz="2400">
                <a:solidFill>
                  <a:srgbClr val="FFFF00"/>
                </a:solidFill>
                <a:latin typeface="Times New Roman" pitchFamily="18" charset="0"/>
              </a:rPr>
              <a:t>1. </a:t>
            </a:r>
            <a:r>
              <a:rPr lang="zh-CN" altLang="en-US" sz="2400">
                <a:solidFill>
                  <a:srgbClr val="FFFF00"/>
                </a:solidFill>
                <a:latin typeface="Times New Roman" pitchFamily="18" charset="0"/>
              </a:rPr>
              <a:t>酯化反应</a:t>
            </a:r>
          </a:p>
        </p:txBody>
      </p:sp>
      <p:sp>
        <p:nvSpPr>
          <p:cNvPr id="32771" name="Rectangle 3"/>
          <p:cNvSpPr>
            <a:spLocks noChangeArrowheads="1"/>
          </p:cNvSpPr>
          <p:nvPr/>
        </p:nvSpPr>
        <p:spPr bwMode="auto">
          <a:xfrm>
            <a:off x="395288" y="1700213"/>
            <a:ext cx="8305800" cy="847725"/>
          </a:xfrm>
          <a:prstGeom prst="rect">
            <a:avLst/>
          </a:prstGeom>
          <a:noFill/>
          <a:ln w="9525">
            <a:noFill/>
            <a:miter lim="800000"/>
            <a:headEnd/>
            <a:tailEnd/>
          </a:ln>
        </p:spPr>
        <p:txBody>
          <a:bodyPr>
            <a:spAutoFit/>
          </a:bodyPr>
          <a:lstStyle/>
          <a:p>
            <a:pPr>
              <a:lnSpc>
                <a:spcPct val="90000"/>
              </a:lnSpc>
              <a:spcBef>
                <a:spcPct val="50000"/>
              </a:spcBef>
            </a:pPr>
            <a:r>
              <a:rPr lang="zh-CN" altLang="en-US" sz="2400" b="0">
                <a:latin typeface="Times New Roman" pitchFamily="18" charset="0"/>
              </a:rPr>
              <a:t>［</a:t>
            </a:r>
            <a:r>
              <a:rPr lang="en-US" altLang="zh-CN" sz="2400" b="0">
                <a:latin typeface="Times New Roman" pitchFamily="18" charset="0"/>
              </a:rPr>
              <a:t>C</a:t>
            </a:r>
            <a:r>
              <a:rPr lang="en-US" altLang="zh-CN" sz="1200" b="0">
                <a:latin typeface="Times New Roman" pitchFamily="18" charset="0"/>
              </a:rPr>
              <a:t>6</a:t>
            </a:r>
            <a:r>
              <a:rPr lang="en-US" altLang="zh-CN" sz="2400" b="0">
                <a:latin typeface="Times New Roman" pitchFamily="18" charset="0"/>
              </a:rPr>
              <a:t>H</a:t>
            </a:r>
            <a:r>
              <a:rPr lang="en-US" altLang="zh-CN" sz="1200" b="0">
                <a:latin typeface="Times New Roman" pitchFamily="18" charset="0"/>
              </a:rPr>
              <a:t>7</a:t>
            </a:r>
            <a:r>
              <a:rPr lang="en-US" altLang="zh-CN" sz="2400" b="0">
                <a:latin typeface="Times New Roman" pitchFamily="18" charset="0"/>
              </a:rPr>
              <a:t>O</a:t>
            </a:r>
            <a:r>
              <a:rPr lang="en-US" altLang="zh-CN" sz="1200" b="0">
                <a:latin typeface="Times New Roman" pitchFamily="18" charset="0"/>
              </a:rPr>
              <a:t>2</a:t>
            </a:r>
            <a:r>
              <a:rPr lang="en-US" altLang="zh-CN" sz="2400" b="0">
                <a:latin typeface="Times New Roman" pitchFamily="18" charset="0"/>
              </a:rPr>
              <a:t>(OH)</a:t>
            </a:r>
            <a:r>
              <a:rPr lang="en-US" altLang="zh-CN" sz="1200" b="0">
                <a:latin typeface="Times New Roman" pitchFamily="18" charset="0"/>
              </a:rPr>
              <a:t>3</a:t>
            </a:r>
            <a:r>
              <a:rPr lang="zh-CN" altLang="en-US" sz="2400" b="0">
                <a:latin typeface="Times New Roman" pitchFamily="18" charset="0"/>
              </a:rPr>
              <a:t>］</a:t>
            </a:r>
            <a:r>
              <a:rPr lang="en-US" altLang="zh-CN" sz="1200" b="0">
                <a:latin typeface="Times New Roman" pitchFamily="18" charset="0"/>
              </a:rPr>
              <a:t>n</a:t>
            </a:r>
            <a:r>
              <a:rPr lang="en-US" altLang="zh-CN" sz="2400" b="0">
                <a:latin typeface="Times New Roman" pitchFamily="18" charset="0"/>
              </a:rPr>
              <a:t> + 3nHNO</a:t>
            </a:r>
            <a:r>
              <a:rPr lang="en-US" altLang="zh-CN" sz="1200" b="0">
                <a:latin typeface="Times New Roman" pitchFamily="18" charset="0"/>
              </a:rPr>
              <a:t>3</a:t>
            </a:r>
            <a:r>
              <a:rPr lang="en-US" altLang="zh-CN" sz="2400" b="0">
                <a:latin typeface="Times New Roman" pitchFamily="18" charset="0"/>
              </a:rPr>
              <a:t> </a:t>
            </a:r>
            <a:r>
              <a:rPr lang="en-US" altLang="zh-CN" sz="2400" b="0">
                <a:latin typeface="Times New Roman" pitchFamily="18" charset="0"/>
                <a:cs typeface="Times New Roman" pitchFamily="18" charset="0"/>
              </a:rPr>
              <a:t>           [C</a:t>
            </a:r>
            <a:r>
              <a:rPr lang="en-US" altLang="zh-CN" sz="1200" b="0">
                <a:latin typeface="Times New Roman" pitchFamily="18" charset="0"/>
                <a:cs typeface="Times New Roman" pitchFamily="18" charset="0"/>
              </a:rPr>
              <a:t>6</a:t>
            </a:r>
            <a:r>
              <a:rPr lang="en-US" altLang="zh-CN" sz="2400" b="0">
                <a:latin typeface="Times New Roman" pitchFamily="18" charset="0"/>
                <a:cs typeface="Times New Roman" pitchFamily="18" charset="0"/>
              </a:rPr>
              <a:t>H</a:t>
            </a:r>
            <a:r>
              <a:rPr lang="en-US" altLang="zh-CN" sz="1200" b="0">
                <a:latin typeface="Times New Roman" pitchFamily="18" charset="0"/>
                <a:cs typeface="Times New Roman" pitchFamily="18" charset="0"/>
              </a:rPr>
              <a:t>7</a:t>
            </a:r>
            <a:r>
              <a:rPr lang="en-US" altLang="zh-CN" sz="2400" b="0">
                <a:latin typeface="Times New Roman" pitchFamily="18" charset="0"/>
                <a:cs typeface="Times New Roman" pitchFamily="18" charset="0"/>
              </a:rPr>
              <a:t>O</a:t>
            </a:r>
            <a:r>
              <a:rPr lang="en-US" altLang="zh-CN" sz="1200" b="0">
                <a:latin typeface="Times New Roman" pitchFamily="18" charset="0"/>
                <a:cs typeface="Times New Roman" pitchFamily="18" charset="0"/>
              </a:rPr>
              <a:t>2</a:t>
            </a:r>
            <a:r>
              <a:rPr lang="en-US" altLang="zh-CN" sz="2400" b="0">
                <a:latin typeface="Times New Roman" pitchFamily="18" charset="0"/>
                <a:cs typeface="Times New Roman" pitchFamily="18" charset="0"/>
              </a:rPr>
              <a:t>(ONO</a:t>
            </a:r>
            <a:r>
              <a:rPr lang="en-US" altLang="zh-CN" sz="1200" b="0">
                <a:latin typeface="Times New Roman" pitchFamily="18" charset="0"/>
                <a:cs typeface="Times New Roman" pitchFamily="18" charset="0"/>
              </a:rPr>
              <a:t>2</a:t>
            </a:r>
            <a:r>
              <a:rPr lang="en-US" altLang="zh-CN" sz="2400" b="0">
                <a:latin typeface="Times New Roman" pitchFamily="18" charset="0"/>
                <a:cs typeface="Times New Roman" pitchFamily="18" charset="0"/>
              </a:rPr>
              <a:t>)</a:t>
            </a:r>
            <a:r>
              <a:rPr lang="en-US" altLang="zh-CN" sz="1200" b="0">
                <a:latin typeface="Times New Roman" pitchFamily="18" charset="0"/>
                <a:cs typeface="Times New Roman" pitchFamily="18" charset="0"/>
              </a:rPr>
              <a:t>3</a:t>
            </a:r>
            <a:r>
              <a:rPr lang="en-US" altLang="zh-CN" sz="2400" b="0">
                <a:latin typeface="Times New Roman" pitchFamily="18" charset="0"/>
                <a:cs typeface="Times New Roman" pitchFamily="18" charset="0"/>
              </a:rPr>
              <a:t>]</a:t>
            </a:r>
            <a:r>
              <a:rPr lang="en-US" altLang="zh-CN" sz="1200" b="0">
                <a:latin typeface="Times New Roman" pitchFamily="18" charset="0"/>
                <a:cs typeface="Times New Roman" pitchFamily="18" charset="0"/>
              </a:rPr>
              <a:t>n</a:t>
            </a:r>
            <a:r>
              <a:rPr lang="en-US" altLang="zh-CN" sz="2400" b="0">
                <a:latin typeface="Times New Roman" pitchFamily="18" charset="0"/>
                <a:cs typeface="Times New Roman" pitchFamily="18" charset="0"/>
              </a:rPr>
              <a:t> + 3nH</a:t>
            </a:r>
            <a:r>
              <a:rPr lang="en-US" altLang="zh-CN" sz="1200" b="0">
                <a:latin typeface="Times New Roman" pitchFamily="18" charset="0"/>
                <a:cs typeface="Times New Roman" pitchFamily="18" charset="0"/>
              </a:rPr>
              <a:t>2</a:t>
            </a:r>
            <a:r>
              <a:rPr lang="en-US" altLang="zh-CN" sz="2400" b="0">
                <a:latin typeface="Times New Roman" pitchFamily="18" charset="0"/>
                <a:cs typeface="Times New Roman" pitchFamily="18" charset="0"/>
              </a:rPr>
              <a:t>O</a:t>
            </a:r>
          </a:p>
          <a:p>
            <a:pPr>
              <a:lnSpc>
                <a:spcPct val="90000"/>
              </a:lnSpc>
              <a:spcBef>
                <a:spcPct val="50000"/>
              </a:spcBef>
            </a:pPr>
            <a:r>
              <a:rPr lang="zh-CN" altLang="en-US" b="0">
                <a:latin typeface="Times New Roman" pitchFamily="18" charset="0"/>
              </a:rPr>
              <a:t>　　　纤维素　　　　　　　　            　　纤维素三硝酸酯</a:t>
            </a:r>
          </a:p>
        </p:txBody>
      </p:sp>
      <p:sp>
        <p:nvSpPr>
          <p:cNvPr id="32772" name="Rectangle 4"/>
          <p:cNvSpPr>
            <a:spLocks noChangeArrowheads="1"/>
          </p:cNvSpPr>
          <p:nvPr/>
        </p:nvSpPr>
        <p:spPr bwMode="auto">
          <a:xfrm>
            <a:off x="468313" y="2781300"/>
            <a:ext cx="8382000" cy="968375"/>
          </a:xfrm>
          <a:prstGeom prst="rect">
            <a:avLst/>
          </a:prstGeom>
          <a:noFill/>
          <a:ln w="9525">
            <a:noFill/>
            <a:miter lim="800000"/>
            <a:headEnd/>
            <a:tailEnd/>
          </a:ln>
        </p:spPr>
        <p:txBody>
          <a:bodyPr>
            <a:spAutoFit/>
          </a:bodyPr>
          <a:lstStyle/>
          <a:p>
            <a:pPr>
              <a:spcBef>
                <a:spcPct val="50000"/>
              </a:spcBef>
            </a:pPr>
            <a:r>
              <a:rPr lang="zh-CN" altLang="en-US" sz="2400">
                <a:solidFill>
                  <a:schemeClr val="folHlink"/>
                </a:solidFill>
                <a:latin typeface="Times New Roman" pitchFamily="18" charset="0"/>
              </a:rPr>
              <a:t>产物用途</a:t>
            </a:r>
            <a:r>
              <a:rPr lang="zh-CN" altLang="en-US" sz="2400">
                <a:latin typeface="Times New Roman" pitchFamily="18" charset="0"/>
              </a:rPr>
              <a:t>：</a:t>
            </a:r>
            <a:r>
              <a:rPr lang="zh-CN" altLang="en-US" sz="2400" b="0">
                <a:latin typeface="Times New Roman" pitchFamily="18" charset="0"/>
              </a:rPr>
              <a:t>含氮量为</a:t>
            </a:r>
            <a:r>
              <a:rPr lang="en-US" altLang="zh-CN" sz="2400" b="0">
                <a:latin typeface="Times New Roman" pitchFamily="18" charset="0"/>
              </a:rPr>
              <a:t>11%</a:t>
            </a:r>
            <a:r>
              <a:rPr lang="zh-CN" altLang="en-US" sz="2400" b="0">
                <a:latin typeface="Times New Roman" pitchFamily="18" charset="0"/>
              </a:rPr>
              <a:t>的用作赛璐珞塑料；含氮量为</a:t>
            </a:r>
            <a:r>
              <a:rPr lang="en-US" altLang="zh-CN" sz="2400" b="0">
                <a:latin typeface="Times New Roman" pitchFamily="18" charset="0"/>
              </a:rPr>
              <a:t>12%</a:t>
            </a:r>
            <a:r>
              <a:rPr lang="zh-CN" altLang="en-US" sz="2400" b="0">
                <a:latin typeface="Times New Roman" pitchFamily="18" charset="0"/>
              </a:rPr>
              <a:t>的用作涂料或黏合剂；含氮量为</a:t>
            </a:r>
            <a:r>
              <a:rPr lang="en-US" altLang="zh-CN" sz="2400" b="0">
                <a:latin typeface="Times New Roman" pitchFamily="18" charset="0"/>
              </a:rPr>
              <a:t>13%</a:t>
            </a:r>
            <a:r>
              <a:rPr lang="zh-CN" altLang="en-US" sz="2400" b="0">
                <a:latin typeface="Times New Roman" pitchFamily="18" charset="0"/>
              </a:rPr>
              <a:t>的用作无烟火药。</a:t>
            </a:r>
          </a:p>
        </p:txBody>
      </p:sp>
      <p:sp>
        <p:nvSpPr>
          <p:cNvPr id="32773" name="Rectangle 5"/>
          <p:cNvSpPr>
            <a:spLocks noChangeArrowheads="1"/>
          </p:cNvSpPr>
          <p:nvPr/>
        </p:nvSpPr>
        <p:spPr bwMode="auto">
          <a:xfrm>
            <a:off x="468313" y="1052513"/>
            <a:ext cx="4456112" cy="420687"/>
          </a:xfrm>
          <a:prstGeom prst="rect">
            <a:avLst/>
          </a:prstGeom>
          <a:noFill/>
          <a:ln w="9525">
            <a:noFill/>
            <a:miter lim="800000"/>
            <a:headEnd/>
            <a:tailEnd/>
          </a:ln>
        </p:spPr>
        <p:txBody>
          <a:bodyPr wrap="none">
            <a:spAutoFit/>
          </a:bodyPr>
          <a:lstStyle/>
          <a:p>
            <a:pPr>
              <a:lnSpc>
                <a:spcPct val="90000"/>
              </a:lnSpc>
              <a:spcBef>
                <a:spcPct val="50000"/>
              </a:spcBef>
            </a:pPr>
            <a:r>
              <a:rPr lang="zh-CN" altLang="en-US" sz="2400">
                <a:solidFill>
                  <a:schemeClr val="folHlink"/>
                </a:solidFill>
                <a:latin typeface="Times New Roman" pitchFamily="18" charset="0"/>
              </a:rPr>
              <a:t>实例：</a:t>
            </a:r>
            <a:r>
              <a:rPr lang="zh-CN" altLang="en-US" sz="2400" b="0">
                <a:latin typeface="Times New Roman" pitchFamily="18" charset="0"/>
              </a:rPr>
              <a:t>天然纤维素与浓硝酸反应</a:t>
            </a:r>
          </a:p>
        </p:txBody>
      </p:sp>
      <p:sp>
        <p:nvSpPr>
          <p:cNvPr id="32774" name="Line 6"/>
          <p:cNvSpPr>
            <a:spLocks noChangeShapeType="1"/>
          </p:cNvSpPr>
          <p:nvPr/>
        </p:nvSpPr>
        <p:spPr bwMode="auto">
          <a:xfrm>
            <a:off x="4284663" y="1916113"/>
            <a:ext cx="609600" cy="0"/>
          </a:xfrm>
          <a:prstGeom prst="line">
            <a:avLst/>
          </a:prstGeom>
          <a:noFill/>
          <a:ln w="9525">
            <a:solidFill>
              <a:schemeClr val="tx1"/>
            </a:solidFill>
            <a:round/>
            <a:headEnd/>
            <a:tailEnd type="triangle" w="med" len="med"/>
          </a:ln>
        </p:spPr>
        <p:txBody>
          <a:bodyPr/>
          <a:lstStyle/>
          <a:p>
            <a:endParaRPr lang="zh-CN" altLang="en-US"/>
          </a:p>
        </p:txBody>
      </p:sp>
      <p:sp>
        <p:nvSpPr>
          <p:cNvPr id="32775" name="Rectangle 7"/>
          <p:cNvSpPr>
            <a:spLocks noChangeArrowheads="1"/>
          </p:cNvSpPr>
          <p:nvPr/>
        </p:nvSpPr>
        <p:spPr bwMode="auto">
          <a:xfrm>
            <a:off x="468313" y="4076700"/>
            <a:ext cx="2519362" cy="457200"/>
          </a:xfrm>
          <a:prstGeom prst="rect">
            <a:avLst/>
          </a:prstGeom>
          <a:noFill/>
          <a:ln w="9525">
            <a:noFill/>
            <a:miter lim="800000"/>
            <a:headEnd/>
            <a:tailEnd/>
          </a:ln>
        </p:spPr>
        <p:txBody>
          <a:bodyPr>
            <a:spAutoFit/>
          </a:bodyPr>
          <a:lstStyle/>
          <a:p>
            <a:pPr>
              <a:lnSpc>
                <a:spcPct val="100000"/>
              </a:lnSpc>
              <a:spcBef>
                <a:spcPct val="0"/>
              </a:spcBef>
              <a:buClrTx/>
              <a:buSzTx/>
              <a:buFontTx/>
              <a:buNone/>
            </a:pPr>
            <a:r>
              <a:rPr lang="en-US" altLang="zh-CN" sz="2400">
                <a:solidFill>
                  <a:srgbClr val="FFFF00"/>
                </a:solidFill>
                <a:latin typeface="Times New Roman" pitchFamily="18" charset="0"/>
              </a:rPr>
              <a:t>2. </a:t>
            </a:r>
            <a:r>
              <a:rPr lang="zh-CN" altLang="en-US" sz="2400">
                <a:solidFill>
                  <a:srgbClr val="FFFF00"/>
                </a:solidFill>
                <a:latin typeface="Times New Roman" pitchFamily="18" charset="0"/>
              </a:rPr>
              <a:t>氯磺化反应</a:t>
            </a:r>
          </a:p>
        </p:txBody>
      </p:sp>
      <p:sp>
        <p:nvSpPr>
          <p:cNvPr id="32776" name="Rectangle 8"/>
          <p:cNvSpPr>
            <a:spLocks noChangeArrowheads="1"/>
          </p:cNvSpPr>
          <p:nvPr/>
        </p:nvSpPr>
        <p:spPr bwMode="auto">
          <a:xfrm>
            <a:off x="539750" y="4652963"/>
            <a:ext cx="8418513" cy="457200"/>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zh-CN" altLang="en-US" sz="2400">
                <a:solidFill>
                  <a:schemeClr val="folHlink"/>
                </a:solidFill>
                <a:latin typeface="Times New Roman" pitchFamily="18" charset="0"/>
              </a:rPr>
              <a:t>实例：</a:t>
            </a:r>
            <a:r>
              <a:rPr lang="zh-CN" altLang="en-US" sz="2400" b="0">
                <a:latin typeface="Times New Roman" pitchFamily="18" charset="0"/>
              </a:rPr>
              <a:t>聚乙烯在二氯化硫存在下的氯化，可得氯磺化聚乙烯。</a:t>
            </a:r>
          </a:p>
        </p:txBody>
      </p:sp>
      <p:sp>
        <p:nvSpPr>
          <p:cNvPr id="32777" name="Text Box 9"/>
          <p:cNvSpPr txBox="1">
            <a:spLocks noChangeArrowheads="1"/>
          </p:cNvSpPr>
          <p:nvPr/>
        </p:nvSpPr>
        <p:spPr bwMode="auto">
          <a:xfrm>
            <a:off x="1476375" y="5445125"/>
            <a:ext cx="1752600" cy="457200"/>
          </a:xfrm>
          <a:prstGeom prst="rect">
            <a:avLst/>
          </a:prstGeom>
          <a:noFill/>
          <a:ln w="9525">
            <a:noFill/>
            <a:miter lim="800000"/>
            <a:headEnd/>
            <a:tailEnd/>
          </a:ln>
        </p:spPr>
        <p:txBody>
          <a:bodyPr>
            <a:spAutoFit/>
          </a:bodyPr>
          <a:lstStyle/>
          <a:p>
            <a:pPr>
              <a:lnSpc>
                <a:spcPct val="100000"/>
              </a:lnSpc>
              <a:spcBef>
                <a:spcPct val="50000"/>
              </a:spcBef>
              <a:buClrTx/>
              <a:buSzTx/>
              <a:buFontTx/>
              <a:buNone/>
            </a:pPr>
            <a:r>
              <a:rPr lang="en-US" altLang="zh-CN" sz="2400" b="0">
                <a:latin typeface="Times New Roman" pitchFamily="18" charset="0"/>
                <a:cs typeface="Times New Roman" pitchFamily="18" charset="0"/>
              </a:rPr>
              <a:t>~</a:t>
            </a:r>
            <a:r>
              <a:rPr lang="en-US" altLang="zh-CN" b="0">
                <a:latin typeface="Times New Roman" pitchFamily="18" charset="0"/>
              </a:rPr>
              <a:t>CH</a:t>
            </a:r>
            <a:r>
              <a:rPr lang="en-US" altLang="zh-CN" b="0" baseline="-25000">
                <a:latin typeface="Times New Roman" pitchFamily="18" charset="0"/>
              </a:rPr>
              <a:t>2</a:t>
            </a:r>
            <a:r>
              <a:rPr lang="zh-CN" altLang="en-US" b="0">
                <a:latin typeface="Times New Roman" pitchFamily="18" charset="0"/>
              </a:rPr>
              <a:t>－</a:t>
            </a:r>
            <a:r>
              <a:rPr lang="en-US" altLang="zh-CN" b="0">
                <a:latin typeface="Times New Roman" pitchFamily="18" charset="0"/>
              </a:rPr>
              <a:t>CH</a:t>
            </a:r>
            <a:r>
              <a:rPr lang="en-US" altLang="zh-CN" b="0" baseline="-25000">
                <a:latin typeface="Times New Roman" pitchFamily="18" charset="0"/>
              </a:rPr>
              <a:t>2</a:t>
            </a:r>
            <a:r>
              <a:rPr lang="en-US" altLang="zh-CN" sz="2400" b="0">
                <a:latin typeface="Times New Roman" pitchFamily="18" charset="0"/>
                <a:cs typeface="Times New Roman" pitchFamily="18" charset="0"/>
              </a:rPr>
              <a:t>~</a:t>
            </a:r>
            <a:endParaRPr lang="en-US" altLang="zh-CN" sz="2400" b="0">
              <a:latin typeface="Times New Roman" pitchFamily="18" charset="0"/>
            </a:endParaRPr>
          </a:p>
        </p:txBody>
      </p:sp>
      <p:sp>
        <p:nvSpPr>
          <p:cNvPr id="32778" name="Line 10"/>
          <p:cNvSpPr>
            <a:spLocks noChangeShapeType="1"/>
          </p:cNvSpPr>
          <p:nvPr/>
        </p:nvSpPr>
        <p:spPr bwMode="auto">
          <a:xfrm>
            <a:off x="3228975" y="5734050"/>
            <a:ext cx="1828800" cy="0"/>
          </a:xfrm>
          <a:prstGeom prst="line">
            <a:avLst/>
          </a:prstGeom>
          <a:noFill/>
          <a:ln w="9525">
            <a:solidFill>
              <a:schemeClr val="tx1"/>
            </a:solidFill>
            <a:round/>
            <a:headEnd/>
            <a:tailEnd type="triangle" w="med" len="med"/>
          </a:ln>
        </p:spPr>
        <p:txBody>
          <a:bodyPr wrap="none"/>
          <a:lstStyle/>
          <a:p>
            <a:endParaRPr lang="zh-CN" altLang="en-US"/>
          </a:p>
        </p:txBody>
      </p:sp>
      <p:sp>
        <p:nvSpPr>
          <p:cNvPr id="32779" name="Text Box 11"/>
          <p:cNvSpPr txBox="1">
            <a:spLocks noChangeArrowheads="1"/>
          </p:cNvSpPr>
          <p:nvPr/>
        </p:nvSpPr>
        <p:spPr bwMode="auto">
          <a:xfrm>
            <a:off x="3533775" y="5337175"/>
            <a:ext cx="1219200" cy="396875"/>
          </a:xfrm>
          <a:prstGeom prst="rect">
            <a:avLst/>
          </a:prstGeom>
          <a:noFill/>
          <a:ln w="9525">
            <a:noFill/>
            <a:miter lim="800000"/>
            <a:headEnd/>
            <a:tailEnd/>
          </a:ln>
        </p:spPr>
        <p:txBody>
          <a:bodyPr>
            <a:spAutoFit/>
          </a:bodyPr>
          <a:lstStyle/>
          <a:p>
            <a:pPr>
              <a:lnSpc>
                <a:spcPct val="100000"/>
              </a:lnSpc>
              <a:spcBef>
                <a:spcPct val="50000"/>
              </a:spcBef>
              <a:buClrTx/>
              <a:buSzTx/>
              <a:buFontTx/>
              <a:buNone/>
            </a:pPr>
            <a:r>
              <a:rPr lang="en-US" altLang="zh-CN" b="0">
                <a:latin typeface="Times New Roman" pitchFamily="18" charset="0"/>
              </a:rPr>
              <a:t>Cl</a:t>
            </a:r>
            <a:r>
              <a:rPr lang="en-US" altLang="zh-CN" b="0" baseline="-25000">
                <a:latin typeface="Times New Roman" pitchFamily="18" charset="0"/>
              </a:rPr>
              <a:t>2 </a:t>
            </a:r>
            <a:r>
              <a:rPr lang="zh-CN" altLang="en-US" b="0" baseline="-25000">
                <a:latin typeface="Times New Roman" pitchFamily="18" charset="0"/>
              </a:rPr>
              <a:t>、</a:t>
            </a:r>
            <a:r>
              <a:rPr lang="en-US" altLang="zh-CN" b="0">
                <a:latin typeface="Times New Roman" pitchFamily="18" charset="0"/>
              </a:rPr>
              <a:t>SO</a:t>
            </a:r>
            <a:r>
              <a:rPr lang="en-US" altLang="zh-CN" b="0" baseline="-25000">
                <a:latin typeface="Times New Roman" pitchFamily="18" charset="0"/>
              </a:rPr>
              <a:t>2</a:t>
            </a:r>
          </a:p>
        </p:txBody>
      </p:sp>
      <p:sp>
        <p:nvSpPr>
          <p:cNvPr id="32780" name="Text Box 12"/>
          <p:cNvSpPr txBox="1">
            <a:spLocks noChangeArrowheads="1"/>
          </p:cNvSpPr>
          <p:nvPr/>
        </p:nvSpPr>
        <p:spPr bwMode="auto">
          <a:xfrm>
            <a:off x="5286375" y="5445125"/>
            <a:ext cx="2133600" cy="457200"/>
          </a:xfrm>
          <a:prstGeom prst="rect">
            <a:avLst/>
          </a:prstGeom>
          <a:noFill/>
          <a:ln w="9525">
            <a:noFill/>
            <a:miter lim="800000"/>
            <a:headEnd/>
            <a:tailEnd/>
          </a:ln>
        </p:spPr>
        <p:txBody>
          <a:bodyPr>
            <a:spAutoFit/>
          </a:bodyPr>
          <a:lstStyle/>
          <a:p>
            <a:pPr>
              <a:lnSpc>
                <a:spcPct val="100000"/>
              </a:lnSpc>
              <a:spcBef>
                <a:spcPct val="50000"/>
              </a:spcBef>
              <a:buClrTx/>
              <a:buSzTx/>
              <a:buFontTx/>
              <a:buNone/>
            </a:pPr>
            <a:r>
              <a:rPr lang="en-US" altLang="zh-CN" sz="2400" b="0">
                <a:latin typeface="Times New Roman" pitchFamily="18" charset="0"/>
                <a:cs typeface="Times New Roman" pitchFamily="18" charset="0"/>
              </a:rPr>
              <a:t>~</a:t>
            </a:r>
            <a:r>
              <a:rPr lang="en-US" altLang="zh-CN" b="0">
                <a:latin typeface="Times New Roman" pitchFamily="18" charset="0"/>
              </a:rPr>
              <a:t>CH</a:t>
            </a:r>
            <a:r>
              <a:rPr lang="zh-CN" altLang="en-US" b="0">
                <a:latin typeface="Times New Roman" pitchFamily="18" charset="0"/>
              </a:rPr>
              <a:t>－</a:t>
            </a:r>
            <a:r>
              <a:rPr lang="en-US" altLang="zh-CN" b="0">
                <a:latin typeface="Times New Roman" pitchFamily="18" charset="0"/>
              </a:rPr>
              <a:t>CH</a:t>
            </a:r>
            <a:r>
              <a:rPr lang="en-US" altLang="zh-CN" sz="2400" b="0">
                <a:latin typeface="Times New Roman" pitchFamily="18" charset="0"/>
                <a:cs typeface="Times New Roman" pitchFamily="18" charset="0"/>
              </a:rPr>
              <a:t>~</a:t>
            </a:r>
            <a:endParaRPr lang="en-US" altLang="zh-CN" sz="2400" b="0">
              <a:latin typeface="Times New Roman" pitchFamily="18" charset="0"/>
            </a:endParaRPr>
          </a:p>
        </p:txBody>
      </p:sp>
      <p:grpSp>
        <p:nvGrpSpPr>
          <p:cNvPr id="32781" name="Group 13"/>
          <p:cNvGrpSpPr>
            <a:grpSpLocks/>
          </p:cNvGrpSpPr>
          <p:nvPr/>
        </p:nvGrpSpPr>
        <p:grpSpPr bwMode="auto">
          <a:xfrm>
            <a:off x="6067425" y="5826125"/>
            <a:ext cx="1219200" cy="492125"/>
            <a:chOff x="4272" y="3914"/>
            <a:chExt cx="768" cy="310"/>
          </a:xfrm>
        </p:grpSpPr>
        <p:sp>
          <p:nvSpPr>
            <p:cNvPr id="32786" name="Line 14"/>
            <p:cNvSpPr>
              <a:spLocks noChangeShapeType="1"/>
            </p:cNvSpPr>
            <p:nvPr/>
          </p:nvSpPr>
          <p:spPr bwMode="auto">
            <a:xfrm>
              <a:off x="4368" y="3914"/>
              <a:ext cx="0" cy="96"/>
            </a:xfrm>
            <a:prstGeom prst="line">
              <a:avLst/>
            </a:prstGeom>
            <a:noFill/>
            <a:ln w="9525">
              <a:solidFill>
                <a:schemeClr val="tx1"/>
              </a:solidFill>
              <a:round/>
              <a:headEnd/>
              <a:tailEnd/>
            </a:ln>
          </p:spPr>
          <p:txBody>
            <a:bodyPr wrap="none"/>
            <a:lstStyle/>
            <a:p>
              <a:endParaRPr lang="zh-CN" altLang="en-US"/>
            </a:p>
          </p:txBody>
        </p:sp>
        <p:sp>
          <p:nvSpPr>
            <p:cNvPr id="32787" name="Text Box 15"/>
            <p:cNvSpPr txBox="1">
              <a:spLocks noChangeArrowheads="1"/>
            </p:cNvSpPr>
            <p:nvPr/>
          </p:nvSpPr>
          <p:spPr bwMode="auto">
            <a:xfrm>
              <a:off x="4272" y="3974"/>
              <a:ext cx="768" cy="250"/>
            </a:xfrm>
            <a:prstGeom prst="rect">
              <a:avLst/>
            </a:prstGeom>
            <a:noFill/>
            <a:ln w="9525">
              <a:noFill/>
              <a:miter lim="800000"/>
              <a:headEnd/>
              <a:tailEnd/>
            </a:ln>
          </p:spPr>
          <p:txBody>
            <a:bodyPr>
              <a:spAutoFit/>
            </a:bodyPr>
            <a:lstStyle/>
            <a:p>
              <a:pPr>
                <a:lnSpc>
                  <a:spcPct val="100000"/>
                </a:lnSpc>
                <a:spcBef>
                  <a:spcPct val="50000"/>
                </a:spcBef>
                <a:buClrTx/>
                <a:buSzTx/>
                <a:buFontTx/>
                <a:buNone/>
              </a:pPr>
              <a:r>
                <a:rPr lang="en-US" altLang="zh-CN" b="0">
                  <a:latin typeface="Times New Roman" pitchFamily="18" charset="0"/>
                </a:rPr>
                <a:t>SO</a:t>
              </a:r>
              <a:r>
                <a:rPr lang="en-US" altLang="zh-CN" b="0" baseline="-25000">
                  <a:latin typeface="Times New Roman" pitchFamily="18" charset="0"/>
                </a:rPr>
                <a:t>2</a:t>
              </a:r>
              <a:r>
                <a:rPr lang="en-US" altLang="zh-CN" b="0">
                  <a:latin typeface="Times New Roman" pitchFamily="18" charset="0"/>
                </a:rPr>
                <a:t>Cl</a:t>
              </a:r>
            </a:p>
          </p:txBody>
        </p:sp>
      </p:grpSp>
      <p:sp>
        <p:nvSpPr>
          <p:cNvPr id="32782" name="Text Box 16"/>
          <p:cNvSpPr txBox="1">
            <a:spLocks noChangeArrowheads="1"/>
          </p:cNvSpPr>
          <p:nvPr/>
        </p:nvSpPr>
        <p:spPr bwMode="auto">
          <a:xfrm>
            <a:off x="3571875" y="5749925"/>
            <a:ext cx="1219200" cy="396875"/>
          </a:xfrm>
          <a:prstGeom prst="rect">
            <a:avLst/>
          </a:prstGeom>
          <a:noFill/>
          <a:ln w="9525">
            <a:noFill/>
            <a:miter lim="800000"/>
            <a:headEnd/>
            <a:tailEnd/>
          </a:ln>
        </p:spPr>
        <p:txBody>
          <a:bodyPr>
            <a:spAutoFit/>
          </a:bodyPr>
          <a:lstStyle/>
          <a:p>
            <a:pPr>
              <a:lnSpc>
                <a:spcPct val="100000"/>
              </a:lnSpc>
              <a:spcBef>
                <a:spcPct val="50000"/>
              </a:spcBef>
              <a:buClrTx/>
              <a:buSzTx/>
              <a:buFontTx/>
              <a:buNone/>
            </a:pPr>
            <a:r>
              <a:rPr lang="zh-CN" altLang="en-US" b="0">
                <a:latin typeface="Times New Roman" pitchFamily="18" charset="0"/>
              </a:rPr>
              <a:t>－</a:t>
            </a:r>
            <a:r>
              <a:rPr lang="en-US" altLang="zh-CN" b="0">
                <a:latin typeface="Times New Roman" pitchFamily="18" charset="0"/>
              </a:rPr>
              <a:t>HCl</a:t>
            </a:r>
            <a:endParaRPr lang="en-US" altLang="zh-CN" b="0" baseline="-25000">
              <a:latin typeface="Times New Roman" pitchFamily="18" charset="0"/>
            </a:endParaRPr>
          </a:p>
        </p:txBody>
      </p:sp>
      <p:grpSp>
        <p:nvGrpSpPr>
          <p:cNvPr id="32783" name="Group 17"/>
          <p:cNvGrpSpPr>
            <a:grpSpLocks/>
          </p:cNvGrpSpPr>
          <p:nvPr/>
        </p:nvGrpSpPr>
        <p:grpSpPr bwMode="auto">
          <a:xfrm>
            <a:off x="5438775" y="5826125"/>
            <a:ext cx="1219200" cy="492125"/>
            <a:chOff x="4272" y="3914"/>
            <a:chExt cx="768" cy="310"/>
          </a:xfrm>
        </p:grpSpPr>
        <p:sp>
          <p:nvSpPr>
            <p:cNvPr id="32784" name="Line 18"/>
            <p:cNvSpPr>
              <a:spLocks noChangeShapeType="1"/>
            </p:cNvSpPr>
            <p:nvPr/>
          </p:nvSpPr>
          <p:spPr bwMode="auto">
            <a:xfrm>
              <a:off x="4368" y="3914"/>
              <a:ext cx="0" cy="96"/>
            </a:xfrm>
            <a:prstGeom prst="line">
              <a:avLst/>
            </a:prstGeom>
            <a:noFill/>
            <a:ln w="9525">
              <a:solidFill>
                <a:schemeClr val="tx1"/>
              </a:solidFill>
              <a:round/>
              <a:headEnd/>
              <a:tailEnd/>
            </a:ln>
          </p:spPr>
          <p:txBody>
            <a:bodyPr wrap="none"/>
            <a:lstStyle/>
            <a:p>
              <a:endParaRPr lang="zh-CN" altLang="en-US"/>
            </a:p>
          </p:txBody>
        </p:sp>
        <p:sp>
          <p:nvSpPr>
            <p:cNvPr id="32785" name="Text Box 19"/>
            <p:cNvSpPr txBox="1">
              <a:spLocks noChangeArrowheads="1"/>
            </p:cNvSpPr>
            <p:nvPr/>
          </p:nvSpPr>
          <p:spPr bwMode="auto">
            <a:xfrm>
              <a:off x="4272" y="3974"/>
              <a:ext cx="768" cy="250"/>
            </a:xfrm>
            <a:prstGeom prst="rect">
              <a:avLst/>
            </a:prstGeom>
            <a:noFill/>
            <a:ln w="9525">
              <a:noFill/>
              <a:miter lim="800000"/>
              <a:headEnd/>
              <a:tailEnd/>
            </a:ln>
          </p:spPr>
          <p:txBody>
            <a:bodyPr>
              <a:spAutoFit/>
            </a:bodyPr>
            <a:lstStyle/>
            <a:p>
              <a:pPr>
                <a:lnSpc>
                  <a:spcPct val="100000"/>
                </a:lnSpc>
                <a:spcBef>
                  <a:spcPct val="50000"/>
                </a:spcBef>
                <a:buClrTx/>
                <a:buSzTx/>
                <a:buFontTx/>
                <a:buNone/>
              </a:pPr>
              <a:r>
                <a:rPr lang="en-US" altLang="zh-CN" b="0">
                  <a:latin typeface="Times New Roman" pitchFamily="18" charset="0"/>
                </a:rPr>
                <a:t>Cl</a:t>
              </a:r>
            </a:p>
          </p:txBody>
        </p:sp>
      </p:gr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395288" y="620713"/>
            <a:ext cx="2808287" cy="457200"/>
          </a:xfrm>
          <a:prstGeom prst="rect">
            <a:avLst/>
          </a:prstGeom>
          <a:noFill/>
          <a:ln w="9525">
            <a:noFill/>
            <a:miter lim="800000"/>
            <a:headEnd/>
            <a:tailEnd/>
          </a:ln>
        </p:spPr>
        <p:txBody>
          <a:bodyPr>
            <a:spAutoFit/>
          </a:bodyPr>
          <a:lstStyle/>
          <a:p>
            <a:pPr>
              <a:lnSpc>
                <a:spcPct val="100000"/>
              </a:lnSpc>
              <a:spcBef>
                <a:spcPct val="0"/>
              </a:spcBef>
              <a:buClrTx/>
              <a:buSzTx/>
              <a:buFontTx/>
              <a:buNone/>
            </a:pPr>
            <a:r>
              <a:rPr lang="en-US" altLang="zh-CN" sz="2400">
                <a:solidFill>
                  <a:srgbClr val="FFFF00"/>
                </a:solidFill>
                <a:latin typeface="Times New Roman" pitchFamily="18" charset="0"/>
              </a:rPr>
              <a:t>(3)</a:t>
            </a:r>
            <a:r>
              <a:rPr lang="zh-CN" altLang="en-US" sz="2400">
                <a:solidFill>
                  <a:srgbClr val="FFFF00"/>
                </a:solidFill>
                <a:latin typeface="Times New Roman" pitchFamily="18" charset="0"/>
              </a:rPr>
              <a:t>磺化反应</a:t>
            </a:r>
          </a:p>
        </p:txBody>
      </p:sp>
      <p:sp>
        <p:nvSpPr>
          <p:cNvPr id="33795" name="Rectangle 3"/>
          <p:cNvSpPr>
            <a:spLocks noChangeArrowheads="1"/>
          </p:cNvSpPr>
          <p:nvPr/>
        </p:nvSpPr>
        <p:spPr bwMode="auto">
          <a:xfrm>
            <a:off x="287338" y="1319213"/>
            <a:ext cx="8856662" cy="1114425"/>
          </a:xfrm>
          <a:prstGeom prst="rect">
            <a:avLst/>
          </a:prstGeom>
          <a:noFill/>
          <a:ln w="9525">
            <a:noFill/>
            <a:miter lim="800000"/>
            <a:headEnd/>
            <a:tailEnd/>
          </a:ln>
        </p:spPr>
        <p:txBody>
          <a:bodyPr>
            <a:spAutoFit/>
          </a:bodyPr>
          <a:lstStyle/>
          <a:p>
            <a:pPr>
              <a:lnSpc>
                <a:spcPct val="140000"/>
              </a:lnSpc>
              <a:spcBef>
                <a:spcPct val="0"/>
              </a:spcBef>
              <a:buClrTx/>
              <a:buSzTx/>
              <a:buFontTx/>
              <a:buNone/>
            </a:pPr>
            <a:r>
              <a:rPr lang="zh-CN" altLang="en-US" sz="2400">
                <a:solidFill>
                  <a:schemeClr val="folHlink"/>
                </a:solidFill>
                <a:latin typeface="Times New Roman" pitchFamily="18" charset="0"/>
              </a:rPr>
              <a:t>实例：</a:t>
            </a:r>
            <a:r>
              <a:rPr lang="zh-CN" altLang="en-US" sz="2400" b="0">
                <a:latin typeface="Times New Roman" pitchFamily="18" charset="0"/>
              </a:rPr>
              <a:t>交联聚苯乙烯与浓硫酸反应，制备聚苯乙烯磺酸型阳离子交换树脂。</a:t>
            </a:r>
          </a:p>
        </p:txBody>
      </p:sp>
      <p:grpSp>
        <p:nvGrpSpPr>
          <p:cNvPr id="33796" name="Group 4"/>
          <p:cNvGrpSpPr>
            <a:grpSpLocks/>
          </p:cNvGrpSpPr>
          <p:nvPr/>
        </p:nvGrpSpPr>
        <p:grpSpPr bwMode="auto">
          <a:xfrm>
            <a:off x="1447800" y="2879725"/>
            <a:ext cx="2133600" cy="1085850"/>
            <a:chOff x="1008" y="2640"/>
            <a:chExt cx="1344" cy="684"/>
          </a:xfrm>
        </p:grpSpPr>
        <p:sp>
          <p:nvSpPr>
            <p:cNvPr id="33815" name="Text Box 5"/>
            <p:cNvSpPr txBox="1">
              <a:spLocks noChangeArrowheads="1"/>
            </p:cNvSpPr>
            <p:nvPr/>
          </p:nvSpPr>
          <p:spPr bwMode="auto">
            <a:xfrm>
              <a:off x="1008" y="2640"/>
              <a:ext cx="1344" cy="288"/>
            </a:xfrm>
            <a:prstGeom prst="rect">
              <a:avLst/>
            </a:prstGeom>
            <a:noFill/>
            <a:ln w="9525">
              <a:noFill/>
              <a:miter lim="800000"/>
              <a:headEnd/>
              <a:tailEnd/>
            </a:ln>
          </p:spPr>
          <p:txBody>
            <a:bodyPr>
              <a:spAutoFit/>
            </a:bodyPr>
            <a:lstStyle/>
            <a:p>
              <a:pPr>
                <a:lnSpc>
                  <a:spcPct val="100000"/>
                </a:lnSpc>
                <a:spcBef>
                  <a:spcPct val="50000"/>
                </a:spcBef>
                <a:buClrTx/>
                <a:buSzTx/>
                <a:buFontTx/>
                <a:buNone/>
              </a:pPr>
              <a:r>
                <a:rPr lang="en-US" altLang="zh-CN" sz="2400" b="0">
                  <a:latin typeface="Times New Roman" pitchFamily="18" charset="0"/>
                  <a:cs typeface="Times New Roman" pitchFamily="18" charset="0"/>
                </a:rPr>
                <a:t>~</a:t>
              </a:r>
              <a:r>
                <a:rPr lang="en-US" altLang="zh-CN" b="0">
                  <a:latin typeface="Times New Roman" pitchFamily="18" charset="0"/>
                </a:rPr>
                <a:t>CH</a:t>
              </a:r>
              <a:r>
                <a:rPr lang="en-US" altLang="zh-CN" b="0" baseline="-25000">
                  <a:latin typeface="Times New Roman" pitchFamily="18" charset="0"/>
                </a:rPr>
                <a:t>2</a:t>
              </a:r>
              <a:r>
                <a:rPr lang="zh-CN" altLang="en-US" b="0">
                  <a:latin typeface="Times New Roman" pitchFamily="18" charset="0"/>
                </a:rPr>
                <a:t>－</a:t>
              </a:r>
              <a:r>
                <a:rPr lang="en-US" altLang="zh-CN" b="0">
                  <a:latin typeface="Times New Roman" pitchFamily="18" charset="0"/>
                </a:rPr>
                <a:t>CH</a:t>
              </a:r>
              <a:r>
                <a:rPr lang="en-US" altLang="zh-CN" sz="2400" b="0">
                  <a:latin typeface="Times New Roman" pitchFamily="18" charset="0"/>
                  <a:cs typeface="Times New Roman" pitchFamily="18" charset="0"/>
                </a:rPr>
                <a:t>~</a:t>
              </a:r>
              <a:endParaRPr lang="en-US" altLang="zh-CN" sz="2400" b="0">
                <a:latin typeface="Times New Roman" pitchFamily="18" charset="0"/>
              </a:endParaRPr>
            </a:p>
          </p:txBody>
        </p:sp>
        <p:grpSp>
          <p:nvGrpSpPr>
            <p:cNvPr id="33816" name="Group 6"/>
            <p:cNvGrpSpPr>
              <a:grpSpLocks/>
            </p:cNvGrpSpPr>
            <p:nvPr/>
          </p:nvGrpSpPr>
          <p:grpSpPr bwMode="auto">
            <a:xfrm>
              <a:off x="1488" y="2880"/>
              <a:ext cx="288" cy="444"/>
              <a:chOff x="2064" y="3072"/>
              <a:chExt cx="288" cy="444"/>
            </a:xfrm>
          </p:grpSpPr>
          <p:sp>
            <p:nvSpPr>
              <p:cNvPr id="33817" name="Line 7"/>
              <p:cNvSpPr>
                <a:spLocks noChangeShapeType="1"/>
              </p:cNvSpPr>
              <p:nvPr/>
            </p:nvSpPr>
            <p:spPr bwMode="auto">
              <a:xfrm>
                <a:off x="2208" y="3072"/>
                <a:ext cx="0" cy="113"/>
              </a:xfrm>
              <a:prstGeom prst="line">
                <a:avLst/>
              </a:prstGeom>
              <a:noFill/>
              <a:ln w="9525">
                <a:solidFill>
                  <a:schemeClr val="tx1"/>
                </a:solidFill>
                <a:round/>
                <a:headEnd/>
                <a:tailEnd/>
              </a:ln>
            </p:spPr>
            <p:txBody>
              <a:bodyPr wrap="none"/>
              <a:lstStyle/>
              <a:p>
                <a:endParaRPr lang="zh-CN" altLang="en-US"/>
              </a:p>
            </p:txBody>
          </p:sp>
          <p:grpSp>
            <p:nvGrpSpPr>
              <p:cNvPr id="33818" name="Group 8"/>
              <p:cNvGrpSpPr>
                <a:grpSpLocks/>
              </p:cNvGrpSpPr>
              <p:nvPr/>
            </p:nvGrpSpPr>
            <p:grpSpPr bwMode="auto">
              <a:xfrm rot="5400000">
                <a:off x="2040" y="3204"/>
                <a:ext cx="336" cy="288"/>
                <a:chOff x="2928" y="2976"/>
                <a:chExt cx="336" cy="288"/>
              </a:xfrm>
            </p:grpSpPr>
            <p:sp>
              <p:nvSpPr>
                <p:cNvPr id="33819" name="AutoShape 9"/>
                <p:cNvSpPr>
                  <a:spLocks noChangeArrowheads="1"/>
                </p:cNvSpPr>
                <p:nvPr/>
              </p:nvSpPr>
              <p:spPr bwMode="auto">
                <a:xfrm>
                  <a:off x="2928" y="2976"/>
                  <a:ext cx="336" cy="288"/>
                </a:xfrm>
                <a:prstGeom prst="hexagon">
                  <a:avLst>
                    <a:gd name="adj" fmla="val 29167"/>
                    <a:gd name="vf" fmla="val 115470"/>
                  </a:avLst>
                </a:prstGeom>
                <a:noFill/>
                <a:ln w="9525">
                  <a:solidFill>
                    <a:schemeClr val="tx1"/>
                  </a:solidFill>
                  <a:miter lim="800000"/>
                  <a:headEnd/>
                  <a:tailEnd/>
                </a:ln>
              </p:spPr>
              <p:txBody>
                <a:bodyPr wrap="none" anchor="ctr"/>
                <a:lstStyle/>
                <a:p>
                  <a:endParaRPr lang="zh-CN" altLang="en-US"/>
                </a:p>
              </p:txBody>
            </p:sp>
            <p:sp>
              <p:nvSpPr>
                <p:cNvPr id="33820" name="Oval 10"/>
                <p:cNvSpPr>
                  <a:spLocks noChangeArrowheads="1"/>
                </p:cNvSpPr>
                <p:nvPr/>
              </p:nvSpPr>
              <p:spPr bwMode="auto">
                <a:xfrm>
                  <a:off x="3024" y="3060"/>
                  <a:ext cx="144" cy="144"/>
                </a:xfrm>
                <a:prstGeom prst="ellipse">
                  <a:avLst/>
                </a:prstGeom>
                <a:noFill/>
                <a:ln w="9525">
                  <a:solidFill>
                    <a:schemeClr val="tx1"/>
                  </a:solidFill>
                  <a:round/>
                  <a:headEnd/>
                  <a:tailEnd/>
                </a:ln>
              </p:spPr>
              <p:txBody>
                <a:bodyPr wrap="none" anchor="ctr"/>
                <a:lstStyle/>
                <a:p>
                  <a:endParaRPr lang="zh-CN" altLang="en-US"/>
                </a:p>
              </p:txBody>
            </p:sp>
          </p:grpSp>
        </p:grpSp>
      </p:grpSp>
      <p:sp>
        <p:nvSpPr>
          <p:cNvPr id="33797" name="Line 11"/>
          <p:cNvSpPr>
            <a:spLocks noChangeShapeType="1"/>
          </p:cNvSpPr>
          <p:nvPr/>
        </p:nvSpPr>
        <p:spPr bwMode="auto">
          <a:xfrm>
            <a:off x="3276600" y="3413125"/>
            <a:ext cx="1828800" cy="0"/>
          </a:xfrm>
          <a:prstGeom prst="line">
            <a:avLst/>
          </a:prstGeom>
          <a:noFill/>
          <a:ln w="9525">
            <a:solidFill>
              <a:schemeClr val="tx1"/>
            </a:solidFill>
            <a:round/>
            <a:headEnd/>
            <a:tailEnd type="triangle" w="med" len="med"/>
          </a:ln>
        </p:spPr>
        <p:txBody>
          <a:bodyPr wrap="none"/>
          <a:lstStyle/>
          <a:p>
            <a:endParaRPr lang="zh-CN" altLang="en-US"/>
          </a:p>
        </p:txBody>
      </p:sp>
      <p:sp>
        <p:nvSpPr>
          <p:cNvPr id="33798" name="Text Box 12"/>
          <p:cNvSpPr txBox="1">
            <a:spLocks noChangeArrowheads="1"/>
          </p:cNvSpPr>
          <p:nvPr/>
        </p:nvSpPr>
        <p:spPr bwMode="auto">
          <a:xfrm>
            <a:off x="3581400" y="3016250"/>
            <a:ext cx="1219200" cy="396875"/>
          </a:xfrm>
          <a:prstGeom prst="rect">
            <a:avLst/>
          </a:prstGeom>
          <a:noFill/>
          <a:ln w="9525">
            <a:noFill/>
            <a:miter lim="800000"/>
            <a:headEnd/>
            <a:tailEnd/>
          </a:ln>
        </p:spPr>
        <p:txBody>
          <a:bodyPr>
            <a:spAutoFit/>
          </a:bodyPr>
          <a:lstStyle/>
          <a:p>
            <a:pPr>
              <a:lnSpc>
                <a:spcPct val="100000"/>
              </a:lnSpc>
              <a:spcBef>
                <a:spcPct val="50000"/>
              </a:spcBef>
              <a:buClrTx/>
              <a:buSzTx/>
              <a:buFontTx/>
              <a:buNone/>
            </a:pPr>
            <a:r>
              <a:rPr lang="zh-CN" altLang="en-US" b="0">
                <a:latin typeface="Times New Roman" pitchFamily="18" charset="0"/>
              </a:rPr>
              <a:t>浓</a:t>
            </a:r>
            <a:r>
              <a:rPr lang="en-US" altLang="zh-CN" b="0">
                <a:latin typeface="Times New Roman" pitchFamily="18" charset="0"/>
              </a:rPr>
              <a:t>H</a:t>
            </a:r>
            <a:r>
              <a:rPr lang="en-US" altLang="zh-CN" b="0" baseline="-25000">
                <a:latin typeface="Times New Roman" pitchFamily="18" charset="0"/>
              </a:rPr>
              <a:t>2</a:t>
            </a:r>
            <a:r>
              <a:rPr lang="en-US" altLang="zh-CN" b="0">
                <a:latin typeface="Times New Roman" pitchFamily="18" charset="0"/>
              </a:rPr>
              <a:t>SO</a:t>
            </a:r>
            <a:r>
              <a:rPr lang="en-US" altLang="zh-CN" b="0" baseline="-25000">
                <a:latin typeface="Times New Roman" pitchFamily="18" charset="0"/>
              </a:rPr>
              <a:t>4</a:t>
            </a:r>
          </a:p>
        </p:txBody>
      </p:sp>
      <p:grpSp>
        <p:nvGrpSpPr>
          <p:cNvPr id="33799" name="Group 13"/>
          <p:cNvGrpSpPr>
            <a:grpSpLocks/>
          </p:cNvGrpSpPr>
          <p:nvPr/>
        </p:nvGrpSpPr>
        <p:grpSpPr bwMode="auto">
          <a:xfrm>
            <a:off x="5334000" y="2670175"/>
            <a:ext cx="2133600" cy="1597025"/>
            <a:chOff x="3264" y="864"/>
            <a:chExt cx="1344" cy="1006"/>
          </a:xfrm>
        </p:grpSpPr>
        <p:grpSp>
          <p:nvGrpSpPr>
            <p:cNvPr id="33800" name="Group 14"/>
            <p:cNvGrpSpPr>
              <a:grpSpLocks/>
            </p:cNvGrpSpPr>
            <p:nvPr/>
          </p:nvGrpSpPr>
          <p:grpSpPr bwMode="auto">
            <a:xfrm>
              <a:off x="3264" y="864"/>
              <a:ext cx="1344" cy="684"/>
              <a:chOff x="1008" y="2640"/>
              <a:chExt cx="1344" cy="684"/>
            </a:xfrm>
          </p:grpSpPr>
          <p:sp>
            <p:nvSpPr>
              <p:cNvPr id="33809" name="Text Box 15"/>
              <p:cNvSpPr txBox="1">
                <a:spLocks noChangeArrowheads="1"/>
              </p:cNvSpPr>
              <p:nvPr/>
            </p:nvSpPr>
            <p:spPr bwMode="auto">
              <a:xfrm>
                <a:off x="1008" y="2640"/>
                <a:ext cx="1344" cy="288"/>
              </a:xfrm>
              <a:prstGeom prst="rect">
                <a:avLst/>
              </a:prstGeom>
              <a:noFill/>
              <a:ln w="9525">
                <a:noFill/>
                <a:miter lim="800000"/>
                <a:headEnd/>
                <a:tailEnd/>
              </a:ln>
            </p:spPr>
            <p:txBody>
              <a:bodyPr>
                <a:spAutoFit/>
              </a:bodyPr>
              <a:lstStyle/>
              <a:p>
                <a:pPr>
                  <a:lnSpc>
                    <a:spcPct val="100000"/>
                  </a:lnSpc>
                  <a:spcBef>
                    <a:spcPct val="50000"/>
                  </a:spcBef>
                  <a:buClrTx/>
                  <a:buSzTx/>
                  <a:buFontTx/>
                  <a:buNone/>
                </a:pPr>
                <a:r>
                  <a:rPr lang="en-US" altLang="zh-CN" sz="2400" b="0">
                    <a:latin typeface="Times New Roman" pitchFamily="18" charset="0"/>
                    <a:cs typeface="Times New Roman" pitchFamily="18" charset="0"/>
                  </a:rPr>
                  <a:t>~</a:t>
                </a:r>
                <a:r>
                  <a:rPr lang="en-US" altLang="zh-CN" b="0">
                    <a:latin typeface="Times New Roman" pitchFamily="18" charset="0"/>
                  </a:rPr>
                  <a:t>CH</a:t>
                </a:r>
                <a:r>
                  <a:rPr lang="en-US" altLang="zh-CN" b="0" baseline="-25000">
                    <a:latin typeface="Times New Roman" pitchFamily="18" charset="0"/>
                  </a:rPr>
                  <a:t>2</a:t>
                </a:r>
                <a:r>
                  <a:rPr lang="zh-CN" altLang="en-US" b="0">
                    <a:latin typeface="Times New Roman" pitchFamily="18" charset="0"/>
                  </a:rPr>
                  <a:t>－</a:t>
                </a:r>
                <a:r>
                  <a:rPr lang="en-US" altLang="zh-CN" b="0">
                    <a:latin typeface="Times New Roman" pitchFamily="18" charset="0"/>
                  </a:rPr>
                  <a:t>CH</a:t>
                </a:r>
                <a:r>
                  <a:rPr lang="en-US" altLang="zh-CN" sz="2400" b="0">
                    <a:latin typeface="Times New Roman" pitchFamily="18" charset="0"/>
                    <a:cs typeface="Times New Roman" pitchFamily="18" charset="0"/>
                  </a:rPr>
                  <a:t>~</a:t>
                </a:r>
                <a:endParaRPr lang="en-US" altLang="zh-CN" sz="2400" b="0">
                  <a:latin typeface="Times New Roman" pitchFamily="18" charset="0"/>
                </a:endParaRPr>
              </a:p>
            </p:txBody>
          </p:sp>
          <p:grpSp>
            <p:nvGrpSpPr>
              <p:cNvPr id="33810" name="Group 16"/>
              <p:cNvGrpSpPr>
                <a:grpSpLocks/>
              </p:cNvGrpSpPr>
              <p:nvPr/>
            </p:nvGrpSpPr>
            <p:grpSpPr bwMode="auto">
              <a:xfrm>
                <a:off x="1488" y="2880"/>
                <a:ext cx="288" cy="444"/>
                <a:chOff x="2064" y="3072"/>
                <a:chExt cx="288" cy="444"/>
              </a:xfrm>
            </p:grpSpPr>
            <p:sp>
              <p:nvSpPr>
                <p:cNvPr id="33811" name="Line 17"/>
                <p:cNvSpPr>
                  <a:spLocks noChangeShapeType="1"/>
                </p:cNvSpPr>
                <p:nvPr/>
              </p:nvSpPr>
              <p:spPr bwMode="auto">
                <a:xfrm>
                  <a:off x="2208" y="3072"/>
                  <a:ext cx="0" cy="113"/>
                </a:xfrm>
                <a:prstGeom prst="line">
                  <a:avLst/>
                </a:prstGeom>
                <a:noFill/>
                <a:ln w="9525">
                  <a:solidFill>
                    <a:schemeClr val="tx1"/>
                  </a:solidFill>
                  <a:round/>
                  <a:headEnd/>
                  <a:tailEnd/>
                </a:ln>
              </p:spPr>
              <p:txBody>
                <a:bodyPr wrap="none"/>
                <a:lstStyle/>
                <a:p>
                  <a:endParaRPr lang="zh-CN" altLang="en-US"/>
                </a:p>
              </p:txBody>
            </p:sp>
            <p:grpSp>
              <p:nvGrpSpPr>
                <p:cNvPr id="33812" name="Group 18"/>
                <p:cNvGrpSpPr>
                  <a:grpSpLocks/>
                </p:cNvGrpSpPr>
                <p:nvPr/>
              </p:nvGrpSpPr>
              <p:grpSpPr bwMode="auto">
                <a:xfrm rot="5400000">
                  <a:off x="2040" y="3204"/>
                  <a:ext cx="336" cy="288"/>
                  <a:chOff x="2928" y="2976"/>
                  <a:chExt cx="336" cy="288"/>
                </a:xfrm>
              </p:grpSpPr>
              <p:sp>
                <p:nvSpPr>
                  <p:cNvPr id="33813" name="AutoShape 19"/>
                  <p:cNvSpPr>
                    <a:spLocks noChangeArrowheads="1"/>
                  </p:cNvSpPr>
                  <p:nvPr/>
                </p:nvSpPr>
                <p:spPr bwMode="auto">
                  <a:xfrm>
                    <a:off x="2928" y="2976"/>
                    <a:ext cx="336" cy="288"/>
                  </a:xfrm>
                  <a:prstGeom prst="hexagon">
                    <a:avLst>
                      <a:gd name="adj" fmla="val 29167"/>
                      <a:gd name="vf" fmla="val 115470"/>
                    </a:avLst>
                  </a:prstGeom>
                  <a:noFill/>
                  <a:ln w="9525">
                    <a:solidFill>
                      <a:schemeClr val="tx1"/>
                    </a:solidFill>
                    <a:miter lim="800000"/>
                    <a:headEnd/>
                    <a:tailEnd/>
                  </a:ln>
                </p:spPr>
                <p:txBody>
                  <a:bodyPr wrap="none" anchor="ctr"/>
                  <a:lstStyle/>
                  <a:p>
                    <a:endParaRPr lang="zh-CN" altLang="en-US"/>
                  </a:p>
                </p:txBody>
              </p:sp>
              <p:sp>
                <p:nvSpPr>
                  <p:cNvPr id="33814" name="Oval 20"/>
                  <p:cNvSpPr>
                    <a:spLocks noChangeArrowheads="1"/>
                  </p:cNvSpPr>
                  <p:nvPr/>
                </p:nvSpPr>
                <p:spPr bwMode="auto">
                  <a:xfrm>
                    <a:off x="3024" y="3060"/>
                    <a:ext cx="144" cy="144"/>
                  </a:xfrm>
                  <a:prstGeom prst="ellipse">
                    <a:avLst/>
                  </a:prstGeom>
                  <a:noFill/>
                  <a:ln w="9525">
                    <a:solidFill>
                      <a:schemeClr val="tx1"/>
                    </a:solidFill>
                    <a:round/>
                    <a:headEnd/>
                    <a:tailEnd/>
                  </a:ln>
                </p:spPr>
                <p:txBody>
                  <a:bodyPr wrap="none" anchor="ctr"/>
                  <a:lstStyle/>
                  <a:p>
                    <a:endParaRPr lang="zh-CN" altLang="en-US"/>
                  </a:p>
                </p:txBody>
              </p:sp>
            </p:grpSp>
          </p:grpSp>
        </p:grpSp>
        <p:grpSp>
          <p:nvGrpSpPr>
            <p:cNvPr id="33801" name="Group 21"/>
            <p:cNvGrpSpPr>
              <a:grpSpLocks/>
            </p:cNvGrpSpPr>
            <p:nvPr/>
          </p:nvGrpSpPr>
          <p:grpSpPr bwMode="auto">
            <a:xfrm>
              <a:off x="3792" y="1560"/>
              <a:ext cx="768" cy="310"/>
              <a:chOff x="2544" y="2832"/>
              <a:chExt cx="768" cy="310"/>
            </a:xfrm>
          </p:grpSpPr>
          <p:sp>
            <p:nvSpPr>
              <p:cNvPr id="33802" name="Line 22"/>
              <p:cNvSpPr>
                <a:spLocks noChangeShapeType="1"/>
              </p:cNvSpPr>
              <p:nvPr/>
            </p:nvSpPr>
            <p:spPr bwMode="auto">
              <a:xfrm>
                <a:off x="2640" y="2832"/>
                <a:ext cx="0" cy="96"/>
              </a:xfrm>
              <a:prstGeom prst="line">
                <a:avLst/>
              </a:prstGeom>
              <a:noFill/>
              <a:ln w="9525">
                <a:solidFill>
                  <a:schemeClr val="tx1"/>
                </a:solidFill>
                <a:round/>
                <a:headEnd/>
                <a:tailEnd/>
              </a:ln>
            </p:spPr>
            <p:txBody>
              <a:bodyPr wrap="none"/>
              <a:lstStyle/>
              <a:p>
                <a:endParaRPr lang="zh-CN" altLang="en-US"/>
              </a:p>
            </p:txBody>
          </p:sp>
          <p:grpSp>
            <p:nvGrpSpPr>
              <p:cNvPr id="33803" name="Group 23"/>
              <p:cNvGrpSpPr>
                <a:grpSpLocks/>
              </p:cNvGrpSpPr>
              <p:nvPr/>
            </p:nvGrpSpPr>
            <p:grpSpPr bwMode="auto">
              <a:xfrm>
                <a:off x="2544" y="2892"/>
                <a:ext cx="768" cy="250"/>
                <a:chOff x="2784" y="3120"/>
                <a:chExt cx="768" cy="250"/>
              </a:xfrm>
            </p:grpSpPr>
            <p:sp>
              <p:nvSpPr>
                <p:cNvPr id="33804" name="Text Box 24"/>
                <p:cNvSpPr txBox="1">
                  <a:spLocks noChangeArrowheads="1"/>
                </p:cNvSpPr>
                <p:nvPr/>
              </p:nvSpPr>
              <p:spPr bwMode="auto">
                <a:xfrm>
                  <a:off x="2784" y="3120"/>
                  <a:ext cx="768" cy="250"/>
                </a:xfrm>
                <a:prstGeom prst="rect">
                  <a:avLst/>
                </a:prstGeom>
                <a:noFill/>
                <a:ln w="9525">
                  <a:noFill/>
                  <a:miter lim="800000"/>
                  <a:headEnd/>
                  <a:tailEnd/>
                </a:ln>
              </p:spPr>
              <p:txBody>
                <a:bodyPr>
                  <a:spAutoFit/>
                </a:bodyPr>
                <a:lstStyle/>
                <a:p>
                  <a:pPr>
                    <a:lnSpc>
                      <a:spcPct val="100000"/>
                    </a:lnSpc>
                    <a:spcBef>
                      <a:spcPct val="50000"/>
                    </a:spcBef>
                    <a:buClrTx/>
                    <a:buSzTx/>
                    <a:buFontTx/>
                    <a:buNone/>
                  </a:pPr>
                  <a:r>
                    <a:rPr lang="en-US" altLang="zh-CN" b="0">
                      <a:latin typeface="Times New Roman" pitchFamily="18" charset="0"/>
                    </a:rPr>
                    <a:t>SO</a:t>
                  </a:r>
                  <a:r>
                    <a:rPr lang="en-US" altLang="zh-CN" b="0" baseline="-25000">
                      <a:latin typeface="Times New Roman" pitchFamily="18" charset="0"/>
                    </a:rPr>
                    <a:t>3</a:t>
                  </a:r>
                  <a:r>
                    <a:rPr lang="en-US" altLang="zh-CN" b="0">
                      <a:latin typeface="Times New Roman" pitchFamily="18" charset="0"/>
                    </a:rPr>
                    <a:t>H</a:t>
                  </a:r>
                  <a:endParaRPr lang="en-US" altLang="zh-CN" sz="1000" b="0">
                    <a:latin typeface="Times New Roman" pitchFamily="18" charset="0"/>
                  </a:endParaRPr>
                </a:p>
              </p:txBody>
            </p:sp>
            <p:grpSp>
              <p:nvGrpSpPr>
                <p:cNvPr id="33805" name="Group 25"/>
                <p:cNvGrpSpPr>
                  <a:grpSpLocks/>
                </p:cNvGrpSpPr>
                <p:nvPr/>
              </p:nvGrpSpPr>
              <p:grpSpPr bwMode="auto">
                <a:xfrm>
                  <a:off x="3219" y="3171"/>
                  <a:ext cx="45" cy="45"/>
                  <a:chOff x="3483" y="2928"/>
                  <a:chExt cx="45" cy="45"/>
                </a:xfrm>
              </p:grpSpPr>
              <p:sp>
                <p:nvSpPr>
                  <p:cNvPr id="33807" name="Line 26"/>
                  <p:cNvSpPr>
                    <a:spLocks noChangeShapeType="1"/>
                  </p:cNvSpPr>
                  <p:nvPr/>
                </p:nvSpPr>
                <p:spPr bwMode="auto">
                  <a:xfrm>
                    <a:off x="3504" y="2928"/>
                    <a:ext cx="0" cy="45"/>
                  </a:xfrm>
                  <a:prstGeom prst="line">
                    <a:avLst/>
                  </a:prstGeom>
                  <a:noFill/>
                  <a:ln w="9525">
                    <a:solidFill>
                      <a:schemeClr val="tx1"/>
                    </a:solidFill>
                    <a:round/>
                    <a:headEnd/>
                    <a:tailEnd/>
                  </a:ln>
                </p:spPr>
                <p:txBody>
                  <a:bodyPr wrap="none"/>
                  <a:lstStyle/>
                  <a:p>
                    <a:endParaRPr lang="zh-CN" altLang="en-US"/>
                  </a:p>
                </p:txBody>
              </p:sp>
              <p:sp>
                <p:nvSpPr>
                  <p:cNvPr id="33808" name="Line 27"/>
                  <p:cNvSpPr>
                    <a:spLocks noChangeShapeType="1"/>
                  </p:cNvSpPr>
                  <p:nvPr/>
                </p:nvSpPr>
                <p:spPr bwMode="auto">
                  <a:xfrm rot="5400000">
                    <a:off x="3506" y="2928"/>
                    <a:ext cx="0" cy="45"/>
                  </a:xfrm>
                  <a:prstGeom prst="line">
                    <a:avLst/>
                  </a:prstGeom>
                  <a:noFill/>
                  <a:ln w="9525">
                    <a:solidFill>
                      <a:schemeClr val="tx1"/>
                    </a:solidFill>
                    <a:round/>
                    <a:headEnd/>
                    <a:tailEnd/>
                  </a:ln>
                </p:spPr>
                <p:txBody>
                  <a:bodyPr wrap="none"/>
                  <a:lstStyle/>
                  <a:p>
                    <a:endParaRPr lang="zh-CN" altLang="en-US"/>
                  </a:p>
                </p:txBody>
              </p:sp>
            </p:grpSp>
            <p:sp>
              <p:nvSpPr>
                <p:cNvPr id="33806" name="Line 28"/>
                <p:cNvSpPr>
                  <a:spLocks noChangeShapeType="1"/>
                </p:cNvSpPr>
                <p:nvPr/>
              </p:nvSpPr>
              <p:spPr bwMode="auto">
                <a:xfrm rot="5400000">
                  <a:off x="3035" y="3157"/>
                  <a:ext cx="0" cy="45"/>
                </a:xfrm>
                <a:prstGeom prst="line">
                  <a:avLst/>
                </a:prstGeom>
                <a:noFill/>
                <a:ln w="9525">
                  <a:solidFill>
                    <a:schemeClr val="tx1"/>
                  </a:solidFill>
                  <a:round/>
                  <a:headEnd/>
                  <a:tailEnd/>
                </a:ln>
              </p:spPr>
              <p:txBody>
                <a:bodyPr wrap="none"/>
                <a:lstStyle/>
                <a:p>
                  <a:endParaRPr lang="zh-CN" altLang="en-US"/>
                </a:p>
              </p:txBody>
            </p:sp>
          </p:grpSp>
        </p:grpSp>
      </p:gr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1"/>
          <p:cNvPicPr>
            <a:picLocks noChangeAspect="1" noChangeArrowheads="1"/>
          </p:cNvPicPr>
          <p:nvPr/>
        </p:nvPicPr>
        <p:blipFill>
          <a:blip r:embed="rId2"/>
          <a:srcRect/>
          <a:stretch>
            <a:fillRect/>
          </a:stretch>
        </p:blipFill>
        <p:spPr bwMode="auto">
          <a:xfrm>
            <a:off x="1187450" y="404813"/>
            <a:ext cx="6781800" cy="5359400"/>
          </a:xfrm>
          <a:prstGeom prst="rect">
            <a:avLst/>
          </a:prstGeom>
          <a:noFill/>
          <a:ln w="9525">
            <a:solidFill>
              <a:srgbClr val="FF3300"/>
            </a:solidFill>
            <a:miter lim="800000"/>
            <a:headEnd/>
            <a:tailEnd/>
          </a:ln>
        </p:spPr>
      </p:pic>
      <p:sp>
        <p:nvSpPr>
          <p:cNvPr id="34819" name="Rectangle 3"/>
          <p:cNvSpPr>
            <a:spLocks noChangeArrowheads="1"/>
          </p:cNvSpPr>
          <p:nvPr/>
        </p:nvSpPr>
        <p:spPr bwMode="auto">
          <a:xfrm>
            <a:off x="2209800" y="5943600"/>
            <a:ext cx="4572000" cy="457200"/>
          </a:xfrm>
          <a:prstGeom prst="rect">
            <a:avLst/>
          </a:prstGeom>
          <a:noFill/>
          <a:ln w="9525">
            <a:noFill/>
            <a:miter lim="800000"/>
            <a:headEnd/>
            <a:tailEnd/>
          </a:ln>
        </p:spPr>
        <p:txBody>
          <a:bodyPr>
            <a:spAutoFit/>
          </a:bodyPr>
          <a:lstStyle/>
          <a:p>
            <a:pPr>
              <a:lnSpc>
                <a:spcPct val="100000"/>
              </a:lnSpc>
              <a:spcBef>
                <a:spcPct val="50000"/>
              </a:spcBef>
              <a:buClrTx/>
              <a:buSzTx/>
              <a:buFontTx/>
              <a:buNone/>
            </a:pPr>
            <a:r>
              <a:rPr kumimoji="0" lang="en-US" altLang="zh-CN" sz="2400" b="0">
                <a:solidFill>
                  <a:srgbClr val="FFFF00"/>
                </a:solidFill>
                <a:latin typeface="Times New Roman" pitchFamily="18" charset="0"/>
              </a:rPr>
              <a:t>PS</a:t>
            </a:r>
            <a:r>
              <a:rPr kumimoji="0" lang="zh-CN" altLang="en-US" sz="2400" b="0">
                <a:solidFill>
                  <a:srgbClr val="FFFF00"/>
                </a:solidFill>
                <a:latin typeface="Times New Roman" pitchFamily="18" charset="0"/>
              </a:rPr>
              <a:t>合成多种不同功能团的衍生物</a:t>
            </a:r>
          </a:p>
        </p:txBody>
      </p:sp>
      <p:sp>
        <p:nvSpPr>
          <p:cNvPr id="34820" name="Rectangle 4"/>
          <p:cNvSpPr>
            <a:spLocks noChangeArrowheads="1"/>
          </p:cNvSpPr>
          <p:nvPr/>
        </p:nvSpPr>
        <p:spPr bwMode="auto">
          <a:xfrm>
            <a:off x="2339975" y="4076700"/>
            <a:ext cx="1828800" cy="1600200"/>
          </a:xfrm>
          <a:prstGeom prst="rect">
            <a:avLst/>
          </a:prstGeom>
          <a:noFill/>
          <a:ln w="9525">
            <a:solidFill>
              <a:srgbClr val="FF3300"/>
            </a:solidFill>
            <a:miter lim="800000"/>
            <a:headEnd/>
            <a:tailEnd/>
          </a:ln>
        </p:spPr>
        <p:txBody>
          <a:bodyPr wrap="none" anchor="ctr"/>
          <a:lstStyle/>
          <a:p>
            <a:pPr algn="ctr">
              <a:lnSpc>
                <a:spcPct val="100000"/>
              </a:lnSpc>
              <a:spcBef>
                <a:spcPct val="0"/>
              </a:spcBef>
              <a:buClrTx/>
              <a:buSzTx/>
              <a:buFontTx/>
              <a:buNone/>
            </a:pPr>
            <a:endParaRPr kumimoji="0" lang="zh-CN" altLang="en-US" sz="2400" b="0">
              <a:solidFill>
                <a:srgbClr val="FF3300"/>
              </a:solidFill>
              <a:latin typeface="Times New Roman" pitchFamily="18" charset="0"/>
            </a:endParaRPr>
          </a:p>
        </p:txBody>
      </p:sp>
      <p:sp>
        <p:nvSpPr>
          <p:cNvPr id="34821" name="Rectangle 5"/>
          <p:cNvSpPr>
            <a:spLocks noChangeArrowheads="1"/>
          </p:cNvSpPr>
          <p:nvPr/>
        </p:nvSpPr>
        <p:spPr bwMode="auto">
          <a:xfrm>
            <a:off x="4643438" y="5300663"/>
            <a:ext cx="879475" cy="376237"/>
          </a:xfrm>
          <a:prstGeom prst="rect">
            <a:avLst/>
          </a:prstGeom>
          <a:noFill/>
          <a:ln w="9525">
            <a:solidFill>
              <a:srgbClr val="FF3300"/>
            </a:solidFill>
            <a:miter lim="800000"/>
            <a:headEnd/>
            <a:tailEnd/>
          </a:ln>
        </p:spPr>
        <p:txBody>
          <a:bodyPr wrap="none">
            <a:spAutoFit/>
          </a:bodyPr>
          <a:lstStyle/>
          <a:p>
            <a:pPr>
              <a:lnSpc>
                <a:spcPct val="100000"/>
              </a:lnSpc>
              <a:spcBef>
                <a:spcPct val="0"/>
              </a:spcBef>
              <a:buClrTx/>
              <a:buSzTx/>
              <a:buFontTx/>
              <a:buNone/>
            </a:pPr>
            <a:r>
              <a:rPr kumimoji="0" lang="zh-CN" altLang="en-US" sz="1800" b="0">
                <a:solidFill>
                  <a:srgbClr val="FF3300"/>
                </a:solidFill>
                <a:latin typeface="Times New Roman" pitchFamily="18" charset="0"/>
              </a:rPr>
              <a:t>苄基氯</a:t>
            </a:r>
          </a:p>
        </p:txBody>
      </p:sp>
      <p:sp>
        <p:nvSpPr>
          <p:cNvPr id="34822" name="Line 6"/>
          <p:cNvSpPr>
            <a:spLocks noChangeShapeType="1"/>
          </p:cNvSpPr>
          <p:nvPr/>
        </p:nvSpPr>
        <p:spPr bwMode="auto">
          <a:xfrm>
            <a:off x="3924300" y="5516563"/>
            <a:ext cx="685800" cy="0"/>
          </a:xfrm>
          <a:prstGeom prst="line">
            <a:avLst/>
          </a:prstGeom>
          <a:noFill/>
          <a:ln w="9525">
            <a:solidFill>
              <a:srgbClr val="FF3300"/>
            </a:solidFill>
            <a:round/>
            <a:headEnd/>
            <a:tailEnd type="triangle" w="med" len="med"/>
          </a:ln>
        </p:spPr>
        <p:txBody>
          <a:bodyPr/>
          <a:lstStyle/>
          <a:p>
            <a:endParaRPr lang="zh-CN" alt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p:cNvSpPr txBox="1">
            <a:spLocks noChangeArrowheads="1"/>
          </p:cNvSpPr>
          <p:nvPr/>
        </p:nvSpPr>
        <p:spPr bwMode="auto">
          <a:xfrm>
            <a:off x="323850" y="908050"/>
            <a:ext cx="8424863" cy="549275"/>
          </a:xfrm>
          <a:prstGeom prst="rect">
            <a:avLst/>
          </a:prstGeom>
          <a:noFill/>
          <a:ln w="12700" cap="sq" algn="ctr">
            <a:noFill/>
            <a:miter lim="800000"/>
            <a:headEnd/>
            <a:tailEnd/>
          </a:ln>
        </p:spPr>
        <p:txBody>
          <a:bodyPr>
            <a:spAutoFit/>
          </a:bodyPr>
          <a:lstStyle/>
          <a:p>
            <a:pPr eaLnBrk="0" hangingPunct="0">
              <a:lnSpc>
                <a:spcPct val="125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35843" name="Text Box 3"/>
          <p:cNvSpPr txBox="1">
            <a:spLocks noChangeArrowheads="1"/>
          </p:cNvSpPr>
          <p:nvPr/>
        </p:nvSpPr>
        <p:spPr bwMode="auto">
          <a:xfrm>
            <a:off x="323850" y="836613"/>
            <a:ext cx="8820150" cy="457200"/>
          </a:xfrm>
          <a:prstGeom prst="rect">
            <a:avLst/>
          </a:prstGeom>
          <a:noFill/>
          <a:ln w="12700" cap="sq" algn="ctr">
            <a:noFill/>
            <a:miter lim="800000"/>
            <a:headEnd/>
            <a:tailEnd/>
          </a:ln>
        </p:spPr>
        <p:txBody>
          <a:bodyPr>
            <a:spAutoFit/>
          </a:bodyPr>
          <a:lstStyle/>
          <a:p>
            <a:pPr eaLnBrk="0" hangingPunct="0">
              <a:lnSpc>
                <a:spcPct val="100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35844" name="Text Box 4"/>
          <p:cNvSpPr txBox="1">
            <a:spLocks noChangeArrowheads="1"/>
          </p:cNvSpPr>
          <p:nvPr/>
        </p:nvSpPr>
        <p:spPr bwMode="auto">
          <a:xfrm>
            <a:off x="395288" y="404813"/>
            <a:ext cx="8424862" cy="5954712"/>
          </a:xfrm>
          <a:prstGeom prst="rect">
            <a:avLst/>
          </a:prstGeom>
          <a:noFill/>
          <a:ln w="12700" cap="sq" algn="ctr">
            <a:noFill/>
            <a:miter lim="800000"/>
            <a:headEnd/>
            <a:tailEnd/>
          </a:ln>
        </p:spPr>
        <p:txBody>
          <a:bodyPr>
            <a:spAutoFit/>
          </a:bodyPr>
          <a:lstStyle/>
          <a:p>
            <a:pPr eaLnBrk="0" hangingPunct="0">
              <a:lnSpc>
                <a:spcPct val="100000"/>
              </a:lnSpc>
              <a:buClrTx/>
              <a:buSzTx/>
              <a:buFontTx/>
              <a:buBlip>
                <a:blip r:embed="rId2"/>
              </a:buBlip>
            </a:pPr>
            <a:r>
              <a:rPr kumimoji="0" lang="zh-CN" altLang="en-US" sz="2400">
                <a:latin typeface="楷体_GB2312" pitchFamily="49" charset="-122"/>
                <a:ea typeface="楷体_GB2312" pitchFamily="49" charset="-122"/>
              </a:rPr>
              <a:t> 互穿聚合物网络</a:t>
            </a:r>
            <a:r>
              <a:rPr kumimoji="0" lang="en-US" altLang="zh-CN" sz="2400">
                <a:latin typeface="楷体_GB2312" pitchFamily="49" charset="-122"/>
                <a:ea typeface="楷体_GB2312" pitchFamily="49" charset="-122"/>
              </a:rPr>
              <a:t>(IPN)</a:t>
            </a:r>
            <a:r>
              <a:rPr kumimoji="0" lang="zh-CN" altLang="en-US" sz="2400">
                <a:latin typeface="楷体_GB2312" pitchFamily="49" charset="-122"/>
                <a:ea typeface="楷体_GB2312" pitchFamily="49" charset="-122"/>
              </a:rPr>
              <a:t>技术</a:t>
            </a:r>
          </a:p>
          <a:p>
            <a:pPr eaLnBrk="0" hangingPunct="0">
              <a:lnSpc>
                <a:spcPct val="100000"/>
              </a:lnSpc>
              <a:buClrTx/>
              <a:buSzTx/>
              <a:buFontTx/>
              <a:buNone/>
            </a:pPr>
            <a:r>
              <a:rPr kumimoji="0" lang="en-US" altLang="zh-CN" sz="2400">
                <a:latin typeface="楷体_GB2312" pitchFamily="49" charset="-122"/>
                <a:ea typeface="楷体_GB2312" pitchFamily="49" charset="-122"/>
              </a:rPr>
              <a:t>                 </a:t>
            </a:r>
            <a:r>
              <a:rPr kumimoji="0" lang="en-US" altLang="zh-CN" sz="2400">
                <a:latin typeface="Times New Roman" pitchFamily="18" charset="0"/>
                <a:ea typeface="楷体_GB2312" pitchFamily="49" charset="-122"/>
              </a:rPr>
              <a:t>——</a:t>
            </a:r>
            <a:r>
              <a:rPr kumimoji="0" lang="en-US" altLang="zh-CN" sz="2400">
                <a:latin typeface="楷体_GB2312" pitchFamily="49" charset="-122"/>
                <a:ea typeface="楷体_GB2312" pitchFamily="49" charset="-122"/>
              </a:rPr>
              <a:t>Interpenetrating Polymer Network</a:t>
            </a:r>
          </a:p>
          <a:p>
            <a:pPr eaLnBrk="0" hangingPunct="0">
              <a:lnSpc>
                <a:spcPct val="140000"/>
              </a:lnSpc>
              <a:spcBef>
                <a:spcPct val="50000"/>
              </a:spcBef>
              <a:buClrTx/>
              <a:buSzTx/>
              <a:buFontTx/>
              <a:buNone/>
            </a:pPr>
            <a:r>
              <a:rPr kumimoji="0" lang="zh-CN" altLang="en-US" sz="2200">
                <a:latin typeface="楷体_GB2312" pitchFamily="49" charset="-122"/>
                <a:ea typeface="楷体_GB2312" pitchFamily="49" charset="-122"/>
              </a:rPr>
              <a:t>   </a:t>
            </a:r>
            <a:r>
              <a:rPr kumimoji="0" lang="zh-CN" altLang="en-US">
                <a:latin typeface="楷体_GB2312" pitchFamily="49" charset="-122"/>
                <a:ea typeface="楷体_GB2312" pitchFamily="49" charset="-122"/>
              </a:rPr>
              <a:t>互穿聚合物网络是</a:t>
            </a:r>
            <a:r>
              <a:rPr kumimoji="0" lang="en-US" altLang="zh-CN">
                <a:latin typeface="楷体_GB2312" pitchFamily="49" charset="-122"/>
                <a:ea typeface="楷体_GB2312" pitchFamily="49" charset="-122"/>
              </a:rPr>
              <a:t>Millar1960</a:t>
            </a:r>
            <a:r>
              <a:rPr kumimoji="0" lang="zh-CN" altLang="en-US">
                <a:latin typeface="楷体_GB2312" pitchFamily="49" charset="-122"/>
                <a:ea typeface="楷体_GB2312" pitchFamily="49" charset="-122"/>
              </a:rPr>
              <a:t>年提出的。它是</a:t>
            </a:r>
            <a:r>
              <a:rPr kumimoji="0" lang="zh-CN" altLang="en-US">
                <a:solidFill>
                  <a:schemeClr val="folHlink"/>
                </a:solidFill>
                <a:latin typeface="楷体_GB2312" pitchFamily="49" charset="-122"/>
                <a:ea typeface="楷体_GB2312" pitchFamily="49" charset="-122"/>
              </a:rPr>
              <a:t>指两种或两种以上的交联聚合物，通过网络互相贯穿缠结而形成的一类独特的聚合物共聚物。</a:t>
            </a:r>
            <a:r>
              <a:rPr kumimoji="0" lang="zh-CN" altLang="en-US">
                <a:latin typeface="楷体_GB2312" pitchFamily="49" charset="-122"/>
                <a:ea typeface="楷体_GB2312" pitchFamily="49" charset="-122"/>
              </a:rPr>
              <a:t>最初</a:t>
            </a:r>
            <a:r>
              <a:rPr kumimoji="0" lang="en-US" altLang="zh-CN">
                <a:latin typeface="楷体_GB2312" pitchFamily="49" charset="-122"/>
                <a:ea typeface="楷体_GB2312" pitchFamily="49" charset="-122"/>
              </a:rPr>
              <a:t>IPN</a:t>
            </a:r>
            <a:r>
              <a:rPr kumimoji="0" lang="zh-CN" altLang="en-US">
                <a:latin typeface="楷体_GB2312" pitchFamily="49" charset="-122"/>
                <a:ea typeface="楷体_GB2312" pitchFamily="49" charset="-122"/>
              </a:rPr>
              <a:t>的研究体系多为聚氨酯、环氧树脂、酚醛树脂等热固性树脂和苯乙烯、丙烯酸酯或甲基丙烯酯的共聚物或均聚物。随着</a:t>
            </a:r>
            <a:r>
              <a:rPr kumimoji="0" lang="en-US" altLang="zh-CN">
                <a:latin typeface="楷体_GB2312" pitchFamily="49" charset="-122"/>
                <a:ea typeface="楷体_GB2312" pitchFamily="49" charset="-122"/>
              </a:rPr>
              <a:t>IPN</a:t>
            </a:r>
            <a:r>
              <a:rPr kumimoji="0" lang="zh-CN" altLang="en-US">
                <a:latin typeface="楷体_GB2312" pitchFamily="49" charset="-122"/>
                <a:ea typeface="楷体_GB2312" pitchFamily="49" charset="-122"/>
              </a:rPr>
              <a:t>的发展，包括通用塑料、工程塑料、热塑性弹性体在内的几乎所有的热塑性聚合物和热固性聚合物都可以用来作为</a:t>
            </a:r>
            <a:r>
              <a:rPr kumimoji="0" lang="en-US" altLang="zh-CN">
                <a:latin typeface="楷体_GB2312" pitchFamily="49" charset="-122"/>
                <a:ea typeface="楷体_GB2312" pitchFamily="49" charset="-122"/>
              </a:rPr>
              <a:t>IPN</a:t>
            </a:r>
            <a:r>
              <a:rPr kumimoji="0" lang="zh-CN" altLang="en-US">
                <a:latin typeface="楷体_GB2312" pitchFamily="49" charset="-122"/>
                <a:ea typeface="楷体_GB2312" pitchFamily="49" charset="-122"/>
              </a:rPr>
              <a:t>的组分聚合物。</a:t>
            </a:r>
          </a:p>
          <a:p>
            <a:pPr eaLnBrk="0" hangingPunct="0">
              <a:lnSpc>
                <a:spcPct val="140000"/>
              </a:lnSpc>
              <a:spcBef>
                <a:spcPct val="50000"/>
              </a:spcBef>
              <a:buClrTx/>
              <a:buSzTx/>
              <a:buFontTx/>
              <a:buNone/>
            </a:pPr>
            <a:r>
              <a:rPr kumimoji="0" lang="zh-CN" altLang="en-US">
                <a:latin typeface="楷体_GB2312" pitchFamily="49" charset="-122"/>
                <a:ea typeface="楷体_GB2312" pitchFamily="49" charset="-122"/>
              </a:rPr>
              <a:t>   它是独特的化学共混方法和网络互穿结构以及强迫互容、界面互穿、协同作用、加工和功能复合等特点，倍受人们的关注。不同聚合物分子相互缠结形成一个整体，不能解脱在</a:t>
            </a:r>
            <a:r>
              <a:rPr kumimoji="0" lang="en-US" altLang="zh-CN">
                <a:latin typeface="楷体_GB2312" pitchFamily="49" charset="-122"/>
                <a:ea typeface="楷体_GB2312" pitchFamily="49" charset="-122"/>
              </a:rPr>
              <a:t>IPN</a:t>
            </a:r>
            <a:r>
              <a:rPr kumimoji="0" lang="zh-CN" altLang="en-US">
                <a:latin typeface="楷体_GB2312" pitchFamily="49" charset="-122"/>
                <a:ea typeface="楷体_GB2312" pitchFamily="49" charset="-122"/>
              </a:rPr>
              <a:t>中不同聚合物存在各自的相</a:t>
            </a:r>
            <a:r>
              <a:rPr kumimoji="0" lang="en-US" altLang="zh-CN">
                <a:latin typeface="楷体_GB2312" pitchFamily="49" charset="-122"/>
                <a:ea typeface="楷体_GB2312" pitchFamily="49" charset="-122"/>
              </a:rPr>
              <a:t>,</a:t>
            </a:r>
            <a:r>
              <a:rPr kumimoji="0" lang="zh-CN" altLang="en-US">
                <a:latin typeface="楷体_GB2312" pitchFamily="49" charset="-122"/>
                <a:ea typeface="楷体_GB2312" pitchFamily="49" charset="-122"/>
              </a:rPr>
              <a:t>亦未发生化学结合</a:t>
            </a:r>
            <a:r>
              <a:rPr kumimoji="0" lang="en-US" altLang="zh-CN">
                <a:latin typeface="楷体_GB2312" pitchFamily="49" charset="-122"/>
                <a:ea typeface="楷体_GB2312" pitchFamily="49" charset="-122"/>
              </a:rPr>
              <a:t>,</a:t>
            </a:r>
            <a:r>
              <a:rPr kumimoji="0" lang="zh-CN" altLang="en-US">
                <a:latin typeface="楷体_GB2312" pitchFamily="49" charset="-122"/>
                <a:ea typeface="楷体_GB2312" pitchFamily="49" charset="-122"/>
              </a:rPr>
              <a:t>因此，</a:t>
            </a:r>
            <a:r>
              <a:rPr kumimoji="0" lang="en-US" altLang="zh-CN">
                <a:latin typeface="楷体_GB2312" pitchFamily="49" charset="-122"/>
                <a:ea typeface="楷体_GB2312" pitchFamily="49" charset="-122"/>
              </a:rPr>
              <a:t>IPN</a:t>
            </a:r>
            <a:r>
              <a:rPr kumimoji="0" lang="zh-CN" altLang="en-US">
                <a:latin typeface="楷体_GB2312" pitchFamily="49" charset="-122"/>
                <a:ea typeface="楷体_GB2312" pitchFamily="49" charset="-122"/>
              </a:rPr>
              <a:t>不同于接枝或嵌段共聚物</a:t>
            </a:r>
            <a:r>
              <a:rPr kumimoji="0" lang="en-US" altLang="zh-CN">
                <a:latin typeface="楷体_GB2312" pitchFamily="49" charset="-122"/>
                <a:ea typeface="楷体_GB2312" pitchFamily="49" charset="-122"/>
              </a:rPr>
              <a:t>,</a:t>
            </a:r>
            <a:r>
              <a:rPr kumimoji="0" lang="zh-CN" altLang="en-US">
                <a:latin typeface="楷体_GB2312" pitchFamily="49" charset="-122"/>
                <a:ea typeface="楷体_GB2312" pitchFamily="49" charset="-122"/>
              </a:rPr>
              <a:t>亦不同于一般高分子共混物。</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3276600" y="188913"/>
            <a:ext cx="2684463" cy="519112"/>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kumimoji="0" lang="zh-CN" altLang="en-US" sz="2800">
                <a:solidFill>
                  <a:srgbClr val="FF9900"/>
                </a:solidFill>
                <a:latin typeface="Times New Roman" pitchFamily="18" charset="0"/>
              </a:rPr>
              <a:t>互穿网络聚合物</a:t>
            </a:r>
          </a:p>
        </p:txBody>
      </p:sp>
      <p:sp>
        <p:nvSpPr>
          <p:cNvPr id="36867" name="Rectangle 3"/>
          <p:cNvSpPr>
            <a:spLocks noChangeArrowheads="1"/>
          </p:cNvSpPr>
          <p:nvPr/>
        </p:nvSpPr>
        <p:spPr bwMode="auto">
          <a:xfrm>
            <a:off x="539750" y="692150"/>
            <a:ext cx="8375650" cy="1260475"/>
          </a:xfrm>
          <a:prstGeom prst="rect">
            <a:avLst/>
          </a:prstGeom>
          <a:noFill/>
          <a:ln w="9525">
            <a:noFill/>
            <a:miter lim="800000"/>
            <a:headEnd/>
            <a:tailEnd/>
          </a:ln>
        </p:spPr>
        <p:txBody>
          <a:bodyPr>
            <a:spAutoFit/>
          </a:bodyPr>
          <a:lstStyle/>
          <a:p>
            <a:pPr>
              <a:spcBef>
                <a:spcPct val="0"/>
              </a:spcBef>
              <a:buClrTx/>
              <a:buSzTx/>
              <a:buFontTx/>
              <a:buNone/>
            </a:pPr>
            <a:r>
              <a:rPr kumimoji="0" lang="en-US" altLang="zh-CN" sz="2400">
                <a:solidFill>
                  <a:srgbClr val="FFFF00"/>
                </a:solidFill>
                <a:latin typeface="Times New Roman" pitchFamily="18" charset="0"/>
              </a:rPr>
              <a:t>(1)</a:t>
            </a:r>
            <a:r>
              <a:rPr kumimoji="0" lang="zh-CN" altLang="en-US" sz="2400">
                <a:solidFill>
                  <a:srgbClr val="FFFF00"/>
                </a:solidFill>
                <a:latin typeface="Times New Roman" pitchFamily="18" charset="0"/>
              </a:rPr>
              <a:t>互穿聚合物网络</a:t>
            </a:r>
            <a:r>
              <a:rPr kumimoji="0" lang="en-US" altLang="zh-CN" sz="2400">
                <a:solidFill>
                  <a:srgbClr val="FFFF00"/>
                </a:solidFill>
                <a:latin typeface="Times New Roman" pitchFamily="18" charset="0"/>
              </a:rPr>
              <a:t>IPN(Interpenetrating PoIymer Network)</a:t>
            </a:r>
            <a:r>
              <a:rPr kumimoji="0" lang="zh-CN" altLang="en-US" sz="2400" b="0">
                <a:latin typeface="Times New Roman" pitchFamily="18" charset="0"/>
              </a:rPr>
              <a:t>：</a:t>
            </a:r>
            <a:r>
              <a:rPr kumimoji="0" lang="zh-CN" altLang="en-US">
                <a:latin typeface="Times New Roman" pitchFamily="18" charset="0"/>
              </a:rPr>
              <a:t>两种聚合物相互贯穿，形成两相连续的网络结构。在</a:t>
            </a:r>
            <a:r>
              <a:rPr kumimoji="0" lang="en-US" altLang="zh-CN">
                <a:latin typeface="Times New Roman" pitchFamily="18" charset="0"/>
              </a:rPr>
              <a:t>IPN</a:t>
            </a:r>
            <a:r>
              <a:rPr kumimoji="0" lang="zh-CN" altLang="en-US">
                <a:latin typeface="Times New Roman" pitchFamily="18" charset="0"/>
              </a:rPr>
              <a:t>中，两种交联结构的聚合物相互紧密结合，两者之间不存在化学键的体系。</a:t>
            </a:r>
          </a:p>
        </p:txBody>
      </p:sp>
      <p:sp>
        <p:nvSpPr>
          <p:cNvPr id="36868" name="Rectangle 4"/>
          <p:cNvSpPr>
            <a:spLocks noChangeArrowheads="1"/>
          </p:cNvSpPr>
          <p:nvPr/>
        </p:nvSpPr>
        <p:spPr bwMode="auto">
          <a:xfrm>
            <a:off x="969963" y="2947988"/>
            <a:ext cx="611187" cy="2800350"/>
          </a:xfrm>
          <a:prstGeom prst="rect">
            <a:avLst/>
          </a:prstGeom>
          <a:noFill/>
          <a:ln w="9525">
            <a:noFill/>
            <a:miter lim="800000"/>
            <a:headEnd/>
            <a:tailEnd/>
          </a:ln>
        </p:spPr>
        <p:txBody>
          <a:bodyPr vert="eaVert" wrap="none">
            <a:spAutoFit/>
          </a:bodyPr>
          <a:lstStyle/>
          <a:p>
            <a:pPr>
              <a:lnSpc>
                <a:spcPct val="100000"/>
              </a:lnSpc>
              <a:spcBef>
                <a:spcPct val="0"/>
              </a:spcBef>
              <a:buClrTx/>
              <a:buSzTx/>
              <a:buFontTx/>
              <a:buNone/>
            </a:pPr>
            <a:r>
              <a:rPr kumimoji="0" lang="zh-CN" altLang="en-US" sz="2800" b="0">
                <a:solidFill>
                  <a:srgbClr val="FFFF00"/>
                </a:solidFill>
                <a:latin typeface="Times New Roman" pitchFamily="18" charset="0"/>
              </a:rPr>
              <a:t>理想的</a:t>
            </a:r>
            <a:r>
              <a:rPr kumimoji="0" lang="en-US" altLang="zh-CN" sz="2800" b="0">
                <a:solidFill>
                  <a:srgbClr val="FFFF00"/>
                </a:solidFill>
                <a:latin typeface="Times New Roman" pitchFamily="18" charset="0"/>
              </a:rPr>
              <a:t>IPN</a:t>
            </a:r>
            <a:r>
              <a:rPr kumimoji="0" lang="zh-CN" altLang="en-US" sz="2800" b="0">
                <a:solidFill>
                  <a:srgbClr val="FFFF00"/>
                </a:solidFill>
                <a:latin typeface="Times New Roman" pitchFamily="18" charset="0"/>
              </a:rPr>
              <a:t>结构图</a:t>
            </a:r>
          </a:p>
        </p:txBody>
      </p:sp>
      <p:pic>
        <p:nvPicPr>
          <p:cNvPr id="36869" name="Picture 5" descr="1"/>
          <p:cNvPicPr>
            <a:picLocks noChangeAspect="1" noChangeArrowheads="1"/>
          </p:cNvPicPr>
          <p:nvPr/>
        </p:nvPicPr>
        <p:blipFill>
          <a:blip r:embed="rId2"/>
          <a:srcRect/>
          <a:stretch>
            <a:fillRect/>
          </a:stretch>
        </p:blipFill>
        <p:spPr bwMode="auto">
          <a:xfrm>
            <a:off x="1692275" y="2133600"/>
            <a:ext cx="6096000" cy="4532313"/>
          </a:xfrm>
          <a:prstGeom prst="rect">
            <a:avLst/>
          </a:prstGeom>
          <a:noFill/>
          <a:ln w="9525">
            <a:solidFill>
              <a:srgbClr val="FF3300"/>
            </a:solidFill>
            <a:miter lim="800000"/>
            <a:headEnd/>
            <a:tailEnd/>
          </a:ln>
        </p:spPr>
      </p:pic>
      <p:sp>
        <p:nvSpPr>
          <p:cNvPr id="36870" name="Text Box 6"/>
          <p:cNvSpPr txBox="1">
            <a:spLocks noChangeArrowheads="1"/>
          </p:cNvSpPr>
          <p:nvPr/>
        </p:nvSpPr>
        <p:spPr bwMode="auto">
          <a:xfrm>
            <a:off x="6477000" y="2292350"/>
            <a:ext cx="963613" cy="366713"/>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kumimoji="0" lang="zh-CN" altLang="en-US" sz="1800">
                <a:solidFill>
                  <a:srgbClr val="FF3300"/>
                </a:solidFill>
                <a:latin typeface="Times New Roman" pitchFamily="18" charset="0"/>
              </a:rPr>
              <a:t>聚合物</a:t>
            </a:r>
            <a:r>
              <a:rPr kumimoji="0" lang="en-US" altLang="zh-CN" sz="1800">
                <a:solidFill>
                  <a:srgbClr val="FF3300"/>
                </a:solidFill>
                <a:latin typeface="Times New Roman" pitchFamily="18" charset="0"/>
              </a:rPr>
              <a:t>I</a:t>
            </a:r>
          </a:p>
        </p:txBody>
      </p:sp>
      <p:sp>
        <p:nvSpPr>
          <p:cNvPr id="36871" name="Text Box 7"/>
          <p:cNvSpPr txBox="1">
            <a:spLocks noChangeArrowheads="1"/>
          </p:cNvSpPr>
          <p:nvPr/>
        </p:nvSpPr>
        <p:spPr bwMode="auto">
          <a:xfrm>
            <a:off x="6875463" y="2840038"/>
            <a:ext cx="1052512" cy="366712"/>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kumimoji="0" lang="zh-CN" altLang="en-US" sz="1800">
                <a:solidFill>
                  <a:srgbClr val="FF3300"/>
                </a:solidFill>
                <a:latin typeface="Times New Roman" pitchFamily="18" charset="0"/>
              </a:rPr>
              <a:t>聚合物</a:t>
            </a:r>
            <a:r>
              <a:rPr kumimoji="0" lang="en-US" altLang="zh-CN" sz="1800">
                <a:solidFill>
                  <a:srgbClr val="FF3300"/>
                </a:solidFill>
                <a:latin typeface="Times New Roman" pitchFamily="18" charset="0"/>
              </a:rPr>
              <a:t>II</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2339975" y="1268413"/>
            <a:ext cx="6553200" cy="4291012"/>
          </a:xfrm>
          <a:prstGeom prst="rect">
            <a:avLst/>
          </a:prstGeom>
          <a:noFill/>
          <a:ln w="9525">
            <a:noFill/>
            <a:miter lim="800000"/>
            <a:headEnd/>
            <a:tailEnd/>
          </a:ln>
        </p:spPr>
        <p:txBody>
          <a:bodyPr>
            <a:spAutoFit/>
          </a:bodyPr>
          <a:lstStyle/>
          <a:p>
            <a:pPr>
              <a:lnSpc>
                <a:spcPct val="150000"/>
              </a:lnSpc>
              <a:spcBef>
                <a:spcPct val="50000"/>
              </a:spcBef>
              <a:buClrTx/>
              <a:buSzTx/>
              <a:buFontTx/>
              <a:buNone/>
            </a:pPr>
            <a:r>
              <a:rPr kumimoji="0" lang="en-US" altLang="zh-CN" sz="2400" b="0">
                <a:latin typeface="Times New Roman" pitchFamily="18" charset="0"/>
              </a:rPr>
              <a:t>a. </a:t>
            </a:r>
            <a:r>
              <a:rPr kumimoji="0" lang="zh-CN" altLang="en-US" sz="2400" b="0">
                <a:latin typeface="Times New Roman" pitchFamily="18" charset="0"/>
              </a:rPr>
              <a:t>全互穿网络聚合物</a:t>
            </a:r>
            <a:r>
              <a:rPr kumimoji="0" lang="en-US" altLang="zh-CN" sz="2400" b="0">
                <a:latin typeface="Times New Roman" pitchFamily="18" charset="0"/>
              </a:rPr>
              <a:t>(Full-IPN)</a:t>
            </a:r>
          </a:p>
          <a:p>
            <a:pPr>
              <a:lnSpc>
                <a:spcPct val="150000"/>
              </a:lnSpc>
              <a:spcBef>
                <a:spcPct val="50000"/>
              </a:spcBef>
              <a:buClrTx/>
              <a:buSzTx/>
              <a:buFontTx/>
              <a:buNone/>
            </a:pPr>
            <a:r>
              <a:rPr kumimoji="0" lang="en-US" altLang="zh-CN" sz="2400" b="0">
                <a:latin typeface="Times New Roman" pitchFamily="18" charset="0"/>
                <a:hlinkClick r:id="rId2" action="ppaction://hlinksldjump"/>
              </a:rPr>
              <a:t>b. </a:t>
            </a:r>
            <a:r>
              <a:rPr kumimoji="0" lang="zh-CN" altLang="en-US" sz="2400" b="0">
                <a:latin typeface="Times New Roman" pitchFamily="18" charset="0"/>
                <a:hlinkClick r:id="rId2" action="ppaction://hlinksldjump"/>
              </a:rPr>
              <a:t>先后互穿网络聚合物</a:t>
            </a:r>
            <a:r>
              <a:rPr kumimoji="0" lang="en-US" altLang="zh-CN" sz="2400" b="0">
                <a:latin typeface="Times New Roman" pitchFamily="18" charset="0"/>
                <a:hlinkClick r:id="rId2" action="ppaction://hlinksldjump"/>
              </a:rPr>
              <a:t>SIPN(Sequential-IPN)</a:t>
            </a:r>
            <a:endParaRPr kumimoji="0" lang="zh-CN" altLang="en-US" sz="2400" b="0">
              <a:latin typeface="Times New Roman" pitchFamily="18" charset="0"/>
            </a:endParaRPr>
          </a:p>
          <a:p>
            <a:pPr>
              <a:lnSpc>
                <a:spcPct val="150000"/>
              </a:lnSpc>
              <a:spcBef>
                <a:spcPct val="50000"/>
              </a:spcBef>
              <a:buClrTx/>
              <a:buSzTx/>
              <a:buFontTx/>
              <a:buNone/>
            </a:pPr>
            <a:r>
              <a:rPr kumimoji="0" lang="en-US" altLang="zh-CN" sz="2400" b="0">
                <a:latin typeface="Times New Roman" pitchFamily="18" charset="0"/>
                <a:hlinkClick r:id="rId3" action="ppaction://hlinksldjump"/>
              </a:rPr>
              <a:t>c. </a:t>
            </a:r>
            <a:r>
              <a:rPr kumimoji="0" lang="zh-CN" altLang="en-US" sz="2400" b="0">
                <a:latin typeface="Times New Roman" pitchFamily="18" charset="0"/>
                <a:hlinkClick r:id="rId3" action="ppaction://hlinksldjump"/>
              </a:rPr>
              <a:t>同时互穿网络聚合物</a:t>
            </a:r>
            <a:r>
              <a:rPr kumimoji="0" lang="en-US" altLang="zh-CN" sz="2400" b="0">
                <a:latin typeface="Times New Roman" pitchFamily="18" charset="0"/>
                <a:hlinkClick r:id="rId3" action="ppaction://hlinksldjump"/>
              </a:rPr>
              <a:t>SIN(Simultaneous-IPN)</a:t>
            </a:r>
            <a:endParaRPr kumimoji="0" lang="en-US" altLang="zh-CN" sz="2400" b="0">
              <a:latin typeface="Times New Roman" pitchFamily="18" charset="0"/>
            </a:endParaRPr>
          </a:p>
          <a:p>
            <a:pPr>
              <a:lnSpc>
                <a:spcPct val="150000"/>
              </a:lnSpc>
              <a:spcBef>
                <a:spcPct val="50000"/>
              </a:spcBef>
              <a:buClrTx/>
              <a:buSzTx/>
              <a:buFontTx/>
              <a:buNone/>
            </a:pPr>
            <a:r>
              <a:rPr kumimoji="0" lang="en-US" altLang="zh-CN" sz="2400" b="0">
                <a:latin typeface="Times New Roman" pitchFamily="18" charset="0"/>
              </a:rPr>
              <a:t>d. </a:t>
            </a:r>
            <a:r>
              <a:rPr kumimoji="0" lang="zh-CN" altLang="en-US" sz="2400" b="0">
                <a:latin typeface="Times New Roman" pitchFamily="18" charset="0"/>
              </a:rPr>
              <a:t>热塑性互穿网络聚合物</a:t>
            </a:r>
            <a:r>
              <a:rPr kumimoji="0" lang="en-US" altLang="zh-CN" sz="2400" b="0">
                <a:latin typeface="Times New Roman" pitchFamily="18" charset="0"/>
              </a:rPr>
              <a:t>(Thermoplastic-IPN)</a:t>
            </a:r>
          </a:p>
          <a:p>
            <a:pPr>
              <a:lnSpc>
                <a:spcPct val="150000"/>
              </a:lnSpc>
              <a:spcBef>
                <a:spcPct val="50000"/>
              </a:spcBef>
              <a:buClrTx/>
              <a:buSzTx/>
              <a:buFontTx/>
              <a:buNone/>
            </a:pPr>
            <a:r>
              <a:rPr kumimoji="0" lang="en-US" altLang="zh-CN" sz="2400" b="0">
                <a:latin typeface="Times New Roman" pitchFamily="18" charset="0"/>
              </a:rPr>
              <a:t>e. </a:t>
            </a:r>
            <a:r>
              <a:rPr kumimoji="0" lang="zh-CN" altLang="en-US" sz="2400" b="0">
                <a:latin typeface="Times New Roman" pitchFamily="18" charset="0"/>
              </a:rPr>
              <a:t>半互穿网络聚合物</a:t>
            </a:r>
            <a:r>
              <a:rPr kumimoji="0" lang="en-US" altLang="zh-CN" sz="2400" b="0">
                <a:latin typeface="Times New Roman" pitchFamily="18" charset="0"/>
              </a:rPr>
              <a:t>(Semi-IPN)</a:t>
            </a:r>
          </a:p>
          <a:p>
            <a:pPr>
              <a:lnSpc>
                <a:spcPct val="150000"/>
              </a:lnSpc>
              <a:spcBef>
                <a:spcPct val="50000"/>
              </a:spcBef>
              <a:buClrTx/>
              <a:buSzTx/>
              <a:buFontTx/>
              <a:buNone/>
            </a:pPr>
            <a:r>
              <a:rPr kumimoji="0" lang="en-US" altLang="zh-CN" sz="2400" b="0">
                <a:latin typeface="Times New Roman" pitchFamily="18" charset="0"/>
              </a:rPr>
              <a:t>f. </a:t>
            </a:r>
            <a:r>
              <a:rPr kumimoji="0" lang="zh-CN" altLang="en-US" sz="2400" b="0">
                <a:latin typeface="Times New Roman" pitchFamily="18" charset="0"/>
              </a:rPr>
              <a:t>假互穿网络聚合物</a:t>
            </a:r>
            <a:r>
              <a:rPr kumimoji="0" lang="en-US" altLang="zh-CN" sz="2400" b="0">
                <a:latin typeface="Times New Roman" pitchFamily="18" charset="0"/>
              </a:rPr>
              <a:t>(Pseudo-IPN)</a:t>
            </a:r>
          </a:p>
        </p:txBody>
      </p:sp>
      <p:sp>
        <p:nvSpPr>
          <p:cNvPr id="37891" name="Text Box 3"/>
          <p:cNvSpPr txBox="1">
            <a:spLocks noChangeArrowheads="1"/>
          </p:cNvSpPr>
          <p:nvPr/>
        </p:nvSpPr>
        <p:spPr bwMode="auto">
          <a:xfrm>
            <a:off x="250825" y="3213100"/>
            <a:ext cx="1687513" cy="466725"/>
          </a:xfrm>
          <a:prstGeom prst="rect">
            <a:avLst/>
          </a:prstGeom>
          <a:noFill/>
          <a:ln w="9525">
            <a:solidFill>
              <a:srgbClr val="FF3300"/>
            </a:solidFill>
            <a:miter lim="800000"/>
            <a:headEnd/>
            <a:tailEnd/>
          </a:ln>
        </p:spPr>
        <p:txBody>
          <a:bodyPr wrap="none">
            <a:spAutoFit/>
          </a:bodyPr>
          <a:lstStyle/>
          <a:p>
            <a:pPr>
              <a:lnSpc>
                <a:spcPct val="100000"/>
              </a:lnSpc>
              <a:spcBef>
                <a:spcPct val="0"/>
              </a:spcBef>
              <a:buClrTx/>
              <a:buSzTx/>
              <a:buFontTx/>
              <a:buNone/>
            </a:pPr>
            <a:r>
              <a:rPr kumimoji="0" lang="en-US" altLang="zh-CN" sz="2400">
                <a:solidFill>
                  <a:srgbClr val="FFFF00"/>
                </a:solidFill>
                <a:latin typeface="Times New Roman" pitchFamily="18" charset="0"/>
              </a:rPr>
              <a:t>(2)IPN</a:t>
            </a:r>
            <a:r>
              <a:rPr kumimoji="0" lang="zh-CN" altLang="en-US" sz="2400">
                <a:solidFill>
                  <a:srgbClr val="FFFF00"/>
                </a:solidFill>
                <a:latin typeface="Times New Roman" pitchFamily="18" charset="0"/>
              </a:rPr>
              <a:t>分类</a:t>
            </a:r>
          </a:p>
        </p:txBody>
      </p:sp>
      <p:sp>
        <p:nvSpPr>
          <p:cNvPr id="37892" name="AutoShape 4"/>
          <p:cNvSpPr>
            <a:spLocks/>
          </p:cNvSpPr>
          <p:nvPr/>
        </p:nvSpPr>
        <p:spPr bwMode="auto">
          <a:xfrm>
            <a:off x="1979613" y="1628775"/>
            <a:ext cx="288925" cy="3744913"/>
          </a:xfrm>
          <a:prstGeom prst="leftBrace">
            <a:avLst>
              <a:gd name="adj1" fmla="val 108013"/>
              <a:gd name="adj2" fmla="val 50000"/>
            </a:avLst>
          </a:prstGeom>
          <a:noFill/>
          <a:ln w="9525">
            <a:solidFill>
              <a:srgbClr val="FF3300"/>
            </a:solidFill>
            <a:round/>
            <a:headEnd/>
            <a:tailEnd/>
          </a:ln>
        </p:spPr>
        <p:txBody>
          <a:bodyPr wrap="none" anchor="ctr"/>
          <a:lstStyle/>
          <a:p>
            <a:endParaRPr lang="zh-CN" alt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395288" y="404813"/>
            <a:ext cx="1606550" cy="519112"/>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kumimoji="0" lang="zh-CN" altLang="en-US" sz="2800">
                <a:solidFill>
                  <a:srgbClr val="FF9900"/>
                </a:solidFill>
                <a:latin typeface="Times New Roman" pitchFamily="18" charset="0"/>
              </a:rPr>
              <a:t>合成工艺</a:t>
            </a:r>
          </a:p>
        </p:txBody>
      </p:sp>
      <p:sp>
        <p:nvSpPr>
          <p:cNvPr id="38915" name="Rectangle 3"/>
          <p:cNvSpPr>
            <a:spLocks noChangeArrowheads="1"/>
          </p:cNvSpPr>
          <p:nvPr/>
        </p:nvSpPr>
        <p:spPr bwMode="auto">
          <a:xfrm>
            <a:off x="468313" y="1196975"/>
            <a:ext cx="8424862" cy="1406525"/>
          </a:xfrm>
          <a:prstGeom prst="rect">
            <a:avLst/>
          </a:prstGeom>
          <a:noFill/>
          <a:ln w="9525">
            <a:noFill/>
            <a:miter lim="800000"/>
            <a:headEnd/>
            <a:tailEnd/>
          </a:ln>
        </p:spPr>
        <p:txBody>
          <a:bodyPr>
            <a:spAutoFit/>
          </a:bodyPr>
          <a:lstStyle/>
          <a:p>
            <a:pPr algn="just">
              <a:spcBef>
                <a:spcPct val="50000"/>
              </a:spcBef>
              <a:buClrTx/>
              <a:buSzTx/>
              <a:buFontTx/>
              <a:buNone/>
            </a:pPr>
            <a:r>
              <a:rPr kumimoji="0" lang="en-US" altLang="zh-CN" sz="2400">
                <a:solidFill>
                  <a:srgbClr val="FFFF00"/>
                </a:solidFill>
                <a:latin typeface="Times New Roman" pitchFamily="18" charset="0"/>
              </a:rPr>
              <a:t>(1)</a:t>
            </a:r>
            <a:r>
              <a:rPr kumimoji="0" lang="zh-CN" altLang="en-US" sz="2400">
                <a:solidFill>
                  <a:srgbClr val="FFFF00"/>
                </a:solidFill>
                <a:latin typeface="Times New Roman" pitchFamily="18" charset="0"/>
              </a:rPr>
              <a:t>先后合成</a:t>
            </a:r>
            <a:r>
              <a:rPr kumimoji="0" lang="en-US" altLang="zh-CN" sz="2400">
                <a:solidFill>
                  <a:srgbClr val="FFFF00"/>
                </a:solidFill>
                <a:latin typeface="Times New Roman" pitchFamily="18" charset="0"/>
              </a:rPr>
              <a:t>IPN</a:t>
            </a:r>
            <a:r>
              <a:rPr kumimoji="0" lang="zh-CN" altLang="en-US" sz="2400" b="0">
                <a:latin typeface="Times New Roman" pitchFamily="18" charset="0"/>
              </a:rPr>
              <a:t>：先合成交联聚合物</a:t>
            </a:r>
            <a:r>
              <a:rPr kumimoji="0" lang="en-US" altLang="zh-CN" sz="2400" b="0">
                <a:latin typeface="Times New Roman" pitchFamily="18" charset="0"/>
              </a:rPr>
              <a:t>I</a:t>
            </a:r>
            <a:r>
              <a:rPr kumimoji="0" lang="zh-CN" altLang="en-US" sz="2400" b="0">
                <a:latin typeface="Times New Roman" pitchFamily="18" charset="0"/>
              </a:rPr>
              <a:t>，用单体</a:t>
            </a:r>
            <a:r>
              <a:rPr kumimoji="0" lang="en-US" altLang="zh-CN" sz="2400" b="0">
                <a:latin typeface="Times New Roman" pitchFamily="18" charset="0"/>
              </a:rPr>
              <a:t>II</a:t>
            </a:r>
            <a:r>
              <a:rPr kumimoji="0" lang="zh-CN" altLang="en-US" sz="2400" b="0">
                <a:latin typeface="Times New Roman" pitchFamily="18" charset="0"/>
              </a:rPr>
              <a:t>溶胀聚合物</a:t>
            </a:r>
            <a:r>
              <a:rPr kumimoji="0" lang="en-US" altLang="zh-CN" sz="2400" b="0">
                <a:latin typeface="Times New Roman" pitchFamily="18" charset="0"/>
              </a:rPr>
              <a:t>I</a:t>
            </a:r>
            <a:r>
              <a:rPr kumimoji="0" lang="zh-CN" altLang="en-US" sz="2400" b="0">
                <a:latin typeface="Times New Roman" pitchFamily="18" charset="0"/>
              </a:rPr>
              <a:t>，使单体</a:t>
            </a:r>
            <a:r>
              <a:rPr kumimoji="0" lang="en-US" altLang="zh-CN" sz="2400" b="0">
                <a:latin typeface="Times New Roman" pitchFamily="18" charset="0"/>
              </a:rPr>
              <a:t>II</a:t>
            </a:r>
            <a:r>
              <a:rPr kumimoji="0" lang="zh-CN" altLang="en-US" sz="2400" b="0">
                <a:latin typeface="Times New Roman" pitchFamily="18" charset="0"/>
              </a:rPr>
              <a:t>充分扩散到聚合物</a:t>
            </a:r>
            <a:r>
              <a:rPr kumimoji="0" lang="en-US" altLang="zh-CN" sz="2400" b="0">
                <a:latin typeface="Times New Roman" pitchFamily="18" charset="0"/>
              </a:rPr>
              <a:t>I</a:t>
            </a:r>
            <a:r>
              <a:rPr kumimoji="0" lang="zh-CN" altLang="en-US" sz="2400" b="0">
                <a:latin typeface="Times New Roman" pitchFamily="18" charset="0"/>
              </a:rPr>
              <a:t>的网络结构中，然后进行聚合交联生成交联聚合物</a:t>
            </a:r>
            <a:r>
              <a:rPr kumimoji="0" lang="en-US" altLang="zh-CN" sz="2400" b="0">
                <a:latin typeface="Times New Roman" pitchFamily="18" charset="0"/>
              </a:rPr>
              <a:t>II</a:t>
            </a:r>
            <a:r>
              <a:rPr kumimoji="0" lang="zh-CN" altLang="en-US" sz="2400" b="0">
                <a:latin typeface="Times New Roman" pitchFamily="18" charset="0"/>
              </a:rPr>
              <a:t>，而形成</a:t>
            </a:r>
            <a:r>
              <a:rPr kumimoji="0" lang="en-US" altLang="zh-CN" sz="2400" b="0">
                <a:latin typeface="Times New Roman" pitchFamily="18" charset="0"/>
              </a:rPr>
              <a:t>IPN</a:t>
            </a:r>
            <a:r>
              <a:rPr kumimoji="0" lang="zh-CN" altLang="en-US" sz="2400" b="0">
                <a:latin typeface="Times New Roman" pitchFamily="18" charset="0"/>
              </a:rPr>
              <a:t>结构体系。</a:t>
            </a:r>
          </a:p>
        </p:txBody>
      </p:sp>
      <p:pic>
        <p:nvPicPr>
          <p:cNvPr id="38916" name="Picture 4" descr="1"/>
          <p:cNvPicPr>
            <a:picLocks noChangeAspect="1" noChangeArrowheads="1"/>
          </p:cNvPicPr>
          <p:nvPr/>
        </p:nvPicPr>
        <p:blipFill>
          <a:blip r:embed="rId2"/>
          <a:srcRect/>
          <a:stretch>
            <a:fillRect/>
          </a:stretch>
        </p:blipFill>
        <p:spPr bwMode="auto">
          <a:xfrm>
            <a:off x="1331913" y="2781300"/>
            <a:ext cx="6662737" cy="3635375"/>
          </a:xfrm>
          <a:prstGeom prst="rect">
            <a:avLst/>
          </a:prstGeom>
          <a:noFill/>
          <a:ln w="9525">
            <a:solidFill>
              <a:srgbClr val="FF3300"/>
            </a:solidFill>
            <a:miter lim="800000"/>
            <a:headEnd/>
            <a:tailEnd/>
          </a:ln>
        </p:spPr>
      </p:pic>
      <p:sp>
        <p:nvSpPr>
          <p:cNvPr id="38917" name="AutoShape 6">
            <a:hlinkClick r:id="rId3" action="ppaction://hlinksldjump"/>
          </p:cNvPr>
          <p:cNvSpPr>
            <a:spLocks noChangeArrowheads="1"/>
          </p:cNvSpPr>
          <p:nvPr/>
        </p:nvSpPr>
        <p:spPr bwMode="auto">
          <a:xfrm>
            <a:off x="8532813" y="6092825"/>
            <a:ext cx="433387" cy="549275"/>
          </a:xfrm>
          <a:prstGeom prst="curvedLeftArrow">
            <a:avLst>
              <a:gd name="adj1" fmla="val 25348"/>
              <a:gd name="adj2" fmla="val 50696"/>
              <a:gd name="adj3" fmla="val 33333"/>
            </a:avLst>
          </a:prstGeom>
          <a:solidFill>
            <a:srgbClr val="FFFFFF"/>
          </a:solidFill>
          <a:ln w="9525">
            <a:solidFill>
              <a:srgbClr val="000000"/>
            </a:solidFill>
            <a:miter lim="800000"/>
            <a:headEnd/>
            <a:tailEnd/>
          </a:ln>
        </p:spPr>
        <p:txBody>
          <a:bodyPr wrap="none" anchor="ctr"/>
          <a:lstStyle/>
          <a:p>
            <a:endParaRPr lang="zh-CN" alt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323850" y="765175"/>
            <a:ext cx="8451850" cy="1625600"/>
          </a:xfrm>
          <a:prstGeom prst="rect">
            <a:avLst/>
          </a:prstGeom>
          <a:noFill/>
          <a:ln w="9525">
            <a:noFill/>
            <a:miter lim="800000"/>
            <a:headEnd/>
            <a:tailEnd/>
          </a:ln>
        </p:spPr>
        <p:txBody>
          <a:bodyPr>
            <a:spAutoFit/>
          </a:bodyPr>
          <a:lstStyle/>
          <a:p>
            <a:pPr algn="just">
              <a:lnSpc>
                <a:spcPct val="140000"/>
              </a:lnSpc>
              <a:spcBef>
                <a:spcPct val="50000"/>
              </a:spcBef>
              <a:buClrTx/>
              <a:buSzTx/>
              <a:buFontTx/>
              <a:buNone/>
            </a:pPr>
            <a:r>
              <a:rPr kumimoji="0" lang="en-US" altLang="zh-CN" sz="2400">
                <a:solidFill>
                  <a:srgbClr val="FFFF00"/>
                </a:solidFill>
                <a:latin typeface="Times New Roman" pitchFamily="18" charset="0"/>
              </a:rPr>
              <a:t>(2)</a:t>
            </a:r>
            <a:r>
              <a:rPr kumimoji="0" lang="zh-CN" altLang="en-US" sz="2400">
                <a:solidFill>
                  <a:srgbClr val="FFFF00"/>
                </a:solidFill>
                <a:latin typeface="Times New Roman" pitchFamily="18" charset="0"/>
              </a:rPr>
              <a:t>同时合成</a:t>
            </a:r>
            <a:r>
              <a:rPr kumimoji="0" lang="en-US" altLang="zh-CN" sz="2400">
                <a:solidFill>
                  <a:srgbClr val="FFFF00"/>
                </a:solidFill>
                <a:latin typeface="Times New Roman" pitchFamily="18" charset="0"/>
              </a:rPr>
              <a:t>IPN</a:t>
            </a:r>
            <a:r>
              <a:rPr kumimoji="0" lang="zh-CN" altLang="en-US" sz="2400" b="0">
                <a:latin typeface="Times New Roman" pitchFamily="18" charset="0"/>
              </a:rPr>
              <a:t>：将两种单体</a:t>
            </a:r>
            <a:r>
              <a:rPr kumimoji="0" lang="en-US" altLang="zh-CN" sz="2400" b="0">
                <a:latin typeface="Times New Roman" pitchFamily="18" charset="0"/>
              </a:rPr>
              <a:t>(</a:t>
            </a:r>
            <a:r>
              <a:rPr kumimoji="0" lang="zh-CN" altLang="en-US" sz="2400" b="0">
                <a:latin typeface="Times New Roman" pitchFamily="18" charset="0"/>
              </a:rPr>
              <a:t>或预聚物</a:t>
            </a:r>
            <a:r>
              <a:rPr kumimoji="0" lang="en-US" altLang="zh-CN" sz="2400" b="0">
                <a:latin typeface="Times New Roman" pitchFamily="18" charset="0"/>
              </a:rPr>
              <a:t>)</a:t>
            </a:r>
            <a:r>
              <a:rPr kumimoji="0" lang="zh-CN" altLang="en-US" sz="2400" b="0">
                <a:latin typeface="Times New Roman" pitchFamily="18" charset="0"/>
              </a:rPr>
              <a:t>、交联剂、引发剂</a:t>
            </a:r>
            <a:r>
              <a:rPr kumimoji="0" lang="en-US" altLang="zh-CN" sz="2400" b="0">
                <a:latin typeface="Times New Roman" pitchFamily="18" charset="0"/>
              </a:rPr>
              <a:t>(</a:t>
            </a:r>
            <a:r>
              <a:rPr kumimoji="0" lang="zh-CN" altLang="en-US" sz="2400" b="0">
                <a:latin typeface="Times New Roman" pitchFamily="18" charset="0"/>
              </a:rPr>
              <a:t>催化剂</a:t>
            </a:r>
            <a:r>
              <a:rPr kumimoji="0" lang="en-US" altLang="zh-CN" sz="2400" b="0">
                <a:latin typeface="Times New Roman" pitchFamily="18" charset="0"/>
              </a:rPr>
              <a:t>)</a:t>
            </a:r>
            <a:r>
              <a:rPr kumimoji="0" lang="zh-CN" altLang="en-US" sz="2400" b="0">
                <a:latin typeface="Times New Roman" pitchFamily="18" charset="0"/>
              </a:rPr>
              <a:t>等充分混合后，使两种单体直接同时进行互不干扰的聚合反应以生成</a:t>
            </a:r>
            <a:r>
              <a:rPr kumimoji="0" lang="en-US" altLang="zh-CN" sz="2400" b="0">
                <a:latin typeface="Times New Roman" pitchFamily="18" charset="0"/>
              </a:rPr>
              <a:t>IPN</a:t>
            </a:r>
            <a:r>
              <a:rPr kumimoji="0" lang="zh-CN" altLang="en-US" sz="2400" b="0">
                <a:latin typeface="Times New Roman" pitchFamily="18" charset="0"/>
              </a:rPr>
              <a:t>体系。</a:t>
            </a:r>
          </a:p>
        </p:txBody>
      </p:sp>
      <p:pic>
        <p:nvPicPr>
          <p:cNvPr id="39939" name="Picture 3" descr="1"/>
          <p:cNvPicPr>
            <a:picLocks noChangeAspect="1" noChangeArrowheads="1"/>
          </p:cNvPicPr>
          <p:nvPr/>
        </p:nvPicPr>
        <p:blipFill>
          <a:blip r:embed="rId2"/>
          <a:srcRect/>
          <a:stretch>
            <a:fillRect/>
          </a:stretch>
        </p:blipFill>
        <p:spPr bwMode="auto">
          <a:xfrm>
            <a:off x="827088" y="2708275"/>
            <a:ext cx="7696200" cy="2484438"/>
          </a:xfrm>
          <a:prstGeom prst="rect">
            <a:avLst/>
          </a:prstGeom>
          <a:noFill/>
          <a:ln w="9525">
            <a:solidFill>
              <a:srgbClr val="FF3300"/>
            </a:solidFill>
            <a:miter lim="800000"/>
            <a:headEnd/>
            <a:tailEnd/>
          </a:ln>
        </p:spPr>
      </p:pic>
      <p:sp>
        <p:nvSpPr>
          <p:cNvPr id="39940" name="AutoShape 6">
            <a:hlinkClick r:id="rId3" action="ppaction://hlinksldjump"/>
          </p:cNvPr>
          <p:cNvSpPr>
            <a:spLocks noChangeArrowheads="1"/>
          </p:cNvSpPr>
          <p:nvPr/>
        </p:nvSpPr>
        <p:spPr bwMode="auto">
          <a:xfrm>
            <a:off x="8532813" y="6092825"/>
            <a:ext cx="433387" cy="549275"/>
          </a:xfrm>
          <a:prstGeom prst="curvedLeftArrow">
            <a:avLst>
              <a:gd name="adj1" fmla="val 25348"/>
              <a:gd name="adj2" fmla="val 50696"/>
              <a:gd name="adj3" fmla="val 33333"/>
            </a:avLst>
          </a:prstGeom>
          <a:solidFill>
            <a:srgbClr val="FFFFFF"/>
          </a:solidFill>
          <a:ln w="9525">
            <a:solidFill>
              <a:srgbClr val="000000"/>
            </a:solidFill>
            <a:miter lim="800000"/>
            <a:headEnd/>
            <a:tailEnd/>
          </a:ln>
        </p:spPr>
        <p:txBody>
          <a:bodyPr wrap="none" anchor="ctr"/>
          <a:lstStyle/>
          <a:p>
            <a:endParaRPr lang="zh-CN" alt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p:cNvSpPr txBox="1">
            <a:spLocks noChangeArrowheads="1"/>
          </p:cNvSpPr>
          <p:nvPr/>
        </p:nvSpPr>
        <p:spPr bwMode="auto">
          <a:xfrm>
            <a:off x="323850" y="908050"/>
            <a:ext cx="8424863" cy="549275"/>
          </a:xfrm>
          <a:prstGeom prst="rect">
            <a:avLst/>
          </a:prstGeom>
          <a:noFill/>
          <a:ln w="12700" cap="sq" algn="ctr">
            <a:noFill/>
            <a:miter lim="800000"/>
            <a:headEnd/>
            <a:tailEnd/>
          </a:ln>
        </p:spPr>
        <p:txBody>
          <a:bodyPr>
            <a:spAutoFit/>
          </a:bodyPr>
          <a:lstStyle/>
          <a:p>
            <a:pPr eaLnBrk="0" hangingPunct="0">
              <a:lnSpc>
                <a:spcPct val="125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40963" name="Text Box 3"/>
          <p:cNvSpPr txBox="1">
            <a:spLocks noChangeArrowheads="1"/>
          </p:cNvSpPr>
          <p:nvPr/>
        </p:nvSpPr>
        <p:spPr bwMode="auto">
          <a:xfrm>
            <a:off x="323850" y="836613"/>
            <a:ext cx="8820150" cy="457200"/>
          </a:xfrm>
          <a:prstGeom prst="rect">
            <a:avLst/>
          </a:prstGeom>
          <a:noFill/>
          <a:ln w="12700" cap="sq" algn="ctr">
            <a:noFill/>
            <a:miter lim="800000"/>
            <a:headEnd/>
            <a:tailEnd/>
          </a:ln>
        </p:spPr>
        <p:txBody>
          <a:bodyPr>
            <a:spAutoFit/>
          </a:bodyPr>
          <a:lstStyle/>
          <a:p>
            <a:pPr eaLnBrk="0" hangingPunct="0">
              <a:lnSpc>
                <a:spcPct val="100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40964" name="Rectangle 4"/>
          <p:cNvSpPr>
            <a:spLocks noChangeArrowheads="1"/>
          </p:cNvSpPr>
          <p:nvPr/>
        </p:nvSpPr>
        <p:spPr bwMode="auto">
          <a:xfrm>
            <a:off x="611188" y="836613"/>
            <a:ext cx="8064500" cy="3195637"/>
          </a:xfrm>
          <a:prstGeom prst="rect">
            <a:avLst/>
          </a:prstGeom>
          <a:noFill/>
          <a:ln w="12700" cap="sq" algn="ctr">
            <a:noFill/>
            <a:miter lim="800000"/>
            <a:headEnd/>
            <a:tailEnd/>
          </a:ln>
        </p:spPr>
        <p:txBody>
          <a:bodyPr>
            <a:spAutoFit/>
          </a:bodyPr>
          <a:lstStyle/>
          <a:p>
            <a:pPr eaLnBrk="0" hangingPunct="0">
              <a:lnSpc>
                <a:spcPct val="140000"/>
              </a:lnSpc>
              <a:spcBef>
                <a:spcPct val="50000"/>
              </a:spcBef>
              <a:buClrTx/>
              <a:buSzTx/>
              <a:buFontTx/>
              <a:buNone/>
            </a:pPr>
            <a:r>
              <a:rPr lang="zh-CN" altLang="en-US" sz="3200">
                <a:latin typeface="黑体" pitchFamily="2" charset="-122"/>
                <a:ea typeface="黑体" pitchFamily="2" charset="-122"/>
              </a:rPr>
              <a:t>1.</a:t>
            </a:r>
            <a:r>
              <a:rPr lang="en-US" altLang="zh-CN" sz="3200">
                <a:latin typeface="黑体" pitchFamily="2" charset="-122"/>
                <a:ea typeface="黑体" pitchFamily="2" charset="-122"/>
              </a:rPr>
              <a:t>1.4 </a:t>
            </a:r>
            <a:r>
              <a:rPr lang="zh-CN" altLang="en-US" sz="3200">
                <a:latin typeface="黑体" pitchFamily="2" charset="-122"/>
                <a:ea typeface="黑体" pitchFamily="2" charset="-122"/>
              </a:rPr>
              <a:t>表面改性</a:t>
            </a:r>
          </a:p>
          <a:p>
            <a:pPr eaLnBrk="0" hangingPunct="0">
              <a:lnSpc>
                <a:spcPct val="140000"/>
              </a:lnSpc>
              <a:spcBef>
                <a:spcPct val="50000"/>
              </a:spcBef>
              <a:buClrTx/>
              <a:buSzTx/>
              <a:buFontTx/>
              <a:buNone/>
            </a:pPr>
            <a:endParaRPr lang="zh-CN" altLang="en-US" sz="1800">
              <a:latin typeface="楷体_GB2312" pitchFamily="49" charset="-122"/>
              <a:ea typeface="楷体_GB2312" pitchFamily="49" charset="-122"/>
            </a:endParaRPr>
          </a:p>
          <a:p>
            <a:pPr eaLnBrk="0" hangingPunct="0">
              <a:lnSpc>
                <a:spcPct val="140000"/>
              </a:lnSpc>
              <a:spcBef>
                <a:spcPct val="50000"/>
              </a:spcBef>
              <a:buClrTx/>
              <a:buSzTx/>
              <a:buFontTx/>
              <a:buNone/>
            </a:pPr>
            <a:r>
              <a:rPr lang="zh-CN" altLang="en-US" sz="2400">
                <a:latin typeface="楷体_GB2312" pitchFamily="49" charset="-122"/>
                <a:ea typeface="楷体_GB2312" pitchFamily="49" charset="-122"/>
              </a:rPr>
              <a:t>表面性能：符合印刷、粘合、涂装、染色、电镀、防雾等要求的表面性能。 </a:t>
            </a:r>
          </a:p>
          <a:p>
            <a:pPr eaLnBrk="0" hangingPunct="0">
              <a:lnSpc>
                <a:spcPct val="140000"/>
              </a:lnSpc>
              <a:spcBef>
                <a:spcPct val="50000"/>
              </a:spcBef>
              <a:buClrTx/>
              <a:buSzTx/>
              <a:buFontTx/>
              <a:buNone/>
            </a:pPr>
            <a:r>
              <a:rPr lang="zh-CN" altLang="en-US" sz="2400">
                <a:latin typeface="楷体_GB2312" pitchFamily="49" charset="-122"/>
                <a:ea typeface="楷体_GB2312" pitchFamily="49" charset="-122"/>
              </a:rPr>
              <a:t>改性分类：化学、电学、光学、热学、力学</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6" name="Text Box 4"/>
          <p:cNvSpPr txBox="1">
            <a:spLocks noChangeArrowheads="1"/>
          </p:cNvSpPr>
          <p:nvPr/>
        </p:nvSpPr>
        <p:spPr bwMode="auto">
          <a:xfrm>
            <a:off x="1042988" y="476250"/>
            <a:ext cx="7129462" cy="641350"/>
          </a:xfrm>
          <a:prstGeom prst="rect">
            <a:avLst/>
          </a:prstGeom>
          <a:noFill/>
          <a:ln w="12700" cap="sq" algn="ctr">
            <a:noFill/>
            <a:miter lim="800000"/>
            <a:headEnd/>
            <a:tailEnd/>
          </a:ln>
          <a:effectLst/>
        </p:spPr>
        <p:txBody>
          <a:bodyPr>
            <a:spAutoFit/>
          </a:bodyPr>
          <a:lstStyle/>
          <a:p>
            <a:pPr algn="ctr" eaLnBrk="0" hangingPunct="0">
              <a:lnSpc>
                <a:spcPct val="100000"/>
              </a:lnSpc>
              <a:spcBef>
                <a:spcPct val="50000"/>
              </a:spcBef>
              <a:buClrTx/>
              <a:buSzTx/>
              <a:buFontTx/>
              <a:buNone/>
              <a:defRPr/>
            </a:pPr>
            <a:r>
              <a:rPr lang="en-US" altLang="zh-CN" sz="3600">
                <a:solidFill>
                  <a:schemeClr val="folHlink"/>
                </a:solidFill>
                <a:effectLst>
                  <a:outerShdw blurRad="38100" dist="38100" dir="2700000" algn="tl">
                    <a:srgbClr val="000000"/>
                  </a:outerShdw>
                </a:effectLst>
                <a:latin typeface="Times New Roman" pitchFamily="18" charset="0"/>
              </a:rPr>
              <a:t>1.2 </a:t>
            </a:r>
            <a:r>
              <a:rPr lang="zh-CN" altLang="en-US" sz="3600">
                <a:solidFill>
                  <a:schemeClr val="folHlink"/>
                </a:solidFill>
                <a:effectLst>
                  <a:outerShdw blurRad="38100" dist="38100" dir="2700000" algn="tl">
                    <a:srgbClr val="000000"/>
                  </a:outerShdw>
                </a:effectLst>
                <a:latin typeface="Times New Roman" pitchFamily="18" charset="0"/>
              </a:rPr>
              <a:t>聚合物改性发展简况</a:t>
            </a:r>
          </a:p>
        </p:txBody>
      </p:sp>
      <p:sp>
        <p:nvSpPr>
          <p:cNvPr id="41987" name="Text Box 5"/>
          <p:cNvSpPr txBox="1">
            <a:spLocks noChangeArrowheads="1"/>
          </p:cNvSpPr>
          <p:nvPr/>
        </p:nvSpPr>
        <p:spPr bwMode="auto">
          <a:xfrm>
            <a:off x="468313" y="1268413"/>
            <a:ext cx="8423275" cy="5240337"/>
          </a:xfrm>
          <a:prstGeom prst="rect">
            <a:avLst/>
          </a:prstGeom>
          <a:noFill/>
          <a:ln w="12700" cap="sq" algn="ctr">
            <a:noFill/>
            <a:miter lim="800000"/>
            <a:headEnd/>
            <a:tailEnd/>
          </a:ln>
        </p:spPr>
        <p:txBody>
          <a:bodyPr>
            <a:spAutoFit/>
          </a:bodyPr>
          <a:lstStyle/>
          <a:p>
            <a:pPr eaLnBrk="0" hangingPunct="0">
              <a:lnSpc>
                <a:spcPct val="140000"/>
              </a:lnSpc>
              <a:spcBef>
                <a:spcPct val="50000"/>
              </a:spcBef>
              <a:buClrTx/>
              <a:buSzTx/>
              <a:buFontTx/>
              <a:buNone/>
            </a:pPr>
            <a:r>
              <a:rPr kumimoji="0" lang="en-US" altLang="zh-CN" sz="2400">
                <a:latin typeface="楷体_GB2312" pitchFamily="49" charset="-122"/>
                <a:ea typeface="楷体_GB2312" pitchFamily="49" charset="-122"/>
              </a:rPr>
              <a:t>1942</a:t>
            </a:r>
            <a:r>
              <a:rPr kumimoji="0" lang="zh-CN" altLang="en-US" sz="2400">
                <a:latin typeface="楷体_GB2312" pitchFamily="49" charset="-122"/>
                <a:ea typeface="楷体_GB2312" pitchFamily="49" charset="-122"/>
              </a:rPr>
              <a:t>年，聚氯乙稀</a:t>
            </a:r>
            <a:r>
              <a:rPr kumimoji="0" lang="en-US" altLang="zh-CN" sz="2400">
                <a:latin typeface="楷体_GB2312" pitchFamily="49" charset="-122"/>
                <a:ea typeface="楷体_GB2312" pitchFamily="49" charset="-122"/>
              </a:rPr>
              <a:t>(PVC)</a:t>
            </a:r>
            <a:r>
              <a:rPr kumimoji="0" lang="zh-CN" altLang="en-US" sz="2400">
                <a:latin typeface="楷体_GB2312" pitchFamily="49" charset="-122"/>
                <a:ea typeface="楷体_GB2312" pitchFamily="49" charset="-122"/>
              </a:rPr>
              <a:t>和丁腈橡胶（</a:t>
            </a:r>
            <a:r>
              <a:rPr kumimoji="0" lang="en-US" altLang="zh-CN" sz="2400">
                <a:latin typeface="楷体_GB2312" pitchFamily="49" charset="-122"/>
                <a:ea typeface="楷体_GB2312" pitchFamily="49" charset="-122"/>
              </a:rPr>
              <a:t>NBR</a:t>
            </a:r>
            <a:r>
              <a:rPr kumimoji="0" lang="zh-CN" altLang="en-US" sz="2400">
                <a:latin typeface="楷体_GB2312" pitchFamily="49" charset="-122"/>
                <a:ea typeface="楷体_GB2312" pitchFamily="49" charset="-122"/>
              </a:rPr>
              <a:t>）共混物问世。</a:t>
            </a:r>
          </a:p>
          <a:p>
            <a:pPr algn="dist" eaLnBrk="0" hangingPunct="0">
              <a:lnSpc>
                <a:spcPct val="140000"/>
              </a:lnSpc>
              <a:spcBef>
                <a:spcPct val="50000"/>
              </a:spcBef>
              <a:buClrTx/>
              <a:buSzTx/>
              <a:buFontTx/>
              <a:buNone/>
            </a:pPr>
            <a:r>
              <a:rPr kumimoji="0" lang="zh-CN" altLang="en-US" sz="2400">
                <a:latin typeface="楷体_GB2312" pitchFamily="49" charset="-122"/>
                <a:ea typeface="楷体_GB2312" pitchFamily="49" charset="-122"/>
              </a:rPr>
              <a:t>同年，</a:t>
            </a:r>
            <a:r>
              <a:rPr kumimoji="0" lang="en-US" altLang="zh-CN" sz="2400">
                <a:latin typeface="楷体_GB2312" pitchFamily="49" charset="-122"/>
                <a:ea typeface="楷体_GB2312" pitchFamily="49" charset="-122"/>
              </a:rPr>
              <a:t>Dow</a:t>
            </a:r>
            <a:r>
              <a:rPr kumimoji="0" lang="zh-CN" altLang="en-US" sz="2400">
                <a:latin typeface="楷体_GB2312" pitchFamily="49" charset="-122"/>
                <a:ea typeface="楷体_GB2312" pitchFamily="49" charset="-122"/>
              </a:rPr>
              <a:t>推出聚苯乙烯和聚丁二烯互穿聚合物网络材料，商品名</a:t>
            </a:r>
            <a:r>
              <a:rPr kumimoji="0" lang="en-US" altLang="zh-CN" sz="2400">
                <a:latin typeface="楷体_GB2312" pitchFamily="49" charset="-122"/>
                <a:ea typeface="楷体_GB2312" pitchFamily="49" charset="-122"/>
              </a:rPr>
              <a:t>Styralloy-22</a:t>
            </a:r>
            <a:r>
              <a:rPr kumimoji="0" lang="zh-CN" altLang="en-US" sz="2400">
                <a:latin typeface="楷体_GB2312" pitchFamily="49" charset="-122"/>
                <a:ea typeface="楷体_GB2312" pitchFamily="49" charset="-122"/>
              </a:rPr>
              <a:t>，并首次提出了</a:t>
            </a:r>
            <a:r>
              <a:rPr kumimoji="0" lang="zh-CN" altLang="en-US" sz="2400">
                <a:latin typeface="Times New Roman" pitchFamily="18" charset="0"/>
                <a:ea typeface="楷体_GB2312" pitchFamily="49" charset="-122"/>
              </a:rPr>
              <a:t>“</a:t>
            </a:r>
            <a:r>
              <a:rPr kumimoji="0" lang="zh-CN" altLang="en-US" sz="2400">
                <a:latin typeface="楷体_GB2312" pitchFamily="49" charset="-122"/>
                <a:ea typeface="楷体_GB2312" pitchFamily="49" charset="-122"/>
              </a:rPr>
              <a:t>聚合物合金</a:t>
            </a:r>
            <a:r>
              <a:rPr kumimoji="0" lang="zh-CN" altLang="en-US" sz="2400">
                <a:latin typeface="Times New Roman" pitchFamily="18" charset="0"/>
                <a:ea typeface="楷体_GB2312" pitchFamily="49" charset="-122"/>
              </a:rPr>
              <a:t>”</a:t>
            </a:r>
            <a:r>
              <a:rPr kumimoji="0" lang="zh-CN" altLang="en-US" sz="2400">
                <a:latin typeface="楷体_GB2312" pitchFamily="49" charset="-122"/>
                <a:ea typeface="楷体_GB2312" pitchFamily="49" charset="-122"/>
              </a:rPr>
              <a:t>的概念。</a:t>
            </a:r>
          </a:p>
          <a:p>
            <a:pPr eaLnBrk="0" hangingPunct="0">
              <a:lnSpc>
                <a:spcPct val="140000"/>
              </a:lnSpc>
              <a:spcBef>
                <a:spcPct val="50000"/>
              </a:spcBef>
              <a:buClrTx/>
              <a:buSzTx/>
              <a:buFontTx/>
              <a:buNone/>
            </a:pPr>
            <a:r>
              <a:rPr kumimoji="0" lang="en-US" altLang="zh-CN" sz="2400">
                <a:latin typeface="楷体_GB2312" pitchFamily="49" charset="-122"/>
                <a:ea typeface="楷体_GB2312" pitchFamily="49" charset="-122"/>
              </a:rPr>
              <a:t>1948</a:t>
            </a:r>
            <a:r>
              <a:rPr kumimoji="0" lang="zh-CN" altLang="en-US" sz="2400">
                <a:latin typeface="楷体_GB2312" pitchFamily="49" charset="-122"/>
                <a:ea typeface="楷体_GB2312" pitchFamily="49" charset="-122"/>
              </a:rPr>
              <a:t>年，</a:t>
            </a:r>
            <a:r>
              <a:rPr kumimoji="0" lang="en-US" altLang="zh-CN" sz="2400">
                <a:latin typeface="楷体_GB2312" pitchFamily="49" charset="-122"/>
                <a:ea typeface="楷体_GB2312" pitchFamily="49" charset="-122"/>
              </a:rPr>
              <a:t>HIPS</a:t>
            </a:r>
            <a:r>
              <a:rPr kumimoji="0" lang="zh-CN" altLang="en-US" sz="2400">
                <a:latin typeface="楷体_GB2312" pitchFamily="49" charset="-122"/>
                <a:ea typeface="楷体_GB2312" pitchFamily="49" charset="-122"/>
              </a:rPr>
              <a:t>问世，</a:t>
            </a:r>
            <a:r>
              <a:rPr kumimoji="0" lang="en-US" altLang="zh-CN" sz="2400">
                <a:latin typeface="楷体_GB2312" pitchFamily="49" charset="-122"/>
                <a:ea typeface="楷体_GB2312" pitchFamily="49" charset="-122"/>
              </a:rPr>
              <a:t>ABS</a:t>
            </a:r>
            <a:r>
              <a:rPr kumimoji="0" lang="zh-CN" altLang="en-US" sz="2400">
                <a:latin typeface="楷体_GB2312" pitchFamily="49" charset="-122"/>
                <a:ea typeface="楷体_GB2312" pitchFamily="49" charset="-122"/>
              </a:rPr>
              <a:t>（</a:t>
            </a:r>
            <a:r>
              <a:rPr kumimoji="0" lang="en-US" altLang="zh-CN" sz="2400">
                <a:latin typeface="楷体_GB2312" pitchFamily="49" charset="-122"/>
                <a:ea typeface="楷体_GB2312" pitchFamily="49" charset="-122"/>
              </a:rPr>
              <a:t>DOW)</a:t>
            </a:r>
            <a:r>
              <a:rPr kumimoji="0" lang="zh-CN" altLang="en-US" sz="2400">
                <a:latin typeface="楷体_GB2312" pitchFamily="49" charset="-122"/>
                <a:ea typeface="楷体_GB2312" pitchFamily="49" charset="-122"/>
              </a:rPr>
              <a:t>问世。</a:t>
            </a:r>
            <a:r>
              <a:rPr kumimoji="0" lang="en-US" altLang="zh-CN" sz="2400">
                <a:latin typeface="楷体_GB2312" pitchFamily="49" charset="-122"/>
                <a:ea typeface="楷体_GB2312" pitchFamily="49" charset="-122"/>
              </a:rPr>
              <a:t>ABS</a:t>
            </a:r>
            <a:r>
              <a:rPr kumimoji="0" lang="zh-CN" altLang="en-US" sz="2400">
                <a:latin typeface="楷体_GB2312" pitchFamily="49" charset="-122"/>
                <a:ea typeface="楷体_GB2312" pitchFamily="49" charset="-122"/>
              </a:rPr>
              <a:t>本身具有耐腐蚀、抗冲击、光泽性好、易于加工成型，足一种重要的工程塑料。此外，它还是制备聚合物合金的重要组分。</a:t>
            </a:r>
          </a:p>
          <a:p>
            <a:pPr eaLnBrk="0" hangingPunct="0">
              <a:lnSpc>
                <a:spcPct val="140000"/>
              </a:lnSpc>
              <a:spcBef>
                <a:spcPct val="50000"/>
              </a:spcBef>
              <a:buClrTx/>
              <a:buSzTx/>
              <a:buFontTx/>
              <a:buNone/>
            </a:pPr>
            <a:r>
              <a:rPr kumimoji="0" lang="en-US" altLang="zh-CN" sz="2400">
                <a:latin typeface="楷体_GB2312" pitchFamily="49" charset="-122"/>
                <a:ea typeface="楷体_GB2312" pitchFamily="49" charset="-122"/>
              </a:rPr>
              <a:t>60</a:t>
            </a:r>
            <a:r>
              <a:rPr kumimoji="0" lang="zh-CN" altLang="en-US" sz="2400">
                <a:latin typeface="楷体_GB2312" pitchFamily="49" charset="-122"/>
                <a:ea typeface="楷体_GB2312" pitchFamily="49" charset="-122"/>
              </a:rPr>
              <a:t>年代，利用它相继开发了</a:t>
            </a:r>
            <a:r>
              <a:rPr kumimoji="0" lang="en-US" altLang="zh-CN" sz="2400">
                <a:latin typeface="楷体_GB2312" pitchFamily="49" charset="-122"/>
                <a:ea typeface="楷体_GB2312" pitchFamily="49" charset="-122"/>
              </a:rPr>
              <a:t>ABS</a:t>
            </a:r>
            <a:r>
              <a:rPr kumimoji="0" lang="zh-CN" altLang="en-US" sz="2400">
                <a:latin typeface="楷体_GB2312" pitchFamily="49" charset="-122"/>
                <a:ea typeface="楷体_GB2312" pitchFamily="49" charset="-122"/>
              </a:rPr>
              <a:t>与</a:t>
            </a:r>
            <a:r>
              <a:rPr kumimoji="0" lang="en-US" altLang="zh-CN" sz="2400">
                <a:latin typeface="楷体_GB2312" pitchFamily="49" charset="-122"/>
                <a:ea typeface="楷体_GB2312" pitchFamily="49" charset="-122"/>
              </a:rPr>
              <a:t>PVC</a:t>
            </a:r>
            <a:r>
              <a:rPr kumimoji="0" lang="zh-CN" altLang="en-US" sz="2400">
                <a:latin typeface="楷体_GB2312" pitchFamily="49" charset="-122"/>
                <a:ea typeface="楷体_GB2312" pitchFamily="49" charset="-122"/>
              </a:rPr>
              <a:t>共混物、</a:t>
            </a:r>
            <a:r>
              <a:rPr kumimoji="0" lang="en-US" altLang="zh-CN" sz="2400">
                <a:latin typeface="楷体_GB2312" pitchFamily="49" charset="-122"/>
                <a:ea typeface="楷体_GB2312" pitchFamily="49" charset="-122"/>
              </a:rPr>
              <a:t>ABS</a:t>
            </a:r>
            <a:r>
              <a:rPr kumimoji="0" lang="zh-CN" altLang="en-US" sz="2400">
                <a:latin typeface="楷体_GB2312" pitchFamily="49" charset="-122"/>
                <a:ea typeface="楷体_GB2312" pitchFamily="49" charset="-122"/>
              </a:rPr>
              <a:t>与</a:t>
            </a:r>
            <a:r>
              <a:rPr kumimoji="0" lang="en-US" altLang="zh-CN" sz="2400">
                <a:latin typeface="楷体_GB2312" pitchFamily="49" charset="-122"/>
                <a:ea typeface="楷体_GB2312" pitchFamily="49" charset="-122"/>
              </a:rPr>
              <a:t>PC</a:t>
            </a:r>
            <a:r>
              <a:rPr kumimoji="0" lang="zh-CN" altLang="en-US" sz="2400">
                <a:latin typeface="楷体_GB2312" pitchFamily="49" charset="-122"/>
                <a:ea typeface="楷体_GB2312" pitchFamily="49" charset="-122"/>
              </a:rPr>
              <a:t>共混物等，这是发展聚合物合金的重要阶段。至今，含有</a:t>
            </a:r>
            <a:r>
              <a:rPr kumimoji="0" lang="en-US" altLang="zh-CN" sz="2400">
                <a:latin typeface="楷体_GB2312" pitchFamily="49" charset="-122"/>
                <a:ea typeface="楷体_GB2312" pitchFamily="49" charset="-122"/>
              </a:rPr>
              <a:t>ABS</a:t>
            </a:r>
            <a:r>
              <a:rPr kumimoji="0" lang="zh-CN" altLang="en-US" sz="2400">
                <a:latin typeface="楷体_GB2312" pitchFamily="49" charset="-122"/>
                <a:ea typeface="楷体_GB2312" pitchFamily="49" charset="-122"/>
              </a:rPr>
              <a:t>树脂的聚合物共混物仍占有很大的市场。</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p:txBody>
          <a:bodyPr/>
          <a:lstStyle/>
          <a:p>
            <a:pPr eaLnBrk="1" hangingPunct="1">
              <a:defRPr/>
            </a:pPr>
            <a:r>
              <a:rPr lang="zh-CN" altLang="en-US" b="1" dirty="0">
                <a:ea typeface="黑体" pitchFamily="2" charset="-122"/>
              </a:rPr>
              <a:t>课程要求</a:t>
            </a:r>
          </a:p>
        </p:txBody>
      </p:sp>
      <p:sp>
        <p:nvSpPr>
          <p:cNvPr id="7171" name="Rectangle 3"/>
          <p:cNvSpPr>
            <a:spLocks noGrp="1" noChangeArrowheads="1"/>
          </p:cNvSpPr>
          <p:nvPr>
            <p:ph type="body" idx="1"/>
          </p:nvPr>
        </p:nvSpPr>
        <p:spPr bwMode="auto">
          <a:xfrm>
            <a:off x="467544" y="1600200"/>
            <a:ext cx="8363272" cy="4781128"/>
          </a:xfrm>
          <a:no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140000"/>
              </a:lnSpc>
            </a:pPr>
            <a:r>
              <a:rPr lang="zh-CN" altLang="en-US" dirty="0"/>
              <a:t>上课认真听讲，做好笔记，按时完成作业。</a:t>
            </a:r>
          </a:p>
          <a:p>
            <a:pPr eaLnBrk="1" hangingPunct="1">
              <a:lnSpc>
                <a:spcPct val="140000"/>
              </a:lnSpc>
            </a:pPr>
            <a:r>
              <a:rPr lang="zh-CN" altLang="en-US" dirty="0"/>
              <a:t>考核方式：课堂讨论，占</a:t>
            </a:r>
            <a:r>
              <a:rPr lang="en-US" altLang="zh-CN" dirty="0"/>
              <a:t>10%</a:t>
            </a:r>
            <a:r>
              <a:rPr lang="zh-CN" altLang="en-US" dirty="0"/>
              <a:t>；</a:t>
            </a:r>
          </a:p>
          <a:p>
            <a:pPr eaLnBrk="1" hangingPunct="1">
              <a:lnSpc>
                <a:spcPct val="140000"/>
              </a:lnSpc>
              <a:buFont typeface="Wingdings" pitchFamily="2" charset="2"/>
              <a:buNone/>
            </a:pPr>
            <a:r>
              <a:rPr lang="zh-CN" altLang="en-US" dirty="0"/>
              <a:t>                       平时作业，占</a:t>
            </a:r>
            <a:r>
              <a:rPr lang="en-US" altLang="zh-CN" dirty="0"/>
              <a:t>10%</a:t>
            </a:r>
            <a:r>
              <a:rPr lang="zh-CN" altLang="en-US" dirty="0"/>
              <a:t>；</a:t>
            </a:r>
            <a:endParaRPr lang="en-US" altLang="zh-CN" dirty="0"/>
          </a:p>
          <a:p>
            <a:pPr eaLnBrk="1" hangingPunct="1">
              <a:lnSpc>
                <a:spcPct val="140000"/>
              </a:lnSpc>
              <a:buFont typeface="Wingdings" pitchFamily="2" charset="2"/>
              <a:buNone/>
            </a:pPr>
            <a:r>
              <a:rPr lang="zh-CN" altLang="en-US" dirty="0"/>
              <a:t>                       阶段性测试，占</a:t>
            </a:r>
            <a:r>
              <a:rPr lang="en-US" altLang="zh-CN" dirty="0"/>
              <a:t>20%</a:t>
            </a:r>
            <a:r>
              <a:rPr lang="zh-CN" altLang="en-US" dirty="0"/>
              <a:t>；</a:t>
            </a:r>
            <a:endParaRPr lang="en-US" altLang="zh-CN" dirty="0"/>
          </a:p>
          <a:p>
            <a:pPr eaLnBrk="1" hangingPunct="1">
              <a:lnSpc>
                <a:spcPct val="140000"/>
              </a:lnSpc>
              <a:buNone/>
            </a:pPr>
            <a:r>
              <a:rPr lang="zh-CN" altLang="en-US" dirty="0"/>
              <a:t>                       期中考试，占</a:t>
            </a:r>
            <a:r>
              <a:rPr lang="en-US" altLang="zh-CN" dirty="0"/>
              <a:t>20%</a:t>
            </a:r>
            <a:r>
              <a:rPr lang="zh-CN" altLang="en-US" dirty="0"/>
              <a:t>；</a:t>
            </a:r>
            <a:endParaRPr lang="en-US" altLang="zh-CN" dirty="0"/>
          </a:p>
          <a:p>
            <a:pPr eaLnBrk="1" hangingPunct="1">
              <a:lnSpc>
                <a:spcPct val="140000"/>
              </a:lnSpc>
              <a:buNone/>
            </a:pPr>
            <a:r>
              <a:rPr lang="zh-CN" altLang="en-US" dirty="0"/>
              <a:t>                       期末考试，占</a:t>
            </a:r>
            <a:r>
              <a:rPr lang="en-US" altLang="zh-CN" dirty="0"/>
              <a:t>40%</a:t>
            </a:r>
            <a:r>
              <a:rPr lang="zh-CN" altLang="en-US" dirty="0"/>
              <a:t>。</a:t>
            </a:r>
          </a:p>
          <a:p>
            <a:pPr eaLnBrk="1" hangingPunct="1">
              <a:lnSpc>
                <a:spcPct val="140000"/>
              </a:lnSpc>
              <a:buFont typeface="Wingdings" pitchFamily="2" charset="2"/>
              <a:buNone/>
            </a:pPr>
            <a:r>
              <a:rPr lang="zh-CN" altLang="en-US" dirty="0"/>
              <a:t>。</a:t>
            </a: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2"/>
          <p:cNvSpPr txBox="1">
            <a:spLocks noChangeArrowheads="1"/>
          </p:cNvSpPr>
          <p:nvPr/>
        </p:nvSpPr>
        <p:spPr bwMode="auto">
          <a:xfrm>
            <a:off x="323850" y="908050"/>
            <a:ext cx="8424863" cy="549275"/>
          </a:xfrm>
          <a:prstGeom prst="rect">
            <a:avLst/>
          </a:prstGeom>
          <a:noFill/>
          <a:ln w="12700" cap="sq" algn="ctr">
            <a:noFill/>
            <a:miter lim="800000"/>
            <a:headEnd/>
            <a:tailEnd/>
          </a:ln>
        </p:spPr>
        <p:txBody>
          <a:bodyPr>
            <a:spAutoFit/>
          </a:bodyPr>
          <a:lstStyle/>
          <a:p>
            <a:pPr eaLnBrk="0" hangingPunct="0">
              <a:lnSpc>
                <a:spcPct val="125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43011" name="Text Box 3"/>
          <p:cNvSpPr txBox="1">
            <a:spLocks noChangeArrowheads="1"/>
          </p:cNvSpPr>
          <p:nvPr/>
        </p:nvSpPr>
        <p:spPr bwMode="auto">
          <a:xfrm>
            <a:off x="323850" y="836613"/>
            <a:ext cx="8820150" cy="457200"/>
          </a:xfrm>
          <a:prstGeom prst="rect">
            <a:avLst/>
          </a:prstGeom>
          <a:noFill/>
          <a:ln w="12700" cap="sq" algn="ctr">
            <a:noFill/>
            <a:miter lim="800000"/>
            <a:headEnd/>
            <a:tailEnd/>
          </a:ln>
        </p:spPr>
        <p:txBody>
          <a:bodyPr>
            <a:spAutoFit/>
          </a:bodyPr>
          <a:lstStyle/>
          <a:p>
            <a:pPr eaLnBrk="0" hangingPunct="0">
              <a:lnSpc>
                <a:spcPct val="100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43012" name="Text Box 4"/>
          <p:cNvSpPr txBox="1">
            <a:spLocks noChangeArrowheads="1"/>
          </p:cNvSpPr>
          <p:nvPr/>
        </p:nvSpPr>
        <p:spPr bwMode="auto">
          <a:xfrm>
            <a:off x="395288" y="1052513"/>
            <a:ext cx="8353425" cy="5186362"/>
          </a:xfrm>
          <a:prstGeom prst="rect">
            <a:avLst/>
          </a:prstGeom>
          <a:noFill/>
          <a:ln w="12700" cap="sq" algn="ctr">
            <a:noFill/>
            <a:miter lim="800000"/>
            <a:headEnd/>
            <a:tailEnd/>
          </a:ln>
        </p:spPr>
        <p:txBody>
          <a:bodyPr>
            <a:spAutoFit/>
          </a:bodyPr>
          <a:lstStyle/>
          <a:p>
            <a:pPr eaLnBrk="0" hangingPunct="0">
              <a:lnSpc>
                <a:spcPct val="140000"/>
              </a:lnSpc>
              <a:spcBef>
                <a:spcPct val="50000"/>
              </a:spcBef>
              <a:buClrTx/>
              <a:buSzTx/>
              <a:buFontTx/>
              <a:buNone/>
            </a:pPr>
            <a:r>
              <a:rPr kumimoji="0" lang="en-US" altLang="zh-CN" sz="2400">
                <a:latin typeface="楷体_GB2312" pitchFamily="49" charset="-122"/>
                <a:ea typeface="楷体_GB2312" pitchFamily="49" charset="-122"/>
              </a:rPr>
              <a:t>1960</a:t>
            </a:r>
            <a:r>
              <a:rPr kumimoji="0" lang="zh-CN" altLang="en-US" sz="2400">
                <a:latin typeface="楷体_GB2312" pitchFamily="49" charset="-122"/>
                <a:ea typeface="楷体_GB2312" pitchFamily="49" charset="-122"/>
              </a:rPr>
              <a:t>年，聚苯醚（</a:t>
            </a:r>
            <a:r>
              <a:rPr kumimoji="0" lang="en-US" altLang="zh-CN" sz="2400">
                <a:latin typeface="楷体_GB2312" pitchFamily="49" charset="-122"/>
                <a:ea typeface="楷体_GB2312" pitchFamily="49" charset="-122"/>
              </a:rPr>
              <a:t>PPO</a:t>
            </a:r>
            <a:r>
              <a:rPr kumimoji="0" lang="zh-CN" altLang="en-US" sz="2400">
                <a:latin typeface="楷体_GB2312" pitchFamily="49" charset="-122"/>
                <a:ea typeface="楷体_GB2312" pitchFamily="49" charset="-122"/>
              </a:rPr>
              <a:t>）和聚苯乙烯（</a:t>
            </a:r>
            <a:r>
              <a:rPr kumimoji="0" lang="en-US" altLang="zh-CN" sz="2400">
                <a:latin typeface="楷体_GB2312" pitchFamily="49" charset="-122"/>
                <a:ea typeface="楷体_GB2312" pitchFamily="49" charset="-122"/>
              </a:rPr>
              <a:t>PS</a:t>
            </a:r>
            <a:r>
              <a:rPr kumimoji="0" lang="zh-CN" altLang="en-US" sz="2400">
                <a:latin typeface="楷体_GB2312" pitchFamily="49" charset="-122"/>
                <a:ea typeface="楷体_GB2312" pitchFamily="49" charset="-122"/>
              </a:rPr>
              <a:t>）共混物研制成功。</a:t>
            </a:r>
            <a:r>
              <a:rPr kumimoji="0" lang="en-US" altLang="zh-CN" sz="2400">
                <a:latin typeface="楷体_GB2312" pitchFamily="49" charset="-122"/>
                <a:ea typeface="楷体_GB2312" pitchFamily="49" charset="-122"/>
              </a:rPr>
              <a:t>(PPO</a:t>
            </a:r>
            <a:r>
              <a:rPr kumimoji="0" lang="zh-CN" altLang="en-US" sz="2400">
                <a:latin typeface="楷体_GB2312" pitchFamily="49" charset="-122"/>
                <a:ea typeface="楷体_GB2312" pitchFamily="49" charset="-122"/>
              </a:rPr>
              <a:t>加工困难，加入</a:t>
            </a:r>
            <a:r>
              <a:rPr kumimoji="0" lang="en-US" altLang="zh-CN" sz="2400">
                <a:latin typeface="楷体_GB2312" pitchFamily="49" charset="-122"/>
                <a:ea typeface="楷体_GB2312" pitchFamily="49" charset="-122"/>
              </a:rPr>
              <a:t>PS</a:t>
            </a:r>
            <a:r>
              <a:rPr kumimoji="0" lang="zh-CN" altLang="en-US" sz="2400">
                <a:latin typeface="楷体_GB2312" pitchFamily="49" charset="-122"/>
                <a:ea typeface="楷体_GB2312" pitchFamily="49" charset="-122"/>
              </a:rPr>
              <a:t>后，不但加工容易而且力学性能出现协同效应，</a:t>
            </a:r>
            <a:r>
              <a:rPr kumimoji="0" lang="en-US" altLang="zh-CN" sz="2400">
                <a:latin typeface="楷体_GB2312" pitchFamily="49" charset="-122"/>
                <a:ea typeface="楷体_GB2312" pitchFamily="49" charset="-122"/>
              </a:rPr>
              <a:t>1965</a:t>
            </a:r>
            <a:r>
              <a:rPr kumimoji="0" lang="zh-CN" altLang="en-US" sz="2400">
                <a:latin typeface="楷体_GB2312" pitchFamily="49" charset="-122"/>
                <a:ea typeface="楷体_GB2312" pitchFamily="49" charset="-122"/>
              </a:rPr>
              <a:t>年通用公司开发成功，商品名</a:t>
            </a:r>
            <a:r>
              <a:rPr kumimoji="0" lang="en-US" altLang="zh-CN" sz="2400">
                <a:latin typeface="楷体_GB2312" pitchFamily="49" charset="-122"/>
                <a:ea typeface="楷体_GB2312" pitchFamily="49" charset="-122"/>
              </a:rPr>
              <a:t>Novy1</a:t>
            </a:r>
            <a:r>
              <a:rPr kumimoji="0" lang="zh-CN" altLang="en-US" sz="2400">
                <a:latin typeface="楷体_GB2312" pitchFamily="49" charset="-122"/>
                <a:ea typeface="楷体_GB2312" pitchFamily="49" charset="-122"/>
              </a:rPr>
              <a:t>。</a:t>
            </a:r>
            <a:r>
              <a:rPr kumimoji="0" lang="en-US" altLang="zh-CN" sz="2400">
                <a:latin typeface="楷体_GB2312" pitchFamily="49" charset="-122"/>
                <a:ea typeface="楷体_GB2312" pitchFamily="49" charset="-122"/>
              </a:rPr>
              <a:t>)</a:t>
            </a:r>
          </a:p>
          <a:p>
            <a:pPr eaLnBrk="0" hangingPunct="0">
              <a:lnSpc>
                <a:spcPct val="140000"/>
              </a:lnSpc>
              <a:spcBef>
                <a:spcPct val="50000"/>
              </a:spcBef>
              <a:buClrTx/>
              <a:buSzTx/>
              <a:buFontTx/>
              <a:buNone/>
            </a:pPr>
            <a:r>
              <a:rPr kumimoji="0" lang="en-US" altLang="zh-CN" sz="2400">
                <a:latin typeface="楷体_GB2312" pitchFamily="49" charset="-122"/>
                <a:ea typeface="楷体_GB2312" pitchFamily="49" charset="-122"/>
              </a:rPr>
              <a:t>1964</a:t>
            </a:r>
            <a:r>
              <a:rPr kumimoji="0" lang="zh-CN" altLang="en-US" sz="2400">
                <a:latin typeface="楷体_GB2312" pitchFamily="49" charset="-122"/>
                <a:ea typeface="楷体_GB2312" pitchFamily="49" charset="-122"/>
              </a:rPr>
              <a:t>年，四氧化锇染色法应用于电镜观察，使人们从微观上观察两相状态，是聚合物改性研究过程中的重要里程碑。</a:t>
            </a:r>
          </a:p>
          <a:p>
            <a:pPr eaLnBrk="0" hangingPunct="0">
              <a:lnSpc>
                <a:spcPct val="140000"/>
              </a:lnSpc>
              <a:spcBef>
                <a:spcPct val="50000"/>
              </a:spcBef>
              <a:buClrTx/>
              <a:buSzTx/>
              <a:buFontTx/>
              <a:buNone/>
            </a:pPr>
            <a:r>
              <a:rPr kumimoji="0" lang="en-US" altLang="zh-CN" sz="2400">
                <a:latin typeface="楷体_GB2312" pitchFamily="49" charset="-122"/>
                <a:ea typeface="楷体_GB2312" pitchFamily="49" charset="-122"/>
              </a:rPr>
              <a:t>1965</a:t>
            </a:r>
            <a:r>
              <a:rPr kumimoji="0" lang="zh-CN" altLang="en-US" sz="2400">
                <a:latin typeface="楷体_GB2312" pitchFamily="49" charset="-122"/>
                <a:ea typeface="楷体_GB2312" pitchFamily="49" charset="-122"/>
              </a:rPr>
              <a:t>年，热塑性弹性体问世；</a:t>
            </a:r>
            <a:endParaRPr kumimoji="0" lang="en-US" altLang="zh-CN" sz="2400">
              <a:latin typeface="楷体_GB2312" pitchFamily="49" charset="-122"/>
              <a:ea typeface="楷体_GB2312" pitchFamily="49" charset="-122"/>
            </a:endParaRPr>
          </a:p>
          <a:p>
            <a:pPr eaLnBrk="0" hangingPunct="0">
              <a:lnSpc>
                <a:spcPct val="140000"/>
              </a:lnSpc>
              <a:spcBef>
                <a:spcPct val="50000"/>
              </a:spcBef>
              <a:buClrTx/>
              <a:buSzTx/>
              <a:buFontTx/>
              <a:buNone/>
            </a:pPr>
            <a:r>
              <a:rPr kumimoji="0" lang="en-US" altLang="zh-CN" sz="2400">
                <a:latin typeface="楷体_GB2312" pitchFamily="49" charset="-122"/>
                <a:ea typeface="楷体_GB2312" pitchFamily="49" charset="-122"/>
              </a:rPr>
              <a:t>1975</a:t>
            </a:r>
            <a:r>
              <a:rPr kumimoji="0" lang="zh-CN" altLang="en-US" sz="2400">
                <a:latin typeface="楷体_GB2312" pitchFamily="49" charset="-122"/>
                <a:ea typeface="楷体_GB2312" pitchFamily="49" charset="-122"/>
              </a:rPr>
              <a:t>年，</a:t>
            </a:r>
            <a:r>
              <a:rPr kumimoji="0" lang="en-US" altLang="zh-CN" sz="2400">
                <a:latin typeface="楷体_GB2312" pitchFamily="49" charset="-122"/>
                <a:ea typeface="楷体_GB2312" pitchFamily="49" charset="-122"/>
              </a:rPr>
              <a:t>Du pont</a:t>
            </a:r>
            <a:r>
              <a:rPr kumimoji="0" lang="zh-CN" altLang="en-US" sz="2400">
                <a:latin typeface="楷体_GB2312" pitchFamily="49" charset="-122"/>
                <a:ea typeface="楷体_GB2312" pitchFamily="49" charset="-122"/>
              </a:rPr>
              <a:t>公司开发了超韧尼龙，冲击强度大幅度提高，是聚酰胺与聚烯烃共混物。</a:t>
            </a:r>
          </a:p>
          <a:p>
            <a:pPr eaLnBrk="0" hangingPunct="0">
              <a:lnSpc>
                <a:spcPct val="100000"/>
              </a:lnSpc>
              <a:spcBef>
                <a:spcPct val="50000"/>
              </a:spcBef>
              <a:buClrTx/>
              <a:buSzTx/>
              <a:buFontTx/>
              <a:buNone/>
            </a:pPr>
            <a:endParaRPr kumimoji="0" lang="zh-CN" altLang="en-US">
              <a:latin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2"/>
          <p:cNvSpPr txBox="1">
            <a:spLocks noChangeArrowheads="1"/>
          </p:cNvSpPr>
          <p:nvPr/>
        </p:nvSpPr>
        <p:spPr bwMode="auto">
          <a:xfrm>
            <a:off x="323850" y="908050"/>
            <a:ext cx="8424863" cy="549275"/>
          </a:xfrm>
          <a:prstGeom prst="rect">
            <a:avLst/>
          </a:prstGeom>
          <a:noFill/>
          <a:ln w="12700" cap="sq" algn="ctr">
            <a:noFill/>
            <a:miter lim="800000"/>
            <a:headEnd/>
            <a:tailEnd/>
          </a:ln>
        </p:spPr>
        <p:txBody>
          <a:bodyPr>
            <a:spAutoFit/>
          </a:bodyPr>
          <a:lstStyle/>
          <a:p>
            <a:pPr eaLnBrk="0" hangingPunct="0">
              <a:lnSpc>
                <a:spcPct val="125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44035" name="Text Box 3"/>
          <p:cNvSpPr txBox="1">
            <a:spLocks noChangeArrowheads="1"/>
          </p:cNvSpPr>
          <p:nvPr/>
        </p:nvSpPr>
        <p:spPr bwMode="auto">
          <a:xfrm>
            <a:off x="323850" y="836613"/>
            <a:ext cx="8820150" cy="457200"/>
          </a:xfrm>
          <a:prstGeom prst="rect">
            <a:avLst/>
          </a:prstGeom>
          <a:noFill/>
          <a:ln w="12700" cap="sq" algn="ctr">
            <a:noFill/>
            <a:miter lim="800000"/>
            <a:headEnd/>
            <a:tailEnd/>
          </a:ln>
        </p:spPr>
        <p:txBody>
          <a:bodyPr>
            <a:spAutoFit/>
          </a:bodyPr>
          <a:lstStyle/>
          <a:p>
            <a:pPr eaLnBrk="0" hangingPunct="0">
              <a:lnSpc>
                <a:spcPct val="100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44036" name="Text Box 4"/>
          <p:cNvSpPr txBox="1">
            <a:spLocks noChangeArrowheads="1"/>
          </p:cNvSpPr>
          <p:nvPr/>
        </p:nvSpPr>
        <p:spPr bwMode="auto">
          <a:xfrm>
            <a:off x="684213" y="1700213"/>
            <a:ext cx="7848600" cy="3084512"/>
          </a:xfrm>
          <a:prstGeom prst="rect">
            <a:avLst/>
          </a:prstGeom>
          <a:noFill/>
          <a:ln w="12700" cap="sq" algn="ctr">
            <a:noFill/>
            <a:miter lim="800000"/>
            <a:headEnd/>
            <a:tailEnd/>
          </a:ln>
        </p:spPr>
        <p:txBody>
          <a:bodyPr>
            <a:spAutoFit/>
          </a:bodyPr>
          <a:lstStyle/>
          <a:p>
            <a:pPr eaLnBrk="0" hangingPunct="0">
              <a:lnSpc>
                <a:spcPct val="140000"/>
              </a:lnSpc>
              <a:spcBef>
                <a:spcPct val="50000"/>
              </a:spcBef>
              <a:buClrTx/>
              <a:buSzTx/>
              <a:buFontTx/>
              <a:buNone/>
            </a:pPr>
            <a:r>
              <a:rPr kumimoji="0" lang="zh-CN" altLang="en-US" sz="2400">
                <a:latin typeface="楷体_GB2312" pitchFamily="49" charset="-122"/>
                <a:ea typeface="楷体_GB2312" pitchFamily="49" charset="-122"/>
              </a:rPr>
              <a:t>    </a:t>
            </a:r>
            <a:r>
              <a:rPr kumimoji="0" lang="zh-CN" altLang="en-US" sz="2800">
                <a:latin typeface="楷体_GB2312" pitchFamily="49" charset="-122"/>
                <a:ea typeface="楷体_GB2312" pitchFamily="49" charset="-122"/>
              </a:rPr>
              <a:t>在改性理论方面，也有长足的发展，以塑料增韧理论为例，</a:t>
            </a:r>
            <a:r>
              <a:rPr kumimoji="0" lang="en-US" altLang="zh-CN" sz="2800">
                <a:latin typeface="楷体_GB2312" pitchFamily="49" charset="-122"/>
                <a:ea typeface="楷体_GB2312" pitchFamily="49" charset="-122"/>
              </a:rPr>
              <a:t>20</a:t>
            </a:r>
            <a:r>
              <a:rPr kumimoji="0" lang="zh-CN" altLang="en-US" sz="2800">
                <a:latin typeface="楷体_GB2312" pitchFamily="49" charset="-122"/>
                <a:ea typeface="楷体_GB2312" pitchFamily="49" charset="-122"/>
              </a:rPr>
              <a:t>世纪</a:t>
            </a:r>
            <a:r>
              <a:rPr kumimoji="0" lang="en-US" altLang="zh-CN" sz="2800">
                <a:latin typeface="楷体_GB2312" pitchFamily="49" charset="-122"/>
                <a:ea typeface="楷体_GB2312" pitchFamily="49" charset="-122"/>
              </a:rPr>
              <a:t>70</a:t>
            </a:r>
            <a:r>
              <a:rPr kumimoji="0" lang="zh-CN" altLang="en-US" sz="2800">
                <a:latin typeface="楷体_GB2312" pitchFamily="49" charset="-122"/>
                <a:ea typeface="楷体_GB2312" pitchFamily="49" charset="-122"/>
              </a:rPr>
              <a:t>年代以前，增韧机理研究偏重于橡胶增韧，</a:t>
            </a:r>
            <a:r>
              <a:rPr kumimoji="0" lang="en-US" altLang="zh-CN" sz="2800">
                <a:latin typeface="楷体_GB2312" pitchFamily="49" charset="-122"/>
                <a:ea typeface="楷体_GB2312" pitchFamily="49" charset="-122"/>
              </a:rPr>
              <a:t>80</a:t>
            </a:r>
            <a:r>
              <a:rPr kumimoji="0" lang="zh-CN" altLang="en-US" sz="2800">
                <a:latin typeface="楷体_GB2312" pitchFamily="49" charset="-122"/>
                <a:ea typeface="楷体_GB2312" pitchFamily="49" charset="-122"/>
              </a:rPr>
              <a:t>年代对韧性聚合物基体进行了研究，</a:t>
            </a:r>
            <a:r>
              <a:rPr kumimoji="0" lang="en-US" altLang="zh-CN" sz="2800">
                <a:latin typeface="楷体_GB2312" pitchFamily="49" charset="-122"/>
                <a:ea typeface="楷体_GB2312" pitchFamily="49" charset="-122"/>
              </a:rPr>
              <a:t>90</a:t>
            </a:r>
            <a:r>
              <a:rPr kumimoji="0" lang="zh-CN" altLang="en-US" sz="2800">
                <a:latin typeface="楷体_GB2312" pitchFamily="49" charset="-122"/>
                <a:ea typeface="楷体_GB2312" pitchFamily="49" charset="-122"/>
              </a:rPr>
              <a:t>年代，非弹性体增韧机理的研究又发展起来。</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2916238" y="765175"/>
            <a:ext cx="3259137" cy="641350"/>
          </a:xfrm>
          <a:prstGeom prst="rect">
            <a:avLst/>
          </a:prstGeom>
          <a:noFill/>
          <a:ln w="9525">
            <a:noFill/>
            <a:miter lim="800000"/>
            <a:headEnd/>
            <a:tailEnd/>
          </a:ln>
        </p:spPr>
        <p:txBody>
          <a:bodyPr>
            <a:spAutoFit/>
          </a:bodyPr>
          <a:lstStyle/>
          <a:p>
            <a:pPr>
              <a:lnSpc>
                <a:spcPct val="100000"/>
              </a:lnSpc>
              <a:spcBef>
                <a:spcPct val="0"/>
              </a:spcBef>
              <a:buClrTx/>
              <a:buSzTx/>
              <a:buFontTx/>
              <a:buNone/>
            </a:pPr>
            <a:r>
              <a:rPr kumimoji="0" lang="zh-CN" altLang="en-US" sz="3600">
                <a:solidFill>
                  <a:srgbClr val="FFFF00"/>
                </a:solidFill>
                <a:latin typeface="Times New Roman" pitchFamily="18" charset="0"/>
                <a:ea typeface="楷体_GB2312" pitchFamily="49" charset="-122"/>
              </a:rPr>
              <a:t>第一章 思考题</a:t>
            </a:r>
          </a:p>
        </p:txBody>
      </p:sp>
      <p:sp>
        <p:nvSpPr>
          <p:cNvPr id="45059" name="Rectangle 3"/>
          <p:cNvSpPr>
            <a:spLocks noChangeArrowheads="1"/>
          </p:cNvSpPr>
          <p:nvPr/>
        </p:nvSpPr>
        <p:spPr bwMode="auto">
          <a:xfrm>
            <a:off x="468313" y="1995488"/>
            <a:ext cx="8362950" cy="3683000"/>
          </a:xfrm>
          <a:prstGeom prst="rect">
            <a:avLst/>
          </a:prstGeom>
          <a:noFill/>
          <a:ln w="9525">
            <a:noFill/>
            <a:miter lim="800000"/>
            <a:headEnd/>
            <a:tailEnd/>
          </a:ln>
        </p:spPr>
        <p:txBody>
          <a:bodyPr wrap="none">
            <a:spAutoFit/>
          </a:bodyPr>
          <a:lstStyle/>
          <a:p>
            <a:pPr>
              <a:lnSpc>
                <a:spcPct val="140000"/>
              </a:lnSpc>
              <a:spcBef>
                <a:spcPct val="0"/>
              </a:spcBef>
              <a:buClrTx/>
              <a:buSzTx/>
              <a:buFontTx/>
              <a:buNone/>
            </a:pPr>
            <a:r>
              <a:rPr lang="en-US" altLang="zh-CN" sz="2800" b="0">
                <a:latin typeface="Times New Roman" pitchFamily="18" charset="0"/>
                <a:ea typeface="黑体" pitchFamily="2" charset="-122"/>
              </a:rPr>
              <a:t>1. </a:t>
            </a:r>
            <a:r>
              <a:rPr lang="zh-CN" altLang="en-US" sz="2800" b="0">
                <a:latin typeface="Times New Roman" pitchFamily="18" charset="0"/>
                <a:ea typeface="黑体" pitchFamily="2" charset="-122"/>
              </a:rPr>
              <a:t>简述高聚物改性工艺的方法有哪些。</a:t>
            </a:r>
          </a:p>
          <a:p>
            <a:pPr>
              <a:lnSpc>
                <a:spcPct val="140000"/>
              </a:lnSpc>
              <a:spcBef>
                <a:spcPct val="0"/>
              </a:spcBef>
              <a:buClrTx/>
              <a:buSzTx/>
              <a:buFontTx/>
              <a:buNone/>
            </a:pPr>
            <a:endParaRPr lang="zh-CN" altLang="en-US" sz="2800" b="0">
              <a:latin typeface="Times New Roman" pitchFamily="18" charset="0"/>
              <a:ea typeface="黑体" pitchFamily="2" charset="-122"/>
            </a:endParaRPr>
          </a:p>
          <a:p>
            <a:pPr>
              <a:lnSpc>
                <a:spcPct val="140000"/>
              </a:lnSpc>
              <a:spcBef>
                <a:spcPct val="0"/>
              </a:spcBef>
              <a:buClrTx/>
              <a:buSzTx/>
              <a:buFontTx/>
              <a:buNone/>
            </a:pPr>
            <a:r>
              <a:rPr lang="en-US" altLang="zh-CN" sz="2800" b="0">
                <a:latin typeface="Times New Roman" pitchFamily="18" charset="0"/>
                <a:ea typeface="黑体" pitchFamily="2" charset="-122"/>
              </a:rPr>
              <a:t>2. </a:t>
            </a:r>
            <a:r>
              <a:rPr lang="zh-CN" altLang="en-US" sz="2800" b="0">
                <a:latin typeface="Times New Roman" pitchFamily="18" charset="0"/>
                <a:ea typeface="黑体" pitchFamily="2" charset="-122"/>
              </a:rPr>
              <a:t>简述</a:t>
            </a:r>
            <a:r>
              <a:rPr kumimoji="0" lang="zh-CN" altLang="en-US" sz="2800" b="0">
                <a:latin typeface="Times New Roman" pitchFamily="18" charset="0"/>
                <a:ea typeface="黑体" pitchFamily="2" charset="-122"/>
              </a:rPr>
              <a:t>共聚改性的</a:t>
            </a:r>
            <a:r>
              <a:rPr lang="zh-CN" altLang="en-US" sz="2800" b="0">
                <a:latin typeface="Times New Roman" pitchFamily="18" charset="0"/>
                <a:ea typeface="黑体" pitchFamily="2" charset="-122"/>
              </a:rPr>
              <a:t>共聚物类型有哪些</a:t>
            </a:r>
            <a:r>
              <a:rPr kumimoji="0" lang="zh-CN" altLang="en-US" sz="2800" b="0">
                <a:latin typeface="Times New Roman" pitchFamily="18" charset="0"/>
                <a:ea typeface="黑体" pitchFamily="2" charset="-122"/>
              </a:rPr>
              <a:t>。</a:t>
            </a:r>
            <a:endParaRPr lang="zh-CN" altLang="en-US" sz="2800" b="0">
              <a:latin typeface="Times New Roman" pitchFamily="18" charset="0"/>
              <a:ea typeface="黑体" pitchFamily="2" charset="-122"/>
            </a:endParaRPr>
          </a:p>
          <a:p>
            <a:pPr>
              <a:lnSpc>
                <a:spcPct val="140000"/>
              </a:lnSpc>
              <a:spcBef>
                <a:spcPct val="0"/>
              </a:spcBef>
              <a:buClrTx/>
              <a:buSzTx/>
              <a:buFontTx/>
              <a:buNone/>
            </a:pPr>
            <a:endParaRPr lang="zh-CN" altLang="en-US" sz="2800" b="0">
              <a:latin typeface="Times New Roman" pitchFamily="18" charset="0"/>
              <a:ea typeface="黑体" pitchFamily="2" charset="-122"/>
            </a:endParaRPr>
          </a:p>
          <a:p>
            <a:pPr>
              <a:lnSpc>
                <a:spcPct val="140000"/>
              </a:lnSpc>
              <a:spcBef>
                <a:spcPct val="0"/>
              </a:spcBef>
              <a:buClrTx/>
              <a:buSzTx/>
              <a:buFontTx/>
              <a:buNone/>
            </a:pPr>
            <a:r>
              <a:rPr kumimoji="0" lang="en-US" altLang="zh-CN" sz="2800" b="0">
                <a:latin typeface="Times New Roman" pitchFamily="18" charset="0"/>
                <a:ea typeface="黑体" pitchFamily="2" charset="-122"/>
              </a:rPr>
              <a:t>3. </a:t>
            </a:r>
            <a:r>
              <a:rPr lang="zh-CN" altLang="en-US" sz="2800" b="0">
                <a:latin typeface="Times New Roman" pitchFamily="18" charset="0"/>
                <a:ea typeface="黑体" pitchFamily="2" charset="-122"/>
              </a:rPr>
              <a:t>简述</a:t>
            </a:r>
            <a:r>
              <a:rPr kumimoji="0" lang="zh-CN" altLang="en-US" sz="2800" b="0">
                <a:latin typeface="Times New Roman" pitchFamily="18" charset="0"/>
                <a:ea typeface="黑体" pitchFamily="2" charset="-122"/>
              </a:rPr>
              <a:t>共混聚合物的制备方法以及共混聚合物的主要</a:t>
            </a:r>
          </a:p>
          <a:p>
            <a:pPr>
              <a:lnSpc>
                <a:spcPct val="140000"/>
              </a:lnSpc>
              <a:spcBef>
                <a:spcPct val="0"/>
              </a:spcBef>
              <a:buClrTx/>
              <a:buSzTx/>
              <a:buFontTx/>
              <a:buNone/>
            </a:pPr>
            <a:r>
              <a:rPr kumimoji="0" lang="zh-CN" altLang="en-US" sz="2800" b="0">
                <a:latin typeface="Times New Roman" pitchFamily="18" charset="0"/>
                <a:ea typeface="黑体" pitchFamily="2" charset="-122"/>
              </a:rPr>
              <a:t>类型。</a:t>
            </a:r>
            <a:endParaRPr lang="zh-CN" altLang="en-US" sz="2800" b="0">
              <a:latin typeface="Times New Roman" pitchFamily="18" charset="0"/>
              <a:ea typeface="黑体" pitchFamily="2"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971550" y="533400"/>
            <a:ext cx="7191375" cy="866775"/>
          </a:xfrm>
        </p:spPr>
        <p:txBody>
          <a:bodyPr/>
          <a:lstStyle/>
          <a:p>
            <a:pPr eaLnBrk="1" hangingPunct="1">
              <a:lnSpc>
                <a:spcPct val="150000"/>
              </a:lnSpc>
              <a:defRPr/>
            </a:pPr>
            <a:r>
              <a:rPr lang="zh-CN" altLang="en-US" b="1">
                <a:ea typeface="黑体" pitchFamily="2" charset="-122"/>
              </a:rPr>
              <a:t>课程内容</a:t>
            </a:r>
            <a:endParaRPr lang="zh-CN" altLang="en-US" b="1">
              <a:cs typeface="Times New Roman" pitchFamily="18" charset="0"/>
            </a:endParaRPr>
          </a:p>
        </p:txBody>
      </p:sp>
      <p:sp>
        <p:nvSpPr>
          <p:cNvPr id="86019" name="Rectangle 3"/>
          <p:cNvSpPr>
            <a:spLocks noGrp="1" noChangeArrowheads="1"/>
          </p:cNvSpPr>
          <p:nvPr>
            <p:ph type="body" idx="1"/>
          </p:nvPr>
        </p:nvSpPr>
        <p:spPr bwMode="auto">
          <a:xfrm>
            <a:off x="827088" y="1628775"/>
            <a:ext cx="7994650" cy="4752975"/>
          </a:xfrm>
          <a:noFill/>
          <a:ln>
            <a:miter lim="800000"/>
            <a:headEnd/>
            <a:tailEnd/>
          </a:ln>
        </p:spPr>
        <p:txBody>
          <a:bodyPr vert="horz" wrap="square" lIns="91440" tIns="45720" rIns="91440" bIns="45720" numCol="1" anchor="t" anchorCtr="0" compatLnSpc="1">
            <a:prstTxWarp prst="textNoShape">
              <a:avLst/>
            </a:prstTxWarp>
          </a:bodyPr>
          <a:lstStyle/>
          <a:p>
            <a:pPr algn="just" eaLnBrk="1" hangingPunct="1">
              <a:lnSpc>
                <a:spcPct val="150000"/>
              </a:lnSpc>
              <a:spcBef>
                <a:spcPct val="0"/>
              </a:spcBef>
            </a:pPr>
            <a:r>
              <a:rPr lang="zh-CN" altLang="en-US" b="1"/>
              <a:t>第</a:t>
            </a:r>
            <a:r>
              <a:rPr lang="en-US" altLang="zh-CN" b="1"/>
              <a:t>1</a:t>
            </a:r>
            <a:r>
              <a:rPr lang="zh-CN" altLang="en-US" b="1"/>
              <a:t>章 绪论 </a:t>
            </a:r>
          </a:p>
          <a:p>
            <a:pPr algn="just" eaLnBrk="1" hangingPunct="1">
              <a:lnSpc>
                <a:spcPct val="150000"/>
              </a:lnSpc>
              <a:spcBef>
                <a:spcPct val="0"/>
              </a:spcBef>
            </a:pPr>
            <a:r>
              <a:rPr lang="zh-CN" altLang="en-US" b="1"/>
              <a:t>第</a:t>
            </a:r>
            <a:r>
              <a:rPr lang="en-US" altLang="zh-CN" b="1"/>
              <a:t>2</a:t>
            </a:r>
            <a:r>
              <a:rPr lang="zh-CN" altLang="en-US" b="1"/>
              <a:t>章 共混改性基本原理</a:t>
            </a:r>
            <a:endParaRPr lang="zh-CN" altLang="en-US" sz="2800" b="1">
              <a:latin typeface="宋体" pitchFamily="2" charset="-122"/>
            </a:endParaRPr>
          </a:p>
          <a:p>
            <a:pPr algn="just" eaLnBrk="1" hangingPunct="1">
              <a:lnSpc>
                <a:spcPct val="150000"/>
              </a:lnSpc>
              <a:spcBef>
                <a:spcPct val="0"/>
              </a:spcBef>
            </a:pPr>
            <a:r>
              <a:rPr lang="zh-CN" altLang="en-US" b="1"/>
              <a:t>第</a:t>
            </a:r>
            <a:r>
              <a:rPr lang="en-US" altLang="zh-CN" b="1"/>
              <a:t>3</a:t>
            </a:r>
            <a:r>
              <a:rPr lang="zh-CN" altLang="en-US" b="1"/>
              <a:t>章 聚合物共混的应用</a:t>
            </a:r>
            <a:endParaRPr lang="zh-CN" altLang="en-US" sz="2800" b="1"/>
          </a:p>
          <a:p>
            <a:pPr algn="just" eaLnBrk="1" hangingPunct="1">
              <a:lnSpc>
                <a:spcPct val="150000"/>
              </a:lnSpc>
              <a:spcBef>
                <a:spcPct val="0"/>
              </a:spcBef>
            </a:pPr>
            <a:r>
              <a:rPr lang="zh-CN" altLang="en-US" b="1"/>
              <a:t>第</a:t>
            </a:r>
            <a:r>
              <a:rPr lang="en-US" altLang="zh-CN" b="1"/>
              <a:t>4</a:t>
            </a:r>
            <a:r>
              <a:rPr lang="zh-CN" altLang="en-US" b="1"/>
              <a:t>章 填充改性及纤维增强复合材料</a:t>
            </a:r>
            <a:endParaRPr lang="zh-CN" altLang="en-US" sz="2800" b="1"/>
          </a:p>
          <a:p>
            <a:pPr eaLnBrk="1" hangingPunct="1">
              <a:lnSpc>
                <a:spcPct val="150000"/>
              </a:lnSpc>
              <a:spcBef>
                <a:spcPct val="0"/>
              </a:spcBef>
            </a:pPr>
            <a:r>
              <a:rPr lang="zh-CN" altLang="en-US" b="1"/>
              <a:t>第</a:t>
            </a:r>
            <a:r>
              <a:rPr lang="en-US" altLang="zh-CN" b="1"/>
              <a:t>5</a:t>
            </a:r>
            <a:r>
              <a:rPr lang="zh-CN" altLang="en-US" b="1"/>
              <a:t>章 聚合物化学改性</a:t>
            </a:r>
            <a:endParaRPr lang="zh-CN" altLang="en-US" sz="2800" b="1"/>
          </a:p>
          <a:p>
            <a:pPr eaLnBrk="1" hangingPunct="1">
              <a:lnSpc>
                <a:spcPct val="150000"/>
              </a:lnSpc>
              <a:spcBef>
                <a:spcPct val="0"/>
              </a:spcBef>
            </a:pPr>
            <a:r>
              <a:rPr lang="zh-CN" altLang="en-US" b="1"/>
              <a:t>第</a:t>
            </a:r>
            <a:r>
              <a:rPr lang="en-US" altLang="zh-CN" b="1"/>
              <a:t>6</a:t>
            </a:r>
            <a:r>
              <a:rPr lang="zh-CN" altLang="en-US" b="1"/>
              <a:t>章 表面改性</a:t>
            </a:r>
            <a:endParaRPr lang="zh-CN" altLang="en-US" sz="2800" b="1"/>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86019">
                                            <p:txEl>
                                              <p:pRg st="0" end="0"/>
                                            </p:txEl>
                                          </p:spTgt>
                                        </p:tgtEl>
                                        <p:attrNameLst>
                                          <p:attrName>style.visibility</p:attrName>
                                        </p:attrNameLst>
                                      </p:cBhvr>
                                      <p:to>
                                        <p:strVal val="visible"/>
                                      </p:to>
                                    </p:set>
                                    <p:animEffect transition="in" filter="blinds(horizontal)">
                                      <p:cBhvr>
                                        <p:cTn id="7" dur="500"/>
                                        <p:tgtEl>
                                          <p:spTgt spid="86019">
                                            <p:txEl>
                                              <p:pRg st="0" end="0"/>
                                            </p:txEl>
                                          </p:spTgt>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86019">
                                            <p:txEl>
                                              <p:pRg st="1" end="1"/>
                                            </p:txEl>
                                          </p:spTgt>
                                        </p:tgtEl>
                                        <p:attrNameLst>
                                          <p:attrName>style.visibility</p:attrName>
                                        </p:attrNameLst>
                                      </p:cBhvr>
                                      <p:to>
                                        <p:strVal val="visible"/>
                                      </p:to>
                                    </p:set>
                                    <p:animEffect transition="in" filter="blinds(horizontal)">
                                      <p:cBhvr>
                                        <p:cTn id="11" dur="500"/>
                                        <p:tgtEl>
                                          <p:spTgt spid="86019">
                                            <p:txEl>
                                              <p:pRg st="1" end="1"/>
                                            </p:txEl>
                                          </p:spTgt>
                                        </p:tgtEl>
                                      </p:cBhvr>
                                    </p:animEffect>
                                  </p:childTnLst>
                                </p:cTn>
                              </p:par>
                            </p:childTnLst>
                          </p:cTn>
                        </p:par>
                        <p:par>
                          <p:cTn id="12" fill="hold">
                            <p:stCondLst>
                              <p:cond delay="1000"/>
                            </p:stCondLst>
                            <p:childTnLst>
                              <p:par>
                                <p:cTn id="13" presetID="3" presetClass="entr" presetSubtype="10" fill="hold" grpId="0" nodeType="afterEffect">
                                  <p:stCondLst>
                                    <p:cond delay="0"/>
                                  </p:stCondLst>
                                  <p:childTnLst>
                                    <p:set>
                                      <p:cBhvr>
                                        <p:cTn id="14" dur="1" fill="hold">
                                          <p:stCondLst>
                                            <p:cond delay="0"/>
                                          </p:stCondLst>
                                        </p:cTn>
                                        <p:tgtEl>
                                          <p:spTgt spid="86019">
                                            <p:txEl>
                                              <p:pRg st="2" end="2"/>
                                            </p:txEl>
                                          </p:spTgt>
                                        </p:tgtEl>
                                        <p:attrNameLst>
                                          <p:attrName>style.visibility</p:attrName>
                                        </p:attrNameLst>
                                      </p:cBhvr>
                                      <p:to>
                                        <p:strVal val="visible"/>
                                      </p:to>
                                    </p:set>
                                    <p:animEffect transition="in" filter="blinds(horizontal)">
                                      <p:cBhvr>
                                        <p:cTn id="15" dur="500"/>
                                        <p:tgtEl>
                                          <p:spTgt spid="86019">
                                            <p:txEl>
                                              <p:pRg st="2" end="2"/>
                                            </p:txEl>
                                          </p:spTgt>
                                        </p:tgtEl>
                                      </p:cBhvr>
                                    </p:animEffect>
                                  </p:childTnLst>
                                </p:cTn>
                              </p:par>
                            </p:childTnLst>
                          </p:cTn>
                        </p:par>
                        <p:par>
                          <p:cTn id="16" fill="hold">
                            <p:stCondLst>
                              <p:cond delay="1500"/>
                            </p:stCondLst>
                            <p:childTnLst>
                              <p:par>
                                <p:cTn id="17" presetID="3" presetClass="entr" presetSubtype="10" fill="hold" grpId="0" nodeType="afterEffect">
                                  <p:stCondLst>
                                    <p:cond delay="0"/>
                                  </p:stCondLst>
                                  <p:childTnLst>
                                    <p:set>
                                      <p:cBhvr>
                                        <p:cTn id="18" dur="1" fill="hold">
                                          <p:stCondLst>
                                            <p:cond delay="0"/>
                                          </p:stCondLst>
                                        </p:cTn>
                                        <p:tgtEl>
                                          <p:spTgt spid="86019">
                                            <p:txEl>
                                              <p:pRg st="3" end="3"/>
                                            </p:txEl>
                                          </p:spTgt>
                                        </p:tgtEl>
                                        <p:attrNameLst>
                                          <p:attrName>style.visibility</p:attrName>
                                        </p:attrNameLst>
                                      </p:cBhvr>
                                      <p:to>
                                        <p:strVal val="visible"/>
                                      </p:to>
                                    </p:set>
                                    <p:animEffect transition="in" filter="blinds(horizontal)">
                                      <p:cBhvr>
                                        <p:cTn id="19" dur="500"/>
                                        <p:tgtEl>
                                          <p:spTgt spid="86019">
                                            <p:txEl>
                                              <p:pRg st="3" end="3"/>
                                            </p:txEl>
                                          </p:spTgt>
                                        </p:tgtEl>
                                      </p:cBhvr>
                                    </p:animEffect>
                                  </p:childTnLst>
                                </p:cTn>
                              </p:par>
                            </p:childTnLst>
                          </p:cTn>
                        </p:par>
                        <p:par>
                          <p:cTn id="20" fill="hold">
                            <p:stCondLst>
                              <p:cond delay="2000"/>
                            </p:stCondLst>
                            <p:childTnLst>
                              <p:par>
                                <p:cTn id="21" presetID="3" presetClass="entr" presetSubtype="10" fill="hold" grpId="0" nodeType="afterEffect">
                                  <p:stCondLst>
                                    <p:cond delay="0"/>
                                  </p:stCondLst>
                                  <p:childTnLst>
                                    <p:set>
                                      <p:cBhvr>
                                        <p:cTn id="22" dur="1" fill="hold">
                                          <p:stCondLst>
                                            <p:cond delay="0"/>
                                          </p:stCondLst>
                                        </p:cTn>
                                        <p:tgtEl>
                                          <p:spTgt spid="86019">
                                            <p:txEl>
                                              <p:pRg st="4" end="4"/>
                                            </p:txEl>
                                          </p:spTgt>
                                        </p:tgtEl>
                                        <p:attrNameLst>
                                          <p:attrName>style.visibility</p:attrName>
                                        </p:attrNameLst>
                                      </p:cBhvr>
                                      <p:to>
                                        <p:strVal val="visible"/>
                                      </p:to>
                                    </p:set>
                                    <p:animEffect transition="in" filter="blinds(horizontal)">
                                      <p:cBhvr>
                                        <p:cTn id="23" dur="500"/>
                                        <p:tgtEl>
                                          <p:spTgt spid="86019">
                                            <p:txEl>
                                              <p:pRg st="4" end="4"/>
                                            </p:txEl>
                                          </p:spTgt>
                                        </p:tgtEl>
                                      </p:cBhvr>
                                    </p:animEffect>
                                  </p:childTnLst>
                                </p:cTn>
                              </p:par>
                            </p:childTnLst>
                          </p:cTn>
                        </p:par>
                        <p:par>
                          <p:cTn id="24" fill="hold">
                            <p:stCondLst>
                              <p:cond delay="2500"/>
                            </p:stCondLst>
                            <p:childTnLst>
                              <p:par>
                                <p:cTn id="25" presetID="3" presetClass="entr" presetSubtype="10" fill="hold" grpId="0" nodeType="afterEffect">
                                  <p:stCondLst>
                                    <p:cond delay="0"/>
                                  </p:stCondLst>
                                  <p:childTnLst>
                                    <p:set>
                                      <p:cBhvr>
                                        <p:cTn id="26" dur="1" fill="hold">
                                          <p:stCondLst>
                                            <p:cond delay="0"/>
                                          </p:stCondLst>
                                        </p:cTn>
                                        <p:tgtEl>
                                          <p:spTgt spid="86019">
                                            <p:txEl>
                                              <p:pRg st="5" end="5"/>
                                            </p:txEl>
                                          </p:spTgt>
                                        </p:tgtEl>
                                        <p:attrNameLst>
                                          <p:attrName>style.visibility</p:attrName>
                                        </p:attrNameLst>
                                      </p:cBhvr>
                                      <p:to>
                                        <p:strVal val="visible"/>
                                      </p:to>
                                    </p:set>
                                    <p:animEffect transition="in" filter="blinds(horizontal)">
                                      <p:cBhvr>
                                        <p:cTn id="27" dur="500"/>
                                        <p:tgtEl>
                                          <p:spTgt spid="8601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611188" y="333375"/>
            <a:ext cx="7772400" cy="955675"/>
          </a:xfrm>
        </p:spPr>
        <p:txBody>
          <a:bodyPr/>
          <a:lstStyle/>
          <a:p>
            <a:pPr eaLnBrk="1" hangingPunct="1">
              <a:defRPr/>
            </a:pPr>
            <a:r>
              <a:rPr lang="zh-CN" altLang="en-US" b="1" dirty="0"/>
              <a:t>第一章 绪 论</a:t>
            </a:r>
          </a:p>
        </p:txBody>
      </p:sp>
      <p:sp>
        <p:nvSpPr>
          <p:cNvPr id="131076" name="Rectangle 4"/>
          <p:cNvSpPr>
            <a:spLocks noChangeArrowheads="1"/>
          </p:cNvSpPr>
          <p:nvPr/>
        </p:nvSpPr>
        <p:spPr bwMode="auto">
          <a:xfrm>
            <a:off x="755650" y="1484313"/>
            <a:ext cx="8027988" cy="5070475"/>
          </a:xfrm>
          <a:prstGeom prst="rect">
            <a:avLst/>
          </a:prstGeom>
          <a:noFill/>
          <a:ln w="12700" cap="sq">
            <a:noFill/>
            <a:miter lim="800000"/>
            <a:headEnd type="none" w="sm" len="sm"/>
            <a:tailEnd type="none" w="sm" len="sm"/>
          </a:ln>
        </p:spPr>
        <p:txBody>
          <a:bodyPr>
            <a:spAutoFit/>
          </a:bodyPr>
          <a:lstStyle/>
          <a:p>
            <a:pPr marL="457200" indent="-457200">
              <a:buClrTx/>
              <a:buSzTx/>
              <a:buFontTx/>
              <a:buAutoNum type="arabicPeriod"/>
            </a:pPr>
            <a:r>
              <a:rPr lang="en-US" altLang="zh-CN" sz="3200" dirty="0">
                <a:solidFill>
                  <a:schemeClr val="hlink"/>
                </a:solidFill>
                <a:latin typeface="Times New Roman" pitchFamily="18" charset="0"/>
              </a:rPr>
              <a:t>W</a:t>
            </a:r>
            <a:r>
              <a:rPr lang="en-US" altLang="zh-CN" sz="3200" dirty="0">
                <a:solidFill>
                  <a:srgbClr val="FFFF00"/>
                </a:solidFill>
                <a:latin typeface="Times New Roman" pitchFamily="18" charset="0"/>
              </a:rPr>
              <a:t>hat? </a:t>
            </a:r>
            <a:r>
              <a:rPr lang="zh-CN" altLang="en-US" sz="2800" dirty="0">
                <a:solidFill>
                  <a:srgbClr val="FFFF00"/>
                </a:solidFill>
                <a:latin typeface="Times New Roman" pitchFamily="18" charset="0"/>
              </a:rPr>
              <a:t>（什么是高聚物改性？）</a:t>
            </a:r>
          </a:p>
          <a:p>
            <a:pPr marL="457200" indent="-457200">
              <a:lnSpc>
                <a:spcPct val="140000"/>
              </a:lnSpc>
              <a:buFont typeface="Wingdings" pitchFamily="2" charset="2"/>
              <a:buBlip>
                <a:blip r:embed="rId2"/>
              </a:buBlip>
            </a:pPr>
            <a:r>
              <a:rPr lang="zh-CN" altLang="en-US" sz="2800" dirty="0">
                <a:latin typeface="Times New Roman" pitchFamily="18" charset="0"/>
                <a:ea typeface="黑体" pitchFamily="2" charset="-122"/>
              </a:rPr>
              <a:t>改性：改善材料性能的不足或者缺陷。</a:t>
            </a:r>
          </a:p>
          <a:p>
            <a:pPr marL="457200" indent="-457200">
              <a:lnSpc>
                <a:spcPct val="140000"/>
              </a:lnSpc>
              <a:buFont typeface="Wingdings" pitchFamily="2" charset="2"/>
              <a:buBlip>
                <a:blip r:embed="rId2"/>
              </a:buBlip>
            </a:pPr>
            <a:r>
              <a:rPr lang="zh-CN" altLang="en-US" sz="2800" dirty="0">
                <a:latin typeface="Times New Roman" pitchFamily="18" charset="0"/>
                <a:ea typeface="黑体" pitchFamily="2" charset="-122"/>
              </a:rPr>
              <a:t>定义：改进高聚物性能的工艺方法。</a:t>
            </a:r>
          </a:p>
          <a:p>
            <a:pPr marL="457200" indent="-457200">
              <a:spcBef>
                <a:spcPct val="50000"/>
              </a:spcBef>
              <a:buClrTx/>
              <a:buSzTx/>
              <a:buFontTx/>
              <a:buAutoNum type="arabicPeriod" startAt="2"/>
            </a:pPr>
            <a:r>
              <a:rPr lang="en-US" altLang="zh-CN" sz="3200" dirty="0">
                <a:solidFill>
                  <a:schemeClr val="hlink"/>
                </a:solidFill>
                <a:latin typeface="Times New Roman" pitchFamily="18" charset="0"/>
              </a:rPr>
              <a:t>W</a:t>
            </a:r>
            <a:r>
              <a:rPr lang="en-US" altLang="zh-CN" sz="3200" dirty="0">
                <a:solidFill>
                  <a:srgbClr val="FFFF00"/>
                </a:solidFill>
                <a:latin typeface="Times New Roman" pitchFamily="18" charset="0"/>
              </a:rPr>
              <a:t>hy?  </a:t>
            </a:r>
            <a:r>
              <a:rPr lang="en-US" altLang="zh-CN" sz="2800" dirty="0">
                <a:solidFill>
                  <a:srgbClr val="FFFF00"/>
                </a:solidFill>
                <a:latin typeface="Times New Roman" pitchFamily="18" charset="0"/>
              </a:rPr>
              <a:t>(</a:t>
            </a:r>
            <a:r>
              <a:rPr lang="zh-CN" altLang="en-US" sz="2800" dirty="0">
                <a:solidFill>
                  <a:srgbClr val="FFFF00"/>
                </a:solidFill>
                <a:latin typeface="Times New Roman" pitchFamily="18" charset="0"/>
              </a:rPr>
              <a:t>为什么对高聚物要进行改性？</a:t>
            </a:r>
            <a:r>
              <a:rPr lang="en-US" altLang="zh-CN" sz="2800" dirty="0">
                <a:solidFill>
                  <a:srgbClr val="FFFF00"/>
                </a:solidFill>
                <a:latin typeface="Times New Roman" pitchFamily="18" charset="0"/>
              </a:rPr>
              <a:t>)</a:t>
            </a:r>
          </a:p>
          <a:p>
            <a:pPr marL="457200" indent="-457200">
              <a:lnSpc>
                <a:spcPct val="140000"/>
              </a:lnSpc>
              <a:buFont typeface="Wingdings" pitchFamily="2" charset="2"/>
              <a:buBlip>
                <a:blip r:embed="rId2"/>
              </a:buBlip>
            </a:pPr>
            <a:r>
              <a:rPr lang="zh-CN" altLang="en-US" sz="2800" dirty="0">
                <a:latin typeface="Times New Roman" pitchFamily="18" charset="0"/>
                <a:ea typeface="黑体" pitchFamily="2" charset="-122"/>
              </a:rPr>
              <a:t>高分子材料改性的目的和意义。</a:t>
            </a:r>
            <a:endParaRPr lang="en-US" altLang="zh-CN" sz="3200" dirty="0">
              <a:solidFill>
                <a:srgbClr val="FFFF00"/>
              </a:solidFill>
              <a:latin typeface="Times New Roman" pitchFamily="18" charset="0"/>
            </a:endParaRPr>
          </a:p>
          <a:p>
            <a:pPr marL="457200" indent="-457200">
              <a:spcBef>
                <a:spcPct val="50000"/>
              </a:spcBef>
              <a:buClrTx/>
              <a:buSzTx/>
              <a:buFontTx/>
              <a:buAutoNum type="arabicPeriod" startAt="3"/>
            </a:pPr>
            <a:r>
              <a:rPr lang="en-US" altLang="zh-CN" sz="3200" dirty="0">
                <a:solidFill>
                  <a:schemeClr val="folHlink"/>
                </a:solidFill>
                <a:latin typeface="Times New Roman" pitchFamily="18" charset="0"/>
              </a:rPr>
              <a:t>Ho</a:t>
            </a:r>
            <a:r>
              <a:rPr lang="en-US" altLang="zh-CN" sz="3200" dirty="0">
                <a:solidFill>
                  <a:schemeClr val="hlink"/>
                </a:solidFill>
                <a:latin typeface="Times New Roman" pitchFamily="18" charset="0"/>
              </a:rPr>
              <a:t>w</a:t>
            </a:r>
            <a:r>
              <a:rPr lang="en-US" altLang="zh-CN" sz="3200" dirty="0">
                <a:solidFill>
                  <a:schemeClr val="folHlink"/>
                </a:solidFill>
                <a:latin typeface="Times New Roman" pitchFamily="18" charset="0"/>
              </a:rPr>
              <a:t>?  </a:t>
            </a:r>
            <a:r>
              <a:rPr lang="en-US" altLang="zh-CN" sz="2800" dirty="0">
                <a:solidFill>
                  <a:schemeClr val="folHlink"/>
                </a:solidFill>
                <a:latin typeface="Times New Roman" pitchFamily="18" charset="0"/>
              </a:rPr>
              <a:t>(</a:t>
            </a:r>
            <a:r>
              <a:rPr lang="zh-CN" altLang="en-US" sz="2800" dirty="0">
                <a:solidFill>
                  <a:schemeClr val="folHlink"/>
                </a:solidFill>
                <a:latin typeface="Times New Roman" pitchFamily="18" charset="0"/>
              </a:rPr>
              <a:t>怎么样对高聚物进行改性？</a:t>
            </a:r>
            <a:r>
              <a:rPr lang="en-US" altLang="zh-CN" sz="2800" dirty="0">
                <a:solidFill>
                  <a:schemeClr val="folHlink"/>
                </a:solidFill>
                <a:latin typeface="Times New Roman" pitchFamily="18" charset="0"/>
              </a:rPr>
              <a:t>)</a:t>
            </a:r>
          </a:p>
          <a:p>
            <a:pPr marL="457200" indent="-457200">
              <a:lnSpc>
                <a:spcPct val="140000"/>
              </a:lnSpc>
              <a:buFont typeface="Wingdings" pitchFamily="2" charset="2"/>
              <a:buBlip>
                <a:blip r:embed="rId2"/>
              </a:buBlip>
            </a:pPr>
            <a:r>
              <a:rPr lang="zh-CN" altLang="en-US" sz="2800" dirty="0">
                <a:latin typeface="Times New Roman" pitchFamily="18" charset="0"/>
                <a:ea typeface="黑体" pitchFamily="2" charset="-122"/>
              </a:rPr>
              <a:t>聚合物改性的方法。</a:t>
            </a:r>
            <a:endParaRPr lang="en-US" altLang="zh-CN" sz="2800" dirty="0">
              <a:latin typeface="Times New Roman" pitchFamily="18" charset="0"/>
              <a:ea typeface="黑体" pitchFamily="2" charset="-122"/>
            </a:endParaRPr>
          </a:p>
        </p:txBody>
      </p:sp>
      <p:sp>
        <p:nvSpPr>
          <p:cNvPr id="131077" name="AutoShape 5">
            <a:hlinkClick r:id="" action="ppaction://hlinkshowjump?jump=nextslide" highlightClick="1"/>
          </p:cNvPr>
          <p:cNvSpPr>
            <a:spLocks noChangeArrowheads="1"/>
          </p:cNvSpPr>
          <p:nvPr/>
        </p:nvSpPr>
        <p:spPr bwMode="auto">
          <a:xfrm>
            <a:off x="6443663" y="4508500"/>
            <a:ext cx="433387" cy="431800"/>
          </a:xfrm>
          <a:prstGeom prst="actionButtonForwardNext">
            <a:avLst/>
          </a:prstGeom>
          <a:solidFill>
            <a:srgbClr val="CC99FF"/>
          </a:solidFill>
          <a:ln w="9525">
            <a:solidFill>
              <a:srgbClr val="993366"/>
            </a:solidFill>
            <a:miter lim="800000"/>
            <a:headEnd/>
            <a:tailEnd/>
          </a:ln>
        </p:spPr>
        <p:txBody>
          <a:bodyPr wrap="none" anchor="ctr"/>
          <a:lstStyle/>
          <a:p>
            <a:endParaRPr lang="zh-CN" altLang="en-US"/>
          </a:p>
        </p:txBody>
      </p:sp>
      <p:sp>
        <p:nvSpPr>
          <p:cNvPr id="131078" name="AutoShape 6">
            <a:hlinkClick r:id="rId3" action="ppaction://hlinksldjump" highlightClick="1"/>
          </p:cNvPr>
          <p:cNvSpPr>
            <a:spLocks noChangeArrowheads="1"/>
          </p:cNvSpPr>
          <p:nvPr/>
        </p:nvSpPr>
        <p:spPr bwMode="auto">
          <a:xfrm>
            <a:off x="4643438" y="6021388"/>
            <a:ext cx="433387" cy="431800"/>
          </a:xfrm>
          <a:prstGeom prst="actionButtonForwardNext">
            <a:avLst/>
          </a:prstGeom>
          <a:solidFill>
            <a:srgbClr val="CC99FF"/>
          </a:solidFill>
          <a:ln w="9525">
            <a:solidFill>
              <a:srgbClr val="993366"/>
            </a:solidFill>
            <a:miter lim="800000"/>
            <a:headEnd/>
            <a:tailEnd/>
          </a:ln>
        </p:spPr>
        <p:txBody>
          <a:bodyPr wrap="none" anchor="ctr"/>
          <a:lstStyle/>
          <a:p>
            <a:endParaRPr lang="zh-CN" altLang="en-US"/>
          </a:p>
        </p:txBody>
      </p:sp>
      <p:sp>
        <p:nvSpPr>
          <p:cNvPr id="8198" name="Text Box 8"/>
          <p:cNvSpPr txBox="1">
            <a:spLocks noChangeArrowheads="1"/>
          </p:cNvSpPr>
          <p:nvPr/>
        </p:nvSpPr>
        <p:spPr bwMode="auto">
          <a:xfrm>
            <a:off x="0" y="0"/>
            <a:ext cx="611188" cy="2447925"/>
          </a:xfrm>
          <a:prstGeom prst="rect">
            <a:avLst/>
          </a:prstGeom>
          <a:noFill/>
          <a:ln w="9525">
            <a:noFill/>
            <a:miter lim="800000"/>
            <a:headEnd/>
            <a:tailEnd/>
          </a:ln>
        </p:spPr>
        <p:txBody>
          <a:bodyPr vert="eaVert">
            <a:spAutoFit/>
          </a:bodyPr>
          <a:lstStyle/>
          <a:p>
            <a:pPr>
              <a:lnSpc>
                <a:spcPct val="100000"/>
              </a:lnSpc>
              <a:spcBef>
                <a:spcPct val="50000"/>
              </a:spcBef>
              <a:buClrTx/>
              <a:buSzTx/>
              <a:buFontTx/>
              <a:buNone/>
            </a:pPr>
            <a:r>
              <a:rPr kumimoji="0" lang="zh-CN" altLang="en-US" sz="2800" b="0">
                <a:latin typeface="Arial" charset="0"/>
                <a:ea typeface="黑体" pitchFamily="2" charset="-122"/>
              </a:rPr>
              <a:t>  绪  论</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31076">
                                            <p:txEl>
                                              <p:pRg st="0" end="0"/>
                                            </p:txEl>
                                          </p:spTgt>
                                        </p:tgtEl>
                                        <p:attrNameLst>
                                          <p:attrName>style.visibility</p:attrName>
                                        </p:attrNameLst>
                                      </p:cBhvr>
                                      <p:to>
                                        <p:strVal val="visible"/>
                                      </p:to>
                                    </p:set>
                                    <p:anim calcmode="lin" valueType="num">
                                      <p:cBhvr additive="base">
                                        <p:cTn id="7" dur="500" fill="hold"/>
                                        <p:tgtEl>
                                          <p:spTgt spid="131076">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3107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131076">
                                            <p:txEl>
                                              <p:pRg st="1" end="1"/>
                                            </p:txEl>
                                          </p:spTgt>
                                        </p:tgtEl>
                                        <p:attrNameLst>
                                          <p:attrName>style.visibility</p:attrName>
                                        </p:attrNameLst>
                                      </p:cBhvr>
                                      <p:to>
                                        <p:strVal val="visible"/>
                                      </p:to>
                                    </p:set>
                                    <p:animEffect transition="in" filter="blinds(horizontal)">
                                      <p:cBhvr>
                                        <p:cTn id="13" dur="500"/>
                                        <p:tgtEl>
                                          <p:spTgt spid="131076">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131076">
                                            <p:txEl>
                                              <p:pRg st="2" end="2"/>
                                            </p:txEl>
                                          </p:spTgt>
                                        </p:tgtEl>
                                        <p:attrNameLst>
                                          <p:attrName>style.visibility</p:attrName>
                                        </p:attrNameLst>
                                      </p:cBhvr>
                                      <p:to>
                                        <p:strVal val="visible"/>
                                      </p:to>
                                    </p:set>
                                    <p:animEffect transition="in" filter="blinds(horizontal)">
                                      <p:cBhvr>
                                        <p:cTn id="18" dur="500"/>
                                        <p:tgtEl>
                                          <p:spTgt spid="131076">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nodeType="clickEffect">
                                  <p:stCondLst>
                                    <p:cond delay="0"/>
                                  </p:stCondLst>
                                  <p:childTnLst>
                                    <p:set>
                                      <p:cBhvr>
                                        <p:cTn id="22" dur="1" fill="hold">
                                          <p:stCondLst>
                                            <p:cond delay="0"/>
                                          </p:stCondLst>
                                        </p:cTn>
                                        <p:tgtEl>
                                          <p:spTgt spid="131076">
                                            <p:txEl>
                                              <p:pRg st="3" end="3"/>
                                            </p:txEl>
                                          </p:spTgt>
                                        </p:tgtEl>
                                        <p:attrNameLst>
                                          <p:attrName>style.visibility</p:attrName>
                                        </p:attrNameLst>
                                      </p:cBhvr>
                                      <p:to>
                                        <p:strVal val="visible"/>
                                      </p:to>
                                    </p:set>
                                    <p:anim calcmode="lin" valueType="num">
                                      <p:cBhvr additive="base">
                                        <p:cTn id="23" dur="500" fill="hold"/>
                                        <p:tgtEl>
                                          <p:spTgt spid="131076">
                                            <p:txEl>
                                              <p:pRg st="3" end="3"/>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131076">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nodeType="clickEffect">
                                  <p:stCondLst>
                                    <p:cond delay="0"/>
                                  </p:stCondLst>
                                  <p:childTnLst>
                                    <p:set>
                                      <p:cBhvr>
                                        <p:cTn id="28" dur="1" fill="hold">
                                          <p:stCondLst>
                                            <p:cond delay="0"/>
                                          </p:stCondLst>
                                        </p:cTn>
                                        <p:tgtEl>
                                          <p:spTgt spid="131076">
                                            <p:txEl>
                                              <p:pRg st="4" end="4"/>
                                            </p:txEl>
                                          </p:spTgt>
                                        </p:tgtEl>
                                        <p:attrNameLst>
                                          <p:attrName>style.visibility</p:attrName>
                                        </p:attrNameLst>
                                      </p:cBhvr>
                                      <p:to>
                                        <p:strVal val="visible"/>
                                      </p:to>
                                    </p:set>
                                    <p:animEffect transition="in" filter="blinds(horizontal)">
                                      <p:cBhvr>
                                        <p:cTn id="29" dur="500"/>
                                        <p:tgtEl>
                                          <p:spTgt spid="131076">
                                            <p:txEl>
                                              <p:pRg st="4" end="4"/>
                                            </p:txEl>
                                          </p:spTgt>
                                        </p:tgtEl>
                                      </p:cBhvr>
                                    </p:animEffect>
                                  </p:childTnLst>
                                </p:cTn>
                              </p:par>
                            </p:childTnLst>
                          </p:cTn>
                        </p:par>
                        <p:par>
                          <p:cTn id="30" fill="hold">
                            <p:stCondLst>
                              <p:cond delay="500"/>
                            </p:stCondLst>
                            <p:childTnLst>
                              <p:par>
                                <p:cTn id="31" presetID="2" presetClass="entr" presetSubtype="2" fill="hold" grpId="0" nodeType="afterEffect">
                                  <p:stCondLst>
                                    <p:cond delay="0"/>
                                  </p:stCondLst>
                                  <p:childTnLst>
                                    <p:set>
                                      <p:cBhvr>
                                        <p:cTn id="32" dur="1" fill="hold">
                                          <p:stCondLst>
                                            <p:cond delay="0"/>
                                          </p:stCondLst>
                                        </p:cTn>
                                        <p:tgtEl>
                                          <p:spTgt spid="131077"/>
                                        </p:tgtEl>
                                        <p:attrNameLst>
                                          <p:attrName>style.visibility</p:attrName>
                                        </p:attrNameLst>
                                      </p:cBhvr>
                                      <p:to>
                                        <p:strVal val="visible"/>
                                      </p:to>
                                    </p:set>
                                    <p:anim calcmode="lin" valueType="num">
                                      <p:cBhvr additive="base">
                                        <p:cTn id="33" dur="500" fill="hold"/>
                                        <p:tgtEl>
                                          <p:spTgt spid="131077"/>
                                        </p:tgtEl>
                                        <p:attrNameLst>
                                          <p:attrName>ppt_x</p:attrName>
                                        </p:attrNameLst>
                                      </p:cBhvr>
                                      <p:tavLst>
                                        <p:tav tm="0">
                                          <p:val>
                                            <p:strVal val="1+#ppt_w/2"/>
                                          </p:val>
                                        </p:tav>
                                        <p:tav tm="100000">
                                          <p:val>
                                            <p:strVal val="#ppt_x"/>
                                          </p:val>
                                        </p:tav>
                                      </p:tavLst>
                                    </p:anim>
                                    <p:anim calcmode="lin" valueType="num">
                                      <p:cBhvr additive="base">
                                        <p:cTn id="34" dur="500" fill="hold"/>
                                        <p:tgtEl>
                                          <p:spTgt spid="131077"/>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2" fill="hold" nodeType="clickEffect">
                                  <p:stCondLst>
                                    <p:cond delay="0"/>
                                  </p:stCondLst>
                                  <p:childTnLst>
                                    <p:set>
                                      <p:cBhvr>
                                        <p:cTn id="38" dur="1" fill="hold">
                                          <p:stCondLst>
                                            <p:cond delay="0"/>
                                          </p:stCondLst>
                                        </p:cTn>
                                        <p:tgtEl>
                                          <p:spTgt spid="131076">
                                            <p:txEl>
                                              <p:pRg st="5" end="5"/>
                                            </p:txEl>
                                          </p:spTgt>
                                        </p:tgtEl>
                                        <p:attrNameLst>
                                          <p:attrName>style.visibility</p:attrName>
                                        </p:attrNameLst>
                                      </p:cBhvr>
                                      <p:to>
                                        <p:strVal val="visible"/>
                                      </p:to>
                                    </p:set>
                                    <p:anim calcmode="lin" valueType="num">
                                      <p:cBhvr additive="base">
                                        <p:cTn id="39" dur="500" fill="hold"/>
                                        <p:tgtEl>
                                          <p:spTgt spid="131076">
                                            <p:txEl>
                                              <p:pRg st="5" end="5"/>
                                            </p:txEl>
                                          </p:spTgt>
                                        </p:tgtEl>
                                        <p:attrNameLst>
                                          <p:attrName>ppt_x</p:attrName>
                                        </p:attrNameLst>
                                      </p:cBhvr>
                                      <p:tavLst>
                                        <p:tav tm="0">
                                          <p:val>
                                            <p:strVal val="1+#ppt_w/2"/>
                                          </p:val>
                                        </p:tav>
                                        <p:tav tm="100000">
                                          <p:val>
                                            <p:strVal val="#ppt_x"/>
                                          </p:val>
                                        </p:tav>
                                      </p:tavLst>
                                    </p:anim>
                                    <p:anim calcmode="lin" valueType="num">
                                      <p:cBhvr additive="base">
                                        <p:cTn id="40" dur="500" fill="hold"/>
                                        <p:tgtEl>
                                          <p:spTgt spid="131076">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nodeType="clickEffect">
                                  <p:stCondLst>
                                    <p:cond delay="0"/>
                                  </p:stCondLst>
                                  <p:childTnLst>
                                    <p:set>
                                      <p:cBhvr>
                                        <p:cTn id="44" dur="1" fill="hold">
                                          <p:stCondLst>
                                            <p:cond delay="0"/>
                                          </p:stCondLst>
                                        </p:cTn>
                                        <p:tgtEl>
                                          <p:spTgt spid="131076">
                                            <p:txEl>
                                              <p:pRg st="6" end="6"/>
                                            </p:txEl>
                                          </p:spTgt>
                                        </p:tgtEl>
                                        <p:attrNameLst>
                                          <p:attrName>style.visibility</p:attrName>
                                        </p:attrNameLst>
                                      </p:cBhvr>
                                      <p:to>
                                        <p:strVal val="visible"/>
                                      </p:to>
                                    </p:set>
                                    <p:animEffect transition="in" filter="blinds(horizontal)">
                                      <p:cBhvr>
                                        <p:cTn id="45" dur="500"/>
                                        <p:tgtEl>
                                          <p:spTgt spid="131076">
                                            <p:txEl>
                                              <p:pRg st="6" end="6"/>
                                            </p:txEl>
                                          </p:spTgt>
                                        </p:tgtEl>
                                      </p:cBhvr>
                                    </p:animEffect>
                                  </p:childTnLst>
                                </p:cTn>
                              </p:par>
                            </p:childTnLst>
                          </p:cTn>
                        </p:par>
                        <p:par>
                          <p:cTn id="46" fill="hold">
                            <p:stCondLst>
                              <p:cond delay="500"/>
                            </p:stCondLst>
                            <p:childTnLst>
                              <p:par>
                                <p:cTn id="47" presetID="2" presetClass="entr" presetSubtype="2" fill="hold" grpId="0" nodeType="afterEffect">
                                  <p:stCondLst>
                                    <p:cond delay="0"/>
                                  </p:stCondLst>
                                  <p:childTnLst>
                                    <p:set>
                                      <p:cBhvr>
                                        <p:cTn id="48" dur="1" fill="hold">
                                          <p:stCondLst>
                                            <p:cond delay="0"/>
                                          </p:stCondLst>
                                        </p:cTn>
                                        <p:tgtEl>
                                          <p:spTgt spid="131078"/>
                                        </p:tgtEl>
                                        <p:attrNameLst>
                                          <p:attrName>style.visibility</p:attrName>
                                        </p:attrNameLst>
                                      </p:cBhvr>
                                      <p:to>
                                        <p:strVal val="visible"/>
                                      </p:to>
                                    </p:set>
                                    <p:anim calcmode="lin" valueType="num">
                                      <p:cBhvr additive="base">
                                        <p:cTn id="49" dur="500" fill="hold"/>
                                        <p:tgtEl>
                                          <p:spTgt spid="131078"/>
                                        </p:tgtEl>
                                        <p:attrNameLst>
                                          <p:attrName>ppt_x</p:attrName>
                                        </p:attrNameLst>
                                      </p:cBhvr>
                                      <p:tavLst>
                                        <p:tav tm="0">
                                          <p:val>
                                            <p:strVal val="1+#ppt_w/2"/>
                                          </p:val>
                                        </p:tav>
                                        <p:tav tm="100000">
                                          <p:val>
                                            <p:strVal val="#ppt_x"/>
                                          </p:val>
                                        </p:tav>
                                      </p:tavLst>
                                    </p:anim>
                                    <p:anim calcmode="lin" valueType="num">
                                      <p:cBhvr additive="base">
                                        <p:cTn id="50" dur="500" fill="hold"/>
                                        <p:tgtEl>
                                          <p:spTgt spid="13107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7" grpId="0" animBg="1"/>
      <p:bldP spid="13107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3"/>
          <p:cNvSpPr txBox="1">
            <a:spLocks noChangeArrowheads="1"/>
          </p:cNvSpPr>
          <p:nvPr/>
        </p:nvSpPr>
        <p:spPr bwMode="auto">
          <a:xfrm>
            <a:off x="395536" y="519257"/>
            <a:ext cx="8469411" cy="4530471"/>
          </a:xfrm>
          <a:prstGeom prst="rect">
            <a:avLst/>
          </a:prstGeom>
          <a:noFill/>
          <a:ln w="12700" cap="sq" algn="ctr">
            <a:noFill/>
            <a:miter lim="800000"/>
            <a:headEnd/>
            <a:tailEnd/>
          </a:ln>
        </p:spPr>
        <p:txBody>
          <a:bodyPr wrap="square">
            <a:spAutoFit/>
          </a:bodyPr>
          <a:lstStyle/>
          <a:p>
            <a:pPr eaLnBrk="0" hangingPunct="0">
              <a:lnSpc>
                <a:spcPct val="140000"/>
              </a:lnSpc>
              <a:spcBef>
                <a:spcPct val="50000"/>
              </a:spcBef>
              <a:buClrTx/>
              <a:buSzTx/>
            </a:pPr>
            <a:r>
              <a:rPr kumimoji="0" lang="zh-CN" altLang="en-US" sz="2800" dirty="0">
                <a:solidFill>
                  <a:srgbClr val="0000CC"/>
                </a:solidFill>
                <a:latin typeface="楷体_GB2312" pitchFamily="49" charset="-122"/>
                <a:ea typeface="楷体_GB2312" pitchFamily="49" charset="-122"/>
              </a:rPr>
              <a:t>    </a:t>
            </a:r>
            <a:r>
              <a:rPr kumimoji="0" lang="zh-CN" altLang="en-US" sz="2800" dirty="0">
                <a:solidFill>
                  <a:schemeClr val="folHlink"/>
                </a:solidFill>
                <a:latin typeface="楷体_GB2312" pitchFamily="49" charset="-122"/>
                <a:ea typeface="楷体_GB2312" pitchFamily="49" charset="-122"/>
              </a:rPr>
              <a:t>聚合物因其性能优越，成型工艺简单，应用领域广泛。塑料</a:t>
            </a:r>
            <a:r>
              <a:rPr kumimoji="0" lang="zh-CN" altLang="en-US" sz="2800" dirty="0">
                <a:solidFill>
                  <a:schemeClr val="folHlink"/>
                </a:solidFill>
                <a:latin typeface="Times New Roman" pitchFamily="18" charset="0"/>
                <a:ea typeface="楷体_GB2312" pitchFamily="49" charset="-122"/>
                <a:cs typeface="Times New Roman" pitchFamily="18" charset="0"/>
              </a:rPr>
              <a:t>，与钢材、木材和水泥并称材料领域的四大支柱，已经渗透到国民经济和生活的各个方面。</a:t>
            </a:r>
            <a:r>
              <a:rPr kumimoji="0" lang="en-US" altLang="zh-CN" sz="2800" dirty="0">
                <a:solidFill>
                  <a:schemeClr val="folHlink"/>
                </a:solidFill>
                <a:latin typeface="Times New Roman" pitchFamily="18" charset="0"/>
                <a:ea typeface="楷体_GB2312" pitchFamily="49" charset="-122"/>
                <a:cs typeface="Times New Roman" pitchFamily="18" charset="0"/>
              </a:rPr>
              <a:t>2007</a:t>
            </a:r>
            <a:r>
              <a:rPr kumimoji="0" lang="zh-CN" altLang="en-US" sz="2800" dirty="0">
                <a:solidFill>
                  <a:schemeClr val="folHlink"/>
                </a:solidFill>
                <a:latin typeface="Times New Roman" pitchFamily="18" charset="0"/>
                <a:ea typeface="楷体_GB2312" pitchFamily="49" charset="-122"/>
                <a:cs typeface="Times New Roman" pitchFamily="18" charset="0"/>
              </a:rPr>
              <a:t>年全世界共消费塑料</a:t>
            </a:r>
            <a:r>
              <a:rPr kumimoji="0" lang="en-US" altLang="zh-CN" sz="2800" dirty="0">
                <a:solidFill>
                  <a:schemeClr val="folHlink"/>
                </a:solidFill>
                <a:latin typeface="Times New Roman" pitchFamily="18" charset="0"/>
                <a:ea typeface="楷体_GB2312" pitchFamily="49" charset="-122"/>
                <a:cs typeface="Times New Roman" pitchFamily="18" charset="0"/>
              </a:rPr>
              <a:t>2.6</a:t>
            </a:r>
            <a:r>
              <a:rPr kumimoji="0" lang="zh-CN" altLang="en-US" sz="2800" dirty="0">
                <a:solidFill>
                  <a:schemeClr val="folHlink"/>
                </a:solidFill>
                <a:latin typeface="Times New Roman" pitchFamily="18" charset="0"/>
                <a:ea typeface="楷体_GB2312" pitchFamily="49" charset="-122"/>
                <a:cs typeface="Times New Roman" pitchFamily="18" charset="0"/>
              </a:rPr>
              <a:t>亿</a:t>
            </a:r>
            <a:r>
              <a:rPr kumimoji="0" lang="en-US" altLang="zh-CN" sz="2800" dirty="0">
                <a:solidFill>
                  <a:schemeClr val="folHlink"/>
                </a:solidFill>
                <a:latin typeface="Times New Roman" pitchFamily="18" charset="0"/>
                <a:ea typeface="楷体_GB2312" pitchFamily="49" charset="-122"/>
                <a:cs typeface="Times New Roman" pitchFamily="18" charset="0"/>
              </a:rPr>
              <a:t>t</a:t>
            </a:r>
            <a:r>
              <a:rPr kumimoji="0" lang="zh-CN" altLang="en-US" sz="2800" dirty="0">
                <a:solidFill>
                  <a:schemeClr val="folHlink"/>
                </a:solidFill>
                <a:latin typeface="Times New Roman" pitchFamily="18" charset="0"/>
                <a:ea typeface="楷体_GB2312" pitchFamily="49" charset="-122"/>
                <a:cs typeface="Times New Roman" pitchFamily="18" charset="0"/>
              </a:rPr>
              <a:t>。</a:t>
            </a:r>
            <a:endParaRPr kumimoji="0" lang="en-US" altLang="zh-CN" sz="2800" dirty="0">
              <a:solidFill>
                <a:schemeClr val="folHlink"/>
              </a:solidFill>
              <a:latin typeface="Times New Roman" pitchFamily="18" charset="0"/>
              <a:ea typeface="楷体_GB2312" pitchFamily="49" charset="-122"/>
              <a:cs typeface="Times New Roman" pitchFamily="18" charset="0"/>
            </a:endParaRPr>
          </a:p>
          <a:p>
            <a:pPr eaLnBrk="0" hangingPunct="0">
              <a:lnSpc>
                <a:spcPct val="140000"/>
              </a:lnSpc>
              <a:spcBef>
                <a:spcPct val="50000"/>
              </a:spcBef>
              <a:buClrTx/>
              <a:buSzTx/>
            </a:pPr>
            <a:r>
              <a:rPr kumimoji="0" lang="en-US" altLang="zh-CN" sz="2800" dirty="0">
                <a:solidFill>
                  <a:schemeClr val="folHlink"/>
                </a:solidFill>
                <a:latin typeface="Times New Roman" pitchFamily="18" charset="0"/>
                <a:ea typeface="楷体_GB2312" pitchFamily="49" charset="-122"/>
                <a:cs typeface="Times New Roman" pitchFamily="18" charset="0"/>
              </a:rPr>
              <a:t>        </a:t>
            </a:r>
            <a:r>
              <a:rPr kumimoji="0" lang="zh-CN" altLang="en-US" sz="2800" dirty="0">
                <a:solidFill>
                  <a:schemeClr val="folHlink"/>
                </a:solidFill>
                <a:latin typeface="Times New Roman" pitchFamily="18" charset="0"/>
                <a:ea typeface="楷体_GB2312" pitchFamily="49" charset="-122"/>
                <a:cs typeface="Times New Roman" pitchFamily="18" charset="0"/>
              </a:rPr>
              <a:t>我国是世界上最大的高分子材料消费和生产国，</a:t>
            </a:r>
            <a:r>
              <a:rPr kumimoji="0" lang="en-US" altLang="zh-CN" sz="2800" dirty="0">
                <a:solidFill>
                  <a:schemeClr val="folHlink"/>
                </a:solidFill>
                <a:latin typeface="Times New Roman" pitchFamily="18" charset="0"/>
                <a:ea typeface="楷体_GB2312" pitchFamily="49" charset="-122"/>
                <a:cs typeface="Times New Roman" pitchFamily="18" charset="0"/>
              </a:rPr>
              <a:t>2010</a:t>
            </a:r>
            <a:r>
              <a:rPr kumimoji="0" lang="zh-CN" altLang="en-US" sz="2800" dirty="0">
                <a:solidFill>
                  <a:schemeClr val="folHlink"/>
                </a:solidFill>
                <a:latin typeface="Times New Roman" pitchFamily="18" charset="0"/>
                <a:ea typeface="楷体_GB2312" pitchFamily="49" charset="-122"/>
                <a:cs typeface="Times New Roman" pitchFamily="18" charset="0"/>
              </a:rPr>
              <a:t>年，我国塑料消费量达</a:t>
            </a:r>
            <a:r>
              <a:rPr kumimoji="0" lang="en-US" altLang="zh-CN" sz="2800" dirty="0">
                <a:solidFill>
                  <a:schemeClr val="folHlink"/>
                </a:solidFill>
                <a:latin typeface="Times New Roman" pitchFamily="18" charset="0"/>
                <a:ea typeface="楷体_GB2312" pitchFamily="49" charset="-122"/>
                <a:cs typeface="Times New Roman" pitchFamily="18" charset="0"/>
              </a:rPr>
              <a:t>6000</a:t>
            </a:r>
            <a:r>
              <a:rPr kumimoji="0" lang="zh-CN" altLang="en-US" sz="2800" dirty="0">
                <a:solidFill>
                  <a:schemeClr val="folHlink"/>
                </a:solidFill>
                <a:latin typeface="Times New Roman" pitchFamily="18" charset="0"/>
                <a:ea typeface="楷体_GB2312" pitchFamily="49" charset="-122"/>
                <a:cs typeface="Times New Roman" pitchFamily="18" charset="0"/>
              </a:rPr>
              <a:t>多万</a:t>
            </a:r>
            <a:r>
              <a:rPr kumimoji="0" lang="en-US" altLang="zh-CN" sz="2800" dirty="0">
                <a:solidFill>
                  <a:schemeClr val="folHlink"/>
                </a:solidFill>
                <a:latin typeface="Times New Roman" pitchFamily="18" charset="0"/>
                <a:ea typeface="楷体_GB2312" pitchFamily="49" charset="-122"/>
                <a:cs typeface="Times New Roman" pitchFamily="18" charset="0"/>
              </a:rPr>
              <a:t>t</a:t>
            </a:r>
            <a:r>
              <a:rPr kumimoji="0" lang="zh-CN" altLang="en-US" sz="2800" dirty="0">
                <a:solidFill>
                  <a:schemeClr val="folHlink"/>
                </a:solidFill>
                <a:latin typeface="Times New Roman" pitchFamily="18" charset="0"/>
                <a:ea typeface="楷体_GB2312" pitchFamily="49" charset="-122"/>
                <a:cs typeface="Times New Roman" pitchFamily="18" charset="0"/>
              </a:rPr>
              <a:t>，成为世界第一大消费国。</a:t>
            </a:r>
          </a:p>
        </p:txBody>
      </p:sp>
      <p:sp>
        <p:nvSpPr>
          <p:cNvPr id="91140" name="Rectangle 4"/>
          <p:cNvSpPr>
            <a:spLocks noChangeArrowheads="1"/>
          </p:cNvSpPr>
          <p:nvPr/>
        </p:nvSpPr>
        <p:spPr bwMode="auto">
          <a:xfrm>
            <a:off x="251520" y="5035087"/>
            <a:ext cx="8424936" cy="1295945"/>
          </a:xfrm>
          <a:prstGeom prst="rect">
            <a:avLst/>
          </a:prstGeom>
          <a:noFill/>
          <a:ln w="9525">
            <a:noFill/>
            <a:miter lim="800000"/>
            <a:headEnd/>
            <a:tailEnd/>
          </a:ln>
        </p:spPr>
        <p:txBody>
          <a:bodyPr/>
          <a:lstStyle/>
          <a:p>
            <a:pPr marL="342900" indent="-342900">
              <a:lnSpc>
                <a:spcPct val="140000"/>
              </a:lnSpc>
              <a:buFont typeface="Wingdings" pitchFamily="2" charset="2"/>
              <a:buBlip>
                <a:blip r:embed="rId2"/>
              </a:buBlip>
            </a:pPr>
            <a:r>
              <a:rPr lang="zh-CN" altLang="en-US" sz="2800" dirty="0">
                <a:latin typeface="Times New Roman" pitchFamily="18" charset="0"/>
                <a:ea typeface="楷体_GB2312" pitchFamily="49" charset="-122"/>
              </a:rPr>
              <a:t>聚合物的不足或缺陷：脆性、强度差、不具备耐热性、耐老化性、耐油、耐溶剂性能。</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1140"/>
                                        </p:tgtEl>
                                        <p:attrNameLst>
                                          <p:attrName>style.visibility</p:attrName>
                                        </p:attrNameLst>
                                      </p:cBhvr>
                                      <p:to>
                                        <p:strVal val="visible"/>
                                      </p:to>
                                    </p:set>
                                    <p:animEffect transition="in" filter="wipe(left)">
                                      <p:cBhvr>
                                        <p:cTn id="7" dur="500"/>
                                        <p:tgtEl>
                                          <p:spTgt spid="911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4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323850" y="908050"/>
            <a:ext cx="8424863" cy="549275"/>
          </a:xfrm>
          <a:prstGeom prst="rect">
            <a:avLst/>
          </a:prstGeom>
          <a:noFill/>
          <a:ln w="12700" cap="sq" algn="ctr">
            <a:noFill/>
            <a:miter lim="800000"/>
            <a:headEnd/>
            <a:tailEnd/>
          </a:ln>
        </p:spPr>
        <p:txBody>
          <a:bodyPr>
            <a:spAutoFit/>
          </a:bodyPr>
          <a:lstStyle/>
          <a:p>
            <a:pPr eaLnBrk="0" hangingPunct="0">
              <a:lnSpc>
                <a:spcPct val="125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10243" name="Text Box 3"/>
          <p:cNvSpPr txBox="1">
            <a:spLocks noChangeArrowheads="1"/>
          </p:cNvSpPr>
          <p:nvPr/>
        </p:nvSpPr>
        <p:spPr bwMode="auto">
          <a:xfrm>
            <a:off x="323850" y="836613"/>
            <a:ext cx="8820150" cy="457200"/>
          </a:xfrm>
          <a:prstGeom prst="rect">
            <a:avLst/>
          </a:prstGeom>
          <a:noFill/>
          <a:ln w="12700" cap="sq" algn="ctr">
            <a:noFill/>
            <a:miter lim="800000"/>
            <a:headEnd/>
            <a:tailEnd/>
          </a:ln>
        </p:spPr>
        <p:txBody>
          <a:bodyPr>
            <a:spAutoFit/>
          </a:bodyPr>
          <a:lstStyle/>
          <a:p>
            <a:pPr eaLnBrk="0" hangingPunct="0">
              <a:lnSpc>
                <a:spcPct val="100000"/>
              </a:lnSpc>
              <a:spcBef>
                <a:spcPct val="50000"/>
              </a:spcBef>
              <a:buClrTx/>
              <a:buSzTx/>
              <a:buFontTx/>
              <a:buNone/>
            </a:pPr>
            <a:r>
              <a:rPr kumimoji="0" lang="zh-CN" altLang="en-US" sz="2400">
                <a:solidFill>
                  <a:srgbClr val="0000CC"/>
                </a:solidFill>
                <a:latin typeface="楷体_GB2312" pitchFamily="49" charset="-122"/>
                <a:ea typeface="楷体_GB2312" pitchFamily="49" charset="-122"/>
              </a:rPr>
              <a:t>    </a:t>
            </a:r>
          </a:p>
        </p:txBody>
      </p:sp>
      <p:sp>
        <p:nvSpPr>
          <p:cNvPr id="10244" name="Rectangle 5"/>
          <p:cNvSpPr>
            <a:spLocks noChangeArrowheads="1"/>
          </p:cNvSpPr>
          <p:nvPr/>
        </p:nvSpPr>
        <p:spPr bwMode="auto">
          <a:xfrm>
            <a:off x="611188" y="1628775"/>
            <a:ext cx="7920037" cy="3635375"/>
          </a:xfrm>
          <a:prstGeom prst="rect">
            <a:avLst/>
          </a:prstGeom>
          <a:noFill/>
          <a:ln w="9525">
            <a:noFill/>
            <a:miter lim="800000"/>
            <a:headEnd/>
            <a:tailEnd/>
          </a:ln>
        </p:spPr>
        <p:txBody>
          <a:bodyPr>
            <a:spAutoFit/>
          </a:bodyPr>
          <a:lstStyle/>
          <a:p>
            <a:pPr marL="342900" indent="-342900">
              <a:lnSpc>
                <a:spcPct val="140000"/>
              </a:lnSpc>
              <a:spcBef>
                <a:spcPct val="50000"/>
              </a:spcBef>
              <a:buFont typeface="Wingdings" pitchFamily="2" charset="2"/>
              <a:buBlip>
                <a:blip r:embed="rId3"/>
              </a:buBlip>
            </a:pPr>
            <a:r>
              <a:rPr lang="zh-CN" altLang="en-US" sz="3200" dirty="0">
                <a:solidFill>
                  <a:schemeClr val="folHlink"/>
                </a:solidFill>
                <a:latin typeface="Times New Roman" pitchFamily="18" charset="0"/>
              </a:rPr>
              <a:t>改性目的：为了改善单品种高聚物性能的不足或者缺陷，使高聚物材料尽可能高性能化、拓宽用途、增加功能、降低成本、提高效益，满足人们的使用要求。</a:t>
            </a:r>
          </a:p>
          <a:p>
            <a:pPr marL="342900" indent="-342900">
              <a:lnSpc>
                <a:spcPct val="140000"/>
              </a:lnSpc>
              <a:spcBef>
                <a:spcPct val="50000"/>
              </a:spcBef>
              <a:buFont typeface="Wingdings" pitchFamily="2" charset="2"/>
              <a:buBlip>
                <a:blip r:embed="rId3"/>
              </a:buBlip>
            </a:pPr>
            <a:endParaRPr lang="zh-CN" altLang="en-US" sz="2800" dirty="0">
              <a:solidFill>
                <a:schemeClr val="folHlink"/>
              </a:solidFill>
              <a:latin typeface="Times New Roman" pitchFamily="18" charset="0"/>
              <a:ea typeface="楷体_GB2312" pitchFamily="49"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body" idx="1"/>
          </p:nvPr>
        </p:nvSpPr>
        <p:spPr bwMode="auto">
          <a:xfrm>
            <a:off x="1116013" y="549275"/>
            <a:ext cx="6877050" cy="576263"/>
          </a:xfrm>
          <a:noFill/>
          <a:ln>
            <a:miter lim="800000"/>
            <a:headEnd/>
            <a:tailEnd/>
          </a:ln>
        </p:spPr>
        <p:txBody>
          <a:bodyPr vert="horz" wrap="square" lIns="91440" tIns="45720" rIns="91440" bIns="45720" numCol="1" anchor="t" anchorCtr="0" compatLnSpc="1">
            <a:prstTxWarp prst="textNoShape">
              <a:avLst/>
            </a:prstTxWarp>
          </a:bodyPr>
          <a:lstStyle/>
          <a:p>
            <a:pPr algn="ctr" eaLnBrk="1" hangingPunct="1">
              <a:buFont typeface="Wingdings" pitchFamily="2" charset="2"/>
              <a:buNone/>
            </a:pPr>
            <a:r>
              <a:rPr lang="zh-CN" altLang="en-US" sz="3600" b="1" dirty="0">
                <a:solidFill>
                  <a:schemeClr val="folHlink"/>
                </a:solidFill>
                <a:ea typeface="华文新魏" pitchFamily="2" charset="-122"/>
              </a:rPr>
              <a:t>高分子改性的必要性</a:t>
            </a:r>
          </a:p>
        </p:txBody>
      </p:sp>
      <p:sp>
        <p:nvSpPr>
          <p:cNvPr id="132100" name="Rectangle 4"/>
          <p:cNvSpPr>
            <a:spLocks noChangeArrowheads="1"/>
          </p:cNvSpPr>
          <p:nvPr/>
        </p:nvSpPr>
        <p:spPr bwMode="auto">
          <a:xfrm>
            <a:off x="539750" y="1341438"/>
            <a:ext cx="8135938" cy="4940300"/>
          </a:xfrm>
          <a:prstGeom prst="rect">
            <a:avLst/>
          </a:prstGeom>
          <a:noFill/>
          <a:ln w="9525">
            <a:noFill/>
            <a:miter lim="800000"/>
            <a:headEnd/>
            <a:tailEnd/>
          </a:ln>
        </p:spPr>
        <p:txBody>
          <a:bodyPr/>
          <a:lstStyle/>
          <a:p>
            <a:pPr marL="352425" indent="-352425">
              <a:lnSpc>
                <a:spcPct val="140000"/>
              </a:lnSpc>
              <a:buClr>
                <a:srgbClr val="FF0000"/>
              </a:buClr>
              <a:buSzPct val="85000"/>
              <a:buFont typeface="Wingdings" pitchFamily="2" charset="2"/>
              <a:buChar char="q"/>
              <a:tabLst>
                <a:tab pos="1524000" algn="l"/>
              </a:tabLst>
            </a:pPr>
            <a:r>
              <a:rPr lang="zh-CN" altLang="en-US" sz="2400" dirty="0">
                <a:solidFill>
                  <a:schemeClr val="folHlink"/>
                </a:solidFill>
                <a:latin typeface="黑体" pitchFamily="2" charset="-122"/>
                <a:ea typeface="黑体" pitchFamily="2" charset="-122"/>
              </a:rPr>
              <a:t> 增强产品的市场竞争力</a:t>
            </a:r>
          </a:p>
          <a:p>
            <a:pPr marL="352425" indent="-352425">
              <a:lnSpc>
                <a:spcPct val="140000"/>
              </a:lnSpc>
              <a:buClr>
                <a:srgbClr val="FF0000"/>
              </a:buClr>
              <a:buSzPct val="85000"/>
              <a:tabLst>
                <a:tab pos="1524000" algn="l"/>
              </a:tabLst>
            </a:pPr>
            <a:r>
              <a:rPr lang="zh-CN" altLang="en-US" sz="2400" dirty="0">
                <a:latin typeface="Times New Roman" pitchFamily="18" charset="0"/>
                <a:ea typeface="楷体_GB2312" pitchFamily="49" charset="-122"/>
              </a:rPr>
              <a:t>     通过配方的调整，使产品始终在原料市场的波动中价格最低；</a:t>
            </a:r>
          </a:p>
          <a:p>
            <a:pPr marL="352425" indent="-352425">
              <a:lnSpc>
                <a:spcPct val="140000"/>
              </a:lnSpc>
              <a:buClr>
                <a:srgbClr val="FF0000"/>
              </a:buClr>
              <a:buSzPct val="85000"/>
              <a:buFont typeface="Wingdings" pitchFamily="2" charset="2"/>
              <a:buChar char="q"/>
              <a:tabLst>
                <a:tab pos="1524000" algn="l"/>
              </a:tabLst>
            </a:pPr>
            <a:r>
              <a:rPr lang="zh-CN" altLang="en-US" sz="2400" dirty="0">
                <a:solidFill>
                  <a:schemeClr val="folHlink"/>
                </a:solidFill>
                <a:latin typeface="黑体" pitchFamily="2" charset="-122"/>
                <a:ea typeface="黑体" pitchFamily="2" charset="-122"/>
              </a:rPr>
              <a:t> 适应不同客户的各种需求</a:t>
            </a:r>
          </a:p>
          <a:p>
            <a:pPr marL="352425" indent="-352425">
              <a:lnSpc>
                <a:spcPct val="140000"/>
              </a:lnSpc>
              <a:buClr>
                <a:srgbClr val="FF0000"/>
              </a:buClr>
              <a:buSzPct val="85000"/>
              <a:tabLst>
                <a:tab pos="1524000" algn="l"/>
              </a:tabLst>
            </a:pPr>
            <a:r>
              <a:rPr lang="zh-CN" altLang="en-US" sz="2400" dirty="0">
                <a:latin typeface="Times New Roman" pitchFamily="18" charset="0"/>
                <a:ea typeface="楷体_GB2312" pitchFamily="49" charset="-122"/>
              </a:rPr>
              <a:t>     通过配方的调整，使产品与客户产品的技术指标一致，产品适应各种使用的要求；</a:t>
            </a:r>
          </a:p>
          <a:p>
            <a:pPr marL="352425" indent="-352425">
              <a:lnSpc>
                <a:spcPct val="140000"/>
              </a:lnSpc>
              <a:buClr>
                <a:srgbClr val="FF0000"/>
              </a:buClr>
              <a:buSzPct val="85000"/>
              <a:buFont typeface="Wingdings" pitchFamily="2" charset="2"/>
              <a:buChar char="q"/>
              <a:tabLst>
                <a:tab pos="1524000" algn="l"/>
              </a:tabLst>
            </a:pPr>
            <a:r>
              <a:rPr lang="zh-CN" altLang="en-US" sz="2400" dirty="0">
                <a:solidFill>
                  <a:schemeClr val="folHlink"/>
                </a:solidFill>
                <a:latin typeface="黑体" pitchFamily="2" charset="-122"/>
                <a:ea typeface="黑体" pitchFamily="2" charset="-122"/>
              </a:rPr>
              <a:t> 开拓新产品，降低企业的风险</a:t>
            </a:r>
          </a:p>
          <a:p>
            <a:pPr marL="352425" indent="-352425">
              <a:lnSpc>
                <a:spcPct val="140000"/>
              </a:lnSpc>
              <a:buClr>
                <a:srgbClr val="FF0000"/>
              </a:buClr>
              <a:buSzPct val="85000"/>
              <a:tabLst>
                <a:tab pos="1524000" algn="l"/>
              </a:tabLst>
            </a:pPr>
            <a:r>
              <a:rPr lang="zh-CN" altLang="en-US" sz="2400" dirty="0">
                <a:latin typeface="Times New Roman" pitchFamily="18" charset="0"/>
                <a:ea typeface="楷体_GB2312" pitchFamily="49" charset="-122"/>
              </a:rPr>
              <a:t>     通过配方的调整，不断开拓新产品，丰富企业产品结构，降低企业风险。</a:t>
            </a:r>
          </a:p>
        </p:txBody>
      </p:sp>
      <p:sp>
        <p:nvSpPr>
          <p:cNvPr id="11268" name="AutoShape 6">
            <a:hlinkClick r:id="rId2" action="ppaction://hlinksldjump"/>
          </p:cNvPr>
          <p:cNvSpPr>
            <a:spLocks noChangeArrowheads="1"/>
          </p:cNvSpPr>
          <p:nvPr/>
        </p:nvSpPr>
        <p:spPr bwMode="auto">
          <a:xfrm>
            <a:off x="8532813" y="6092825"/>
            <a:ext cx="433387" cy="549275"/>
          </a:xfrm>
          <a:prstGeom prst="curvedLeftArrow">
            <a:avLst>
              <a:gd name="adj1" fmla="val 25348"/>
              <a:gd name="adj2" fmla="val 50696"/>
              <a:gd name="adj3" fmla="val 33333"/>
            </a:avLst>
          </a:prstGeom>
          <a:solidFill>
            <a:srgbClr val="FFFFFF"/>
          </a:solidFill>
          <a:ln w="9525">
            <a:solidFill>
              <a:srgbClr val="000000"/>
            </a:solidFill>
            <a:miter lim="800000"/>
            <a:headEnd/>
            <a:tailEnd/>
          </a:ln>
        </p:spPr>
        <p:txBody>
          <a:bodyPr wrap="none" anchor="ctr"/>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32100">
                                            <p:txEl>
                                              <p:pRg st="0" end="0"/>
                                            </p:txEl>
                                          </p:spTgt>
                                        </p:tgtEl>
                                        <p:attrNameLst>
                                          <p:attrName>style.visibility</p:attrName>
                                        </p:attrNameLst>
                                      </p:cBhvr>
                                      <p:to>
                                        <p:strVal val="visible"/>
                                      </p:to>
                                    </p:set>
                                    <p:anim to="" calcmode="lin" valueType="num">
                                      <p:cBhvr>
                                        <p:cTn id="7" dur="1" fill="hold"/>
                                        <p:tgtEl>
                                          <p:spTgt spid="132100">
                                            <p:txEl>
                                              <p:pRg st="0" end="0"/>
                                            </p:txEl>
                                          </p:spTgt>
                                        </p:tgtEl>
                                        <p:attrNameLst>
                                          <p:attrName/>
                                        </p:attrNameLst>
                                      </p:cBhvr>
                                    </p:anim>
                                  </p:childTnLst>
                                </p:cTn>
                              </p:par>
                            </p:childTnLst>
                          </p:cTn>
                        </p:par>
                        <p:par>
                          <p:cTn id="8" fill="hold">
                            <p:stCondLst>
                              <p:cond delay="500"/>
                            </p:stCondLst>
                            <p:childTnLst>
                              <p:par>
                                <p:cTn id="9" presetID="24" presetClass="entr" presetSubtype="0" fill="hold" grpId="0" nodeType="afterEffect">
                                  <p:stCondLst>
                                    <p:cond delay="0"/>
                                  </p:stCondLst>
                                  <p:childTnLst>
                                    <p:set>
                                      <p:cBhvr>
                                        <p:cTn id="10" dur="1" fill="hold">
                                          <p:stCondLst>
                                            <p:cond delay="499"/>
                                          </p:stCondLst>
                                        </p:cTn>
                                        <p:tgtEl>
                                          <p:spTgt spid="132100">
                                            <p:txEl>
                                              <p:pRg st="1" end="1"/>
                                            </p:txEl>
                                          </p:spTgt>
                                        </p:tgtEl>
                                        <p:attrNameLst>
                                          <p:attrName>style.visibility</p:attrName>
                                        </p:attrNameLst>
                                      </p:cBhvr>
                                      <p:to>
                                        <p:strVal val="visible"/>
                                      </p:to>
                                    </p:set>
                                    <p:anim to="" calcmode="lin" valueType="num">
                                      <p:cBhvr>
                                        <p:cTn id="11" dur="1" fill="hold"/>
                                        <p:tgtEl>
                                          <p:spTgt spid="132100">
                                            <p:txEl>
                                              <p:pRg st="1" end="1"/>
                                            </p:txEl>
                                          </p:spTgt>
                                        </p:tgtEl>
                                        <p:attrNameLst>
                                          <p:attrName/>
                                        </p:attrNameLst>
                                      </p:cBhvr>
                                    </p:anim>
                                  </p:childTnLst>
                                </p:cTn>
                              </p:par>
                            </p:childTnLst>
                          </p:cTn>
                        </p:par>
                        <p:par>
                          <p:cTn id="12" fill="hold">
                            <p:stCondLst>
                              <p:cond delay="1000"/>
                            </p:stCondLst>
                            <p:childTnLst>
                              <p:par>
                                <p:cTn id="13" presetID="24" presetClass="entr" presetSubtype="0" fill="hold" grpId="0" nodeType="afterEffect">
                                  <p:stCondLst>
                                    <p:cond delay="0"/>
                                  </p:stCondLst>
                                  <p:childTnLst>
                                    <p:set>
                                      <p:cBhvr>
                                        <p:cTn id="14" dur="1" fill="hold">
                                          <p:stCondLst>
                                            <p:cond delay="499"/>
                                          </p:stCondLst>
                                        </p:cTn>
                                        <p:tgtEl>
                                          <p:spTgt spid="132100">
                                            <p:txEl>
                                              <p:pRg st="2" end="2"/>
                                            </p:txEl>
                                          </p:spTgt>
                                        </p:tgtEl>
                                        <p:attrNameLst>
                                          <p:attrName>style.visibility</p:attrName>
                                        </p:attrNameLst>
                                      </p:cBhvr>
                                      <p:to>
                                        <p:strVal val="visible"/>
                                      </p:to>
                                    </p:set>
                                    <p:anim to="" calcmode="lin" valueType="num">
                                      <p:cBhvr>
                                        <p:cTn id="15" dur="1" fill="hold"/>
                                        <p:tgtEl>
                                          <p:spTgt spid="132100">
                                            <p:txEl>
                                              <p:pRg st="2" end="2"/>
                                            </p:txEl>
                                          </p:spTgt>
                                        </p:tgtEl>
                                        <p:attrNameLst>
                                          <p:attrName/>
                                        </p:attrNameLst>
                                      </p:cBhvr>
                                    </p:anim>
                                  </p:childTnLst>
                                </p:cTn>
                              </p:par>
                            </p:childTnLst>
                          </p:cTn>
                        </p:par>
                        <p:par>
                          <p:cTn id="16" fill="hold">
                            <p:stCondLst>
                              <p:cond delay="1500"/>
                            </p:stCondLst>
                            <p:childTnLst>
                              <p:par>
                                <p:cTn id="17" presetID="24" presetClass="entr" presetSubtype="0" fill="hold" grpId="0" nodeType="afterEffect">
                                  <p:stCondLst>
                                    <p:cond delay="0"/>
                                  </p:stCondLst>
                                  <p:childTnLst>
                                    <p:set>
                                      <p:cBhvr>
                                        <p:cTn id="18" dur="1" fill="hold">
                                          <p:stCondLst>
                                            <p:cond delay="499"/>
                                          </p:stCondLst>
                                        </p:cTn>
                                        <p:tgtEl>
                                          <p:spTgt spid="132100">
                                            <p:txEl>
                                              <p:pRg st="3" end="3"/>
                                            </p:txEl>
                                          </p:spTgt>
                                        </p:tgtEl>
                                        <p:attrNameLst>
                                          <p:attrName>style.visibility</p:attrName>
                                        </p:attrNameLst>
                                      </p:cBhvr>
                                      <p:to>
                                        <p:strVal val="visible"/>
                                      </p:to>
                                    </p:set>
                                    <p:anim to="" calcmode="lin" valueType="num">
                                      <p:cBhvr>
                                        <p:cTn id="19" dur="1" fill="hold"/>
                                        <p:tgtEl>
                                          <p:spTgt spid="132100">
                                            <p:txEl>
                                              <p:pRg st="3" end="3"/>
                                            </p:txEl>
                                          </p:spTgt>
                                        </p:tgtEl>
                                        <p:attrNameLst>
                                          <p:attrName/>
                                        </p:attrNameLst>
                                      </p:cBhvr>
                                    </p:anim>
                                  </p:childTnLst>
                                </p:cTn>
                              </p:par>
                            </p:childTnLst>
                          </p:cTn>
                        </p:par>
                        <p:par>
                          <p:cTn id="20" fill="hold">
                            <p:stCondLst>
                              <p:cond delay="2000"/>
                            </p:stCondLst>
                            <p:childTnLst>
                              <p:par>
                                <p:cTn id="21" presetID="24" presetClass="entr" presetSubtype="0" fill="hold" grpId="0" nodeType="afterEffect">
                                  <p:stCondLst>
                                    <p:cond delay="0"/>
                                  </p:stCondLst>
                                  <p:childTnLst>
                                    <p:set>
                                      <p:cBhvr>
                                        <p:cTn id="22" dur="1" fill="hold">
                                          <p:stCondLst>
                                            <p:cond delay="499"/>
                                          </p:stCondLst>
                                        </p:cTn>
                                        <p:tgtEl>
                                          <p:spTgt spid="132100">
                                            <p:txEl>
                                              <p:pRg st="4" end="4"/>
                                            </p:txEl>
                                          </p:spTgt>
                                        </p:tgtEl>
                                        <p:attrNameLst>
                                          <p:attrName>style.visibility</p:attrName>
                                        </p:attrNameLst>
                                      </p:cBhvr>
                                      <p:to>
                                        <p:strVal val="visible"/>
                                      </p:to>
                                    </p:set>
                                    <p:anim to="" calcmode="lin" valueType="num">
                                      <p:cBhvr>
                                        <p:cTn id="23" dur="1" fill="hold"/>
                                        <p:tgtEl>
                                          <p:spTgt spid="132100">
                                            <p:txEl>
                                              <p:pRg st="4" end="4"/>
                                            </p:txEl>
                                          </p:spTgt>
                                        </p:tgtEl>
                                        <p:attrNameLst>
                                          <p:attrName/>
                                        </p:attrNameLst>
                                      </p:cBhvr>
                                    </p:anim>
                                  </p:childTnLst>
                                </p:cTn>
                              </p:par>
                            </p:childTnLst>
                          </p:cTn>
                        </p:par>
                        <p:par>
                          <p:cTn id="24" fill="hold">
                            <p:stCondLst>
                              <p:cond delay="2500"/>
                            </p:stCondLst>
                            <p:childTnLst>
                              <p:par>
                                <p:cTn id="25" presetID="24" presetClass="entr" presetSubtype="0" fill="hold" grpId="0" nodeType="afterEffect">
                                  <p:stCondLst>
                                    <p:cond delay="0"/>
                                  </p:stCondLst>
                                  <p:childTnLst>
                                    <p:set>
                                      <p:cBhvr>
                                        <p:cTn id="26" dur="1" fill="hold">
                                          <p:stCondLst>
                                            <p:cond delay="499"/>
                                          </p:stCondLst>
                                        </p:cTn>
                                        <p:tgtEl>
                                          <p:spTgt spid="132100">
                                            <p:txEl>
                                              <p:pRg st="5" end="5"/>
                                            </p:txEl>
                                          </p:spTgt>
                                        </p:tgtEl>
                                        <p:attrNameLst>
                                          <p:attrName>style.visibility</p:attrName>
                                        </p:attrNameLst>
                                      </p:cBhvr>
                                      <p:to>
                                        <p:strVal val="visible"/>
                                      </p:to>
                                    </p:set>
                                    <p:anim to="" calcmode="lin" valueType="num">
                                      <p:cBhvr>
                                        <p:cTn id="27" dur="1" fill="hold"/>
                                        <p:tgtEl>
                                          <p:spTgt spid="132100">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100" grpId="0" build="p" autoUpdateAnimBg="0"/>
    </p:bldLst>
  </p:timing>
</p:sld>
</file>

<file path=ppt/theme/theme1.xml><?xml version="1.0" encoding="utf-8"?>
<a:theme xmlns:a="http://schemas.openxmlformats.org/drawingml/2006/main" name="Soaring">
  <a:themeElements>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Soaring">
      <a:majorFont>
        <a:latin typeface="Arial"/>
        <a:ea typeface="宋体"/>
        <a:cs typeface=""/>
      </a:majorFont>
      <a:minorFont>
        <a:latin typeface="Times New Roman"/>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99"/>
        </a:solidFill>
        <a:ln w="9525" cap="flat" cmpd="sng" algn="ctr">
          <a:solidFill>
            <a:srgbClr val="008000"/>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342900" marR="0" indent="-342900" algn="l" defTabSz="914400" rtl="0" eaLnBrk="1" fontAlgn="base" latinLnBrk="0" hangingPunct="1">
          <a:lnSpc>
            <a:spcPct val="120000"/>
          </a:lnSpc>
          <a:spcBef>
            <a:spcPct val="20000"/>
          </a:spcBef>
          <a:spcAft>
            <a:spcPct val="0"/>
          </a:spcAft>
          <a:buClr>
            <a:schemeClr val="accent2"/>
          </a:buClr>
          <a:buSzPct val="80000"/>
          <a:buFont typeface="Wingdings" pitchFamily="2" charset="2"/>
          <a:buNone/>
          <a:tabLst/>
          <a:defRPr kumimoji="1" lang="en-US" sz="2000" b="1" i="0" u="none" strike="noStrike" cap="none" normalizeH="0" baseline="0" smtClean="0">
            <a:ln>
              <a:noFill/>
            </a:ln>
            <a:solidFill>
              <a:schemeClr val="tx1"/>
            </a:solidFill>
            <a:effectLst/>
            <a:latin typeface="宋体" pitchFamily="2" charset="-122"/>
            <a:ea typeface="宋体" pitchFamily="2" charset="-122"/>
          </a:defRPr>
        </a:defPPr>
      </a:lstStyle>
    </a:spDef>
    <a:lnDef>
      <a:spPr bwMode="auto">
        <a:xfrm>
          <a:off x="0" y="0"/>
          <a:ext cx="1" cy="1"/>
        </a:xfrm>
        <a:custGeom>
          <a:avLst/>
          <a:gdLst/>
          <a:ahLst/>
          <a:cxnLst/>
          <a:rect l="0" t="0" r="0" b="0"/>
          <a:pathLst/>
        </a:custGeom>
        <a:solidFill>
          <a:srgbClr val="FFFF99"/>
        </a:solidFill>
        <a:ln w="9525" cap="flat" cmpd="sng" algn="ctr">
          <a:solidFill>
            <a:srgbClr val="008000"/>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342900" marR="0" indent="-342900" algn="l" defTabSz="914400" rtl="0" eaLnBrk="1" fontAlgn="base" latinLnBrk="0" hangingPunct="1">
          <a:lnSpc>
            <a:spcPct val="120000"/>
          </a:lnSpc>
          <a:spcBef>
            <a:spcPct val="20000"/>
          </a:spcBef>
          <a:spcAft>
            <a:spcPct val="0"/>
          </a:spcAft>
          <a:buClr>
            <a:schemeClr val="accent2"/>
          </a:buClr>
          <a:buSzPct val="80000"/>
          <a:buFont typeface="Wingdings" pitchFamily="2" charset="2"/>
          <a:buNone/>
          <a:tabLst/>
          <a:defRPr kumimoji="1" lang="en-US" sz="2000" b="1" i="0" u="none" strike="noStrike" cap="none" normalizeH="0" baseline="0" smtClean="0">
            <a:ln>
              <a:noFill/>
            </a:ln>
            <a:solidFill>
              <a:schemeClr val="tx1"/>
            </a:solidFill>
            <a:effectLst/>
            <a:latin typeface="宋体" pitchFamily="2" charset="-122"/>
            <a:ea typeface="宋体" pitchFamily="2" charset="-122"/>
          </a:defRPr>
        </a:defPPr>
      </a:lstStyle>
    </a:lnDef>
  </a:objectDefaults>
  <a:extraClrSchemeLst>
    <a:extraClrScheme>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Soaring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Soaring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oaring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Soaring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E:\Program Files\Microsoft Office\Templates\Presentation Designs\Soaring.pot</Template>
  <TotalTime>0</TotalTime>
  <Words>3374</Words>
  <Application>Microsoft Office PowerPoint</Application>
  <PresentationFormat>全屏显示(4:3)</PresentationFormat>
  <Paragraphs>233</Paragraphs>
  <Slides>42</Slides>
  <Notes>2</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42</vt:i4>
      </vt:variant>
    </vt:vector>
  </HeadingPairs>
  <TitlesOfParts>
    <vt:vector size="51" baseType="lpstr">
      <vt:lpstr>黑体</vt:lpstr>
      <vt:lpstr>华文新魏</vt:lpstr>
      <vt:lpstr>楷体_GB2312</vt:lpstr>
      <vt:lpstr>宋体</vt:lpstr>
      <vt:lpstr>Arial</vt:lpstr>
      <vt:lpstr>Arial Narrow</vt:lpstr>
      <vt:lpstr>Times New Roman</vt:lpstr>
      <vt:lpstr>Wingdings</vt:lpstr>
      <vt:lpstr>Soaring</vt:lpstr>
      <vt:lpstr>高聚物改性及功能高分子</vt:lpstr>
      <vt:lpstr>课程简介</vt:lpstr>
      <vt:lpstr>教材及参考书</vt:lpstr>
      <vt:lpstr>课程要求</vt:lpstr>
      <vt:lpstr>课程内容</vt:lpstr>
      <vt:lpstr>第一章 绪 论</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polymer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聚合物成型加工原理</dc:title>
  <dc:creator>lyy</dc:creator>
  <cp:lastModifiedBy>Qi Qin</cp:lastModifiedBy>
  <cp:revision>140</cp:revision>
  <cp:lastPrinted>2012-09-11T14:03:55Z</cp:lastPrinted>
  <dcterms:created xsi:type="dcterms:W3CDTF">2003-07-03T02:39:44Z</dcterms:created>
  <dcterms:modified xsi:type="dcterms:W3CDTF">2019-02-22T09:18:58Z</dcterms:modified>
</cp:coreProperties>
</file>