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3"/>
    <p:sldId id="503" r:id="rId4"/>
    <p:sldId id="433" r:id="rId5"/>
    <p:sldId id="434" r:id="rId6"/>
    <p:sldId id="435" r:id="rId7"/>
    <p:sldId id="372" r:id="rId8"/>
    <p:sldId id="479" r:id="rId9"/>
    <p:sldId id="505" r:id="rId10"/>
    <p:sldId id="506" r:id="rId11"/>
    <p:sldId id="507" r:id="rId12"/>
    <p:sldId id="373" r:id="rId13"/>
    <p:sldId id="437" r:id="rId15"/>
    <p:sldId id="455" r:id="rId16"/>
    <p:sldId id="456" r:id="rId17"/>
    <p:sldId id="457" r:id="rId18"/>
    <p:sldId id="508" r:id="rId19"/>
    <p:sldId id="460" r:id="rId20"/>
    <p:sldId id="461" r:id="rId21"/>
    <p:sldId id="462" r:id="rId22"/>
    <p:sldId id="463" r:id="rId23"/>
    <p:sldId id="375" r:id="rId24"/>
    <p:sldId id="383" r:id="rId25"/>
    <p:sldId id="480" r:id="rId26"/>
    <p:sldId id="504" r:id="rId27"/>
    <p:sldId id="481" r:id="rId28"/>
    <p:sldId id="484" r:id="rId29"/>
    <p:sldId id="483" r:id="rId30"/>
    <p:sldId id="388" r:id="rId31"/>
    <p:sldId id="34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87" d="100"/>
          <a:sy n="87" d="100"/>
        </p:scale>
        <p:origin x="-528" y="-91"/>
      </p:cViewPr>
      <p:guideLst>
        <p:guide orient="horz" pos="220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>
            <a:lvl1pPr>
              <a:defRPr sz="4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blyun.com/" TargetMode="External"/><Relationship Id="rId3" Type="http://schemas.openxmlformats.org/officeDocument/2006/relationships/image" Target="../media/image7.png"/><Relationship Id="rId2" Type="http://schemas.openxmlformats.org/officeDocument/2006/relationships/tags" Target="../tags/tag1.xml"/><Relationship Id="rId1" Type="http://schemas.openxmlformats.org/officeDocument/2006/relationships/hyperlink" Target="http://www.duxiu.com/" TargetMode="Externa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hyperlink" Target="http://cssci.nju.edu.cn/" TargetMode="Externa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tags" Target="../tags/tag3.xml"/><Relationship Id="rId1" Type="http://schemas.openxmlformats.org/officeDocument/2006/relationships/hyperlink" Target="https://wpn.zut.edu.cn/http/77726476706e69737468656265737421e7e056d226397a596a0185a59a472227cb584346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hyperlink" Target="https://wpn.zut.edu.cn/http/77726476706e69737468656265737421e7e056d22f397a556d0d88be9b5d6d3625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hyperlink" Target="https://wpn.zut.edu.cn/http-8080/77726476706e69737468656265737421a2a713d276693e1e2d5ac7feca02/opac_two/search2/search.js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hyperlink" Target="http://lib.zut.edu.cn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hyperlink" Target="https://wpn.zut.edu.cn/https/77726476706e69737468656265737421fcfe43d23d257c1e7b0c9ce29b5b/bggk/gzfb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://lib.zut.edu.cn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hyperlink" Target="https://lib.zut.edu.cn/info/1017/5524.htm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lib.zut.edu.cn/info/1017/5514.htm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://lib.zut.edu.cn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://lib.zut.edu.cn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hyperlink" Target="https://lib.zut.edu.cn/info/1017/5395.ht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89530" y="1778000"/>
            <a:ext cx="8915400" cy="1639570"/>
          </a:xfrm>
        </p:spPr>
        <p:txBody>
          <a:bodyPr>
            <a:normAutofit/>
          </a:bodyPr>
          <a:lstStyle/>
          <a:p>
            <a:pPr algn="ctr"/>
            <a:r>
              <a:rPr dirty="0"/>
              <a:t>善用文献资源 进入科研世界</a:t>
            </a:r>
            <a:br>
              <a:rPr lang="zh-CN" dirty="0"/>
            </a:br>
            <a:r>
              <a:rPr lang="en-US" altLang="zh-CN" sz="3200" dirty="0"/>
              <a:t>——</a:t>
            </a:r>
            <a:r>
              <a:rPr lang="zh-CN" altLang="en-US" sz="3200" dirty="0"/>
              <a:t>与</a:t>
            </a:r>
            <a:r>
              <a:rPr lang="en-US" altLang="zh-CN" sz="3200" dirty="0"/>
              <a:t>21</a:t>
            </a:r>
            <a:r>
              <a:rPr lang="zh-CN" altLang="en-US" sz="3200" dirty="0"/>
              <a:t>级研究生交流</a:t>
            </a:r>
            <a:endParaRPr lang="en-US" altLang="zh-CN" sz="32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x-none" altLang="zh-CN" sz="3200" dirty="0"/>
              <a:t>岳修志（图书馆）</a:t>
            </a:r>
            <a:endParaRPr lang="x-none" altLang="zh-CN" sz="3200" dirty="0"/>
          </a:p>
          <a:p>
            <a:pPr algn="ctr"/>
            <a:r>
              <a:rPr lang="zh-CN" altLang="en-US" sz="3200" dirty="0"/>
              <a:t>20</a:t>
            </a:r>
            <a:r>
              <a:rPr lang="en-US" sz="3200" dirty="0"/>
              <a:t>21</a:t>
            </a:r>
            <a:r>
              <a:rPr lang="zh-CN" altLang="en-US" sz="3200" dirty="0"/>
              <a:t>年</a:t>
            </a:r>
            <a:r>
              <a:rPr lang="en-US" altLang="x-none" sz="3200" dirty="0"/>
              <a:t>9</a:t>
            </a:r>
            <a:r>
              <a:rPr lang="zh-CN" altLang="en-US" sz="3200" dirty="0"/>
              <a:t>月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7625" y="-27305"/>
            <a:ext cx="12157710" cy="683958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16275" y="1412875"/>
            <a:ext cx="7457440" cy="227520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138170" y="4868545"/>
            <a:ext cx="7794625" cy="193675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6" grpId="0" bldLvl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1</a:t>
            </a:r>
            <a:r>
              <a:rPr lang="en-US" altLang="zh-CN">
                <a:sym typeface="+mn-ea"/>
              </a:rPr>
              <a:t>.2</a:t>
            </a:r>
            <a:r>
              <a:rPr lang="zh-CN" altLang="en-US">
                <a:sym typeface="+mn-ea"/>
              </a:rPr>
              <a:t>几个值得关注的数据库（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）读秀</a:t>
            </a:r>
            <a:endParaRPr lang="zh-CN" altLang="en-US">
              <a:sym typeface="+mn-ea"/>
            </a:endParaRPr>
          </a:p>
        </p:txBody>
      </p:sp>
      <p:pic>
        <p:nvPicPr>
          <p:cNvPr id="4" name="内容占位符 3">
            <a:hlinkClick r:id="rId1"/>
          </p:cNvPr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3200" y="1404620"/>
            <a:ext cx="7109460" cy="3672840"/>
          </a:xfrm>
          <a:prstGeom prst="rect">
            <a:avLst/>
          </a:prstGeom>
        </p:spPr>
      </p:pic>
      <p:pic>
        <p:nvPicPr>
          <p:cNvPr id="5" name="图片 4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1540" y="3718560"/>
            <a:ext cx="7490460" cy="31394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65225" y="5205095"/>
            <a:ext cx="2540000" cy="92202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>
                <a:solidFill>
                  <a:schemeClr val="accent4"/>
                </a:solidFill>
                <a:effectLst/>
              </a:rPr>
              <a:t>图书章节和内容的全文检索；学术搜索引擎及文献资料服务平台</a:t>
            </a:r>
            <a:endParaRPr lang="zh-CN" altLang="en-US">
              <a:solidFill>
                <a:schemeClr val="accent4"/>
              </a:solidFill>
              <a:effectLst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8265" y="1677670"/>
            <a:ext cx="2369820" cy="1859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1</a:t>
            </a:r>
            <a:r>
              <a:rPr lang="en-US" altLang="zh-CN">
                <a:sym typeface="+mn-ea"/>
              </a:rPr>
              <a:t>.2</a:t>
            </a:r>
            <a:r>
              <a:rPr lang="zh-CN" altLang="en-US">
                <a:sym typeface="+mn-ea"/>
              </a:rPr>
              <a:t>几个值得关注的数据库（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）</a:t>
            </a:r>
            <a:r>
              <a:rPr lang="en-US" altLang="zh-CN">
                <a:sym typeface="+mn-ea"/>
                <a:hlinkClick r:id="rId1"/>
              </a:rPr>
              <a:t>CSSCI</a:t>
            </a:r>
            <a:endParaRPr lang="en-US" altLang="zh-CN">
              <a:sym typeface="+mn-ea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341370" y="1778635"/>
            <a:ext cx="7413625" cy="4867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1</a:t>
            </a:r>
            <a:r>
              <a:rPr lang="en-US" altLang="zh-CN">
                <a:sym typeface="+mn-ea"/>
              </a:rPr>
              <a:t>.2</a:t>
            </a:r>
            <a:r>
              <a:rPr lang="zh-CN" altLang="en-US">
                <a:sym typeface="+mn-ea"/>
              </a:rPr>
              <a:t>几个值得关注的数据库（</a:t>
            </a:r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）台湾库</a:t>
            </a:r>
            <a:endParaRPr lang="zh-CN" altLang="en-US">
              <a:sym typeface="+mn-ea"/>
            </a:endParaRPr>
          </a:p>
        </p:txBody>
      </p:sp>
      <p:pic>
        <p:nvPicPr>
          <p:cNvPr id="4" name="内容占位符 3">
            <a:hlinkClick r:id="rId1" action="ppaction://hlinkfile"/>
          </p:cNvPr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711450" y="1485265"/>
            <a:ext cx="6961505" cy="530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1</a:t>
            </a:r>
            <a:r>
              <a:rPr lang="en-US" altLang="zh-CN">
                <a:sym typeface="+mn-ea"/>
              </a:rPr>
              <a:t>.2</a:t>
            </a:r>
            <a:r>
              <a:rPr lang="zh-CN" altLang="en-US">
                <a:sym typeface="+mn-ea"/>
              </a:rPr>
              <a:t>几个值得关注的数据库（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）笔杆</a:t>
            </a:r>
            <a:endParaRPr lang="zh-CN" altLang="en-US">
              <a:sym typeface="+mn-ea"/>
            </a:endParaRPr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40230" y="2078990"/>
            <a:ext cx="8510905" cy="447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1</a:t>
            </a:r>
            <a:r>
              <a:rPr lang="en-US" altLang="zh-CN">
                <a:sym typeface="+mn-ea"/>
              </a:rPr>
              <a:t>.2</a:t>
            </a:r>
            <a:r>
              <a:rPr lang="zh-CN" altLang="en-US">
                <a:sym typeface="+mn-ea"/>
              </a:rPr>
              <a:t>几个值得关注的数据库（</a:t>
            </a:r>
            <a:r>
              <a:rPr lang="en-US" altLang="zh-CN">
                <a:sym typeface="+mn-ea"/>
              </a:rPr>
              <a:t>5</a:t>
            </a:r>
            <a:r>
              <a:rPr lang="zh-CN" altLang="en-US">
                <a:sym typeface="+mn-ea"/>
              </a:rPr>
              <a:t>）海研</a:t>
            </a:r>
            <a:endParaRPr lang="zh-CN" altLang="en-US">
              <a:sym typeface="+mn-ea"/>
            </a:endParaRPr>
          </a:p>
        </p:txBody>
      </p:sp>
      <p:pic>
        <p:nvPicPr>
          <p:cNvPr id="4" name="内容占位符 3">
            <a:hlinkClick r:id="rId1" action="ppaction://hlinkfile"/>
          </p:cNvPr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835" y="1592580"/>
            <a:ext cx="6704330" cy="4935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olidFill>
                  <a:srgbClr val="FF0000"/>
                </a:solidFill>
              </a:rPr>
              <a:t>补充：如何读文献？如何高质量发展？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阅读图书是基础；</a:t>
            </a:r>
            <a:endParaRPr lang="zh-CN" altLang="en-US"/>
          </a:p>
          <a:p>
            <a:r>
              <a:rPr lang="zh-CN" altLang="en-US"/>
              <a:t>研究期刊论文最重要；</a:t>
            </a:r>
            <a:endParaRPr lang="zh-CN" altLang="en-US"/>
          </a:p>
          <a:p>
            <a:pPr marL="0" indent="0">
              <a:buNone/>
            </a:pPr>
            <a:r>
              <a:rPr lang="zh-CN" altLang="en-US">
                <a:solidFill>
                  <a:srgbClr val="FF0000"/>
                </a:solidFill>
              </a:rPr>
              <a:t>哪些期刊论文值得阅读和学习？如何阅读？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/>
              <a:t>撰写学位论文是模板；</a:t>
            </a:r>
            <a:endParaRPr lang="zh-CN" altLang="en-US"/>
          </a:p>
          <a:p>
            <a:r>
              <a:rPr lang="zh-CN" altLang="en-US">
                <a:sym typeface="+mn-ea"/>
              </a:rPr>
              <a:t>检索分析申请</a:t>
            </a:r>
            <a:r>
              <a:rPr lang="zh-CN" altLang="en-US"/>
              <a:t>专利是能力；</a:t>
            </a:r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1.3 </a:t>
            </a:r>
            <a:r>
              <a:rPr lang="zh-CN" altLang="en-US">
                <a:hlinkClick r:id="rId1" action="ppaction://hlinkfile"/>
              </a:rPr>
              <a:t>纸质图书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5105" y="2133600"/>
            <a:ext cx="8601710" cy="37776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zh-CN"/>
              <a:t>内容</a:t>
            </a:r>
            <a:endParaRPr lang="zh-CN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1图书馆资源（</a:t>
            </a:r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hlinkClick r:id="rId1"/>
              </a:rPr>
              <a:t>网络链接</a:t>
            </a:r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）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2</a:t>
            </a:r>
            <a:r>
              <a:rPr lang="zh-CN" altLang="en-US">
                <a:solidFill>
                  <a:srgbClr val="FF0000"/>
                </a:solidFill>
              </a:rPr>
              <a:t>图书馆空间（龙湖校区）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685" y="3359150"/>
            <a:ext cx="6057265" cy="3224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>
            <a:hlinkClick r:id="rId1" action="ppaction://hlinkfile"/>
          </p:cNvPr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635" y="42545"/>
            <a:ext cx="6094730" cy="67722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07895" y="2421255"/>
            <a:ext cx="8915400" cy="1515745"/>
          </a:xfrm>
        </p:spPr>
        <p:txBody>
          <a:bodyPr/>
          <a:p>
            <a:pPr algn="ctr"/>
            <a:r>
              <a:rPr lang="zh-CN" altLang="en-US" sz="8000"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欢迎</a:t>
            </a:r>
            <a:r>
              <a:rPr lang="en-US" altLang="zh-CN" sz="8000"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21</a:t>
            </a:r>
            <a:r>
              <a:rPr lang="zh-CN" altLang="en-US" sz="8000"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级研究生！</a:t>
            </a:r>
            <a:endParaRPr lang="zh-CN" altLang="en-US" sz="8000"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zh-CN"/>
              <a:t>内容</a:t>
            </a:r>
            <a:endParaRPr lang="zh-CN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1图书馆资源（</a:t>
            </a:r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  <a:hlinkClick r:id="rId1"/>
              </a:rPr>
              <a:t>网络链接</a:t>
            </a:r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）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2</a:t>
            </a:r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图书馆空间（龙湖校区）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3</a:t>
            </a:r>
            <a:r>
              <a:rPr lang="zh-CN" altLang="en-US">
                <a:solidFill>
                  <a:srgbClr val="FF0000"/>
                </a:solidFill>
              </a:rPr>
              <a:t>图书馆服务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3</a:t>
            </a:r>
            <a:r>
              <a:rPr lang="zh-CN" altLang="en-US"/>
              <a:t>图书馆服务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3</a:t>
            </a:r>
            <a:r>
              <a:rPr lang="zh-CN" altLang="en-US"/>
              <a:t>.1开放时间</a:t>
            </a:r>
            <a:endParaRPr lang="zh-CN" altLang="en-US"/>
          </a:p>
          <a:p>
            <a:r>
              <a:rPr lang="en-US" altLang="zh-CN"/>
              <a:t>3.2</a:t>
            </a:r>
            <a:r>
              <a:rPr lang="zh-CN" altLang="en-US"/>
              <a:t>校外访问图书馆数字资源</a:t>
            </a:r>
            <a:endParaRPr lang="zh-CN" altLang="en-US"/>
          </a:p>
          <a:p>
            <a:r>
              <a:rPr lang="en-US" altLang="zh-CN"/>
              <a:t>3.3</a:t>
            </a:r>
            <a:r>
              <a:rPr lang="zh-CN" altLang="en-US"/>
              <a:t>图书馆企业微信号</a:t>
            </a:r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.1 </a:t>
            </a:r>
            <a:r>
              <a:rPr lang="zh-CN" altLang="en-US">
                <a:sym typeface="+mn-ea"/>
                <a:hlinkClick r:id="rId1" action="ppaction://hlinkfile"/>
              </a:rPr>
              <a:t>开放时间</a:t>
            </a:r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5595" y="1557020"/>
            <a:ext cx="7035800" cy="525970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>
                <a:sym typeface="+mn-ea"/>
              </a:rPr>
              <a:t>3.2</a:t>
            </a:r>
            <a:r>
              <a:rPr lang="zh-CN" altLang="en-US">
                <a:sym typeface="+mn-ea"/>
                <a:hlinkClick r:id="rId1" action="ppaction://hlinkfile"/>
              </a:rPr>
              <a:t>校外访问图书馆数字资源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b="1">
                <a:solidFill>
                  <a:srgbClr val="00B050"/>
                </a:solidFill>
              </a:rPr>
              <a:t>VPN</a:t>
            </a:r>
            <a:endParaRPr lang="en-US" altLang="zh-CN" b="1">
              <a:solidFill>
                <a:srgbClr val="00B050"/>
              </a:solidFill>
            </a:endParaRPr>
          </a:p>
          <a:p>
            <a:r>
              <a:rPr lang="en-US" altLang="zh-CN" sz="4800">
                <a:solidFill>
                  <a:srgbClr val="FF0000"/>
                </a:solidFill>
              </a:rPr>
              <a:t>WebVPN</a:t>
            </a:r>
            <a:endParaRPr lang="en-US" altLang="zh-CN" sz="4800">
              <a:solidFill>
                <a:srgbClr val="FF0000"/>
              </a:solidFill>
            </a:endParaRPr>
          </a:p>
          <a:p>
            <a:r>
              <a:rPr lang="en-US" altLang="zh-CN"/>
              <a:t>CARSI成员访问</a:t>
            </a:r>
            <a:endParaRPr lang="en-US" altLang="zh-CN"/>
          </a:p>
          <a:p>
            <a:r>
              <a:rPr lang="en-US" altLang="zh-CN"/>
              <a:t>在线文献传递等服务（辅助方式）</a:t>
            </a:r>
            <a:r>
              <a:rPr lang="zh-CN" altLang="en-US"/>
              <a:t>：学科服务群</a:t>
            </a:r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8890"/>
            <a:ext cx="12221845" cy="68757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408160" y="4293235"/>
            <a:ext cx="503555" cy="71945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>
                <a:sym typeface="+mn-ea"/>
              </a:rPr>
              <a:t>3.3</a:t>
            </a:r>
            <a:r>
              <a:rPr lang="zh-CN" altLang="en-US">
                <a:sym typeface="+mn-ea"/>
              </a:rPr>
              <a:t>读书节组委会</a:t>
            </a:r>
            <a:r>
              <a:rPr lang="en-US" altLang="zh-CN">
                <a:sym typeface="+mn-ea"/>
              </a:rPr>
              <a:t>&amp;</a:t>
            </a:r>
            <a:r>
              <a:rPr lang="zh-CN" altLang="en-US">
                <a:sym typeface="+mn-ea"/>
              </a:rPr>
              <a:t>图书馆企业微信号</a:t>
            </a:r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463790" y="1470025"/>
            <a:ext cx="2511425" cy="54425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405" y="1470025"/>
            <a:ext cx="2557145" cy="554164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zh-CN"/>
              <a:t>内容</a:t>
            </a:r>
            <a:endParaRPr lang="zh-CN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1图书馆资源（</a:t>
            </a:r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  <a:hlinkClick r:id="rId1"/>
              </a:rPr>
              <a:t>网络链接</a:t>
            </a:r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）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2</a:t>
            </a:r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图书馆空间（龙湖校区）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图书馆服务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4</a:t>
            </a:r>
            <a:r>
              <a:rPr lang="zh-CN" altLang="en-US">
                <a:solidFill>
                  <a:srgbClr val="FF0000"/>
                </a:solidFill>
              </a:rPr>
              <a:t>未尽事宜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/>
              <a:t>4.1</a:t>
            </a:r>
            <a:r>
              <a:rPr lang="zh-CN" altLang="en-US"/>
              <a:t>研究生信息检索专题</a:t>
            </a:r>
            <a:r>
              <a:rPr lang="en-US" altLang="zh-CN"/>
              <a:t>——</a:t>
            </a:r>
            <a:r>
              <a:rPr lang="zh-CN" altLang="en-US"/>
              <a:t>欢迎交流！</a:t>
            </a:r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11040" y="1388110"/>
            <a:ext cx="4004945" cy="53403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>
                <a:sym typeface="+mn-ea"/>
              </a:rPr>
              <a:t>4.2</a:t>
            </a:r>
            <a:r>
              <a:rPr lang="zh-CN" altLang="en-US">
                <a:sym typeface="+mn-ea"/>
              </a:rPr>
              <a:t>我的个人信息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4860" y="2133600"/>
            <a:ext cx="10694035" cy="3777615"/>
          </a:xfrm>
        </p:spPr>
        <p:txBody>
          <a:bodyPr/>
          <a:p>
            <a:r>
              <a:rPr lang="zh-CN" altLang="en-US"/>
              <a:t>办公室：图书馆北楼</a:t>
            </a:r>
            <a:r>
              <a:rPr lang="en-US" altLang="zh-CN"/>
              <a:t>8</a:t>
            </a:r>
            <a:r>
              <a:rPr lang="zh-CN" altLang="en-US"/>
              <a:t>楼：</a:t>
            </a:r>
            <a:r>
              <a:rPr lang="en-US" altLang="zh-CN"/>
              <a:t>801</a:t>
            </a:r>
            <a:endParaRPr lang="en-US" altLang="zh-CN"/>
          </a:p>
          <a:p>
            <a:r>
              <a:rPr lang="zh-CN" altLang="en-US"/>
              <a:t>电话：</a:t>
            </a:r>
            <a:r>
              <a:rPr lang="en-US" altLang="zh-CN"/>
              <a:t>0371-62578089</a:t>
            </a:r>
            <a:r>
              <a:rPr lang="zh-CN" altLang="en-US"/>
              <a:t>；</a:t>
            </a:r>
            <a:endParaRPr lang="zh-CN" altLang="en-US"/>
          </a:p>
          <a:p>
            <a:r>
              <a:rPr lang="zh-CN" altLang="en-US"/>
              <a:t>企业微信号，随时联系。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7105" y="655320"/>
            <a:ext cx="5079365" cy="595376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 b="1">
                <a:solidFill>
                  <a:srgbClr val="00B050"/>
                </a:solidFill>
              </a:rPr>
              <a:t>感谢多多利用图书馆！</a:t>
            </a:r>
            <a:endParaRPr lang="zh-CN" altLang="en-US" b="1">
              <a:solidFill>
                <a:srgbClr val="00B050"/>
              </a:solidFill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92705" y="1746885"/>
            <a:ext cx="7914640" cy="4946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前言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8075" y="2133600"/>
            <a:ext cx="10396220" cy="3777615"/>
          </a:xfrm>
        </p:spPr>
        <p:txBody>
          <a:bodyPr>
            <a:normAutofit/>
          </a:bodyPr>
          <a:p>
            <a:pPr marL="0" indent="0" algn="ctr">
              <a:buNone/>
            </a:pPr>
            <a:r>
              <a:rPr lang="zh-CN" altLang="en-US" b="1">
                <a:solidFill>
                  <a:srgbClr val="00B050"/>
                </a:solidFill>
              </a:rPr>
              <a:t>图书馆</a:t>
            </a:r>
            <a:endParaRPr lang="zh-CN" altLang="en-US" b="1">
              <a:solidFill>
                <a:srgbClr val="00B050"/>
              </a:solidFill>
            </a:endParaRPr>
          </a:p>
          <a:p>
            <a:r>
              <a:rPr lang="zh-CN" altLang="en-US"/>
              <a:t>学校的</a:t>
            </a:r>
            <a:r>
              <a:rPr lang="zh-CN" altLang="en-US" b="1"/>
              <a:t>文献信息资源</a:t>
            </a:r>
            <a:r>
              <a:rPr lang="zh-CN" altLang="en-US"/>
              <a:t>中心：</a:t>
            </a:r>
            <a:r>
              <a:rPr lang="zh-CN" altLang="en-US" sz="1110"/>
              <a:t>同时提供（学生）学习场所，计划研讨间</a:t>
            </a:r>
            <a:endParaRPr lang="zh-CN" altLang="en-US" sz="1110"/>
          </a:p>
          <a:p>
            <a:r>
              <a:rPr lang="zh-CN" altLang="en-US"/>
              <a:t>为</a:t>
            </a:r>
            <a:r>
              <a:rPr lang="zh-CN" altLang="en-US" b="1">
                <a:solidFill>
                  <a:srgbClr val="FF0000"/>
                </a:solidFill>
              </a:rPr>
              <a:t>人才培养</a:t>
            </a:r>
            <a:r>
              <a:rPr lang="zh-CN" altLang="en-US"/>
              <a:t>和</a:t>
            </a:r>
            <a:r>
              <a:rPr lang="zh-CN" altLang="en-US" sz="4000" b="1">
                <a:solidFill>
                  <a:srgbClr val="7030A0"/>
                </a:solidFill>
              </a:rPr>
              <a:t>科学研究</a:t>
            </a:r>
            <a:r>
              <a:rPr lang="zh-CN" altLang="en-US"/>
              <a:t>服务：</a:t>
            </a:r>
            <a:r>
              <a:rPr lang="zh-CN" altLang="en-US" sz="1110"/>
              <a:t>互相支持，共同引导</a:t>
            </a:r>
            <a:endParaRPr lang="zh-CN" altLang="en-US" sz="1110"/>
          </a:p>
          <a:p>
            <a:r>
              <a:rPr lang="zh-CN" altLang="en-US">
                <a:solidFill>
                  <a:srgbClr val="00B0F0"/>
                </a:solidFill>
              </a:rPr>
              <a:t>纸质图书</a:t>
            </a:r>
            <a:r>
              <a:rPr lang="zh-CN" altLang="en-US"/>
              <a:t> 1</a:t>
            </a:r>
            <a:r>
              <a:rPr lang="en-US" altLang="zh-CN"/>
              <a:t>73</a:t>
            </a:r>
            <a:r>
              <a:rPr lang="zh-CN" altLang="en-US"/>
              <a:t> 万余册；</a:t>
            </a:r>
            <a:r>
              <a:rPr lang="zh-CN" altLang="en-US">
                <a:solidFill>
                  <a:srgbClr val="0070C0"/>
                </a:solidFill>
              </a:rPr>
              <a:t>电子图书资料</a:t>
            </a:r>
            <a:r>
              <a:rPr lang="zh-CN" altLang="en-US"/>
              <a:t> </a:t>
            </a:r>
            <a:r>
              <a:rPr lang="en-US" altLang="zh-CN"/>
              <a:t>300</a:t>
            </a:r>
            <a:r>
              <a:rPr lang="zh-CN" altLang="en-US"/>
              <a:t>万 册：</a:t>
            </a:r>
            <a:r>
              <a:rPr lang="zh-CN" altLang="en-US" sz="1110"/>
              <a:t>教师</a:t>
            </a:r>
            <a:r>
              <a:rPr lang="en-US" altLang="zh-CN" sz="1110"/>
              <a:t>——</a:t>
            </a:r>
            <a:r>
              <a:rPr lang="zh-CN" altLang="en-US" sz="1110"/>
              <a:t>电子资源；学生</a:t>
            </a:r>
            <a:r>
              <a:rPr lang="en-US" altLang="zh-CN" sz="1110"/>
              <a:t>——</a:t>
            </a:r>
            <a:r>
              <a:rPr lang="zh-CN" altLang="en-US" sz="1110"/>
              <a:t>纸质，学习</a:t>
            </a:r>
            <a:endParaRPr lang="zh-CN" altLang="en-US" sz="1110"/>
          </a:p>
          <a:p>
            <a:r>
              <a:rPr lang="zh-CN" altLang="en-US"/>
              <a:t>图书馆</a:t>
            </a:r>
            <a:r>
              <a:rPr lang="en-US" altLang="zh-CN"/>
              <a:t>:</a:t>
            </a:r>
            <a:r>
              <a:rPr lang="zh-CN" altLang="en-US"/>
              <a:t>龙湖校区</a:t>
            </a:r>
            <a:r>
              <a:rPr lang="en-US" altLang="zh-CN"/>
              <a:t>(2.2</a:t>
            </a:r>
            <a:r>
              <a:rPr lang="zh-CN" altLang="en-US"/>
              <a:t>万平米</a:t>
            </a:r>
            <a:r>
              <a:rPr lang="en-US" altLang="zh-CN"/>
              <a:t>);</a:t>
            </a:r>
            <a:r>
              <a:rPr lang="zh-CN" altLang="en-US"/>
              <a:t>中原校区</a:t>
            </a:r>
            <a:r>
              <a:rPr lang="en-US" altLang="zh-CN"/>
              <a:t>(3</a:t>
            </a:r>
            <a:r>
              <a:rPr lang="zh-CN" altLang="en-US"/>
              <a:t>千平米</a:t>
            </a:r>
            <a:r>
              <a:rPr lang="en-US" altLang="zh-CN"/>
              <a:t>)</a:t>
            </a:r>
            <a:r>
              <a:rPr lang="zh-CN" altLang="en-US"/>
              <a:t>：</a:t>
            </a:r>
            <a:r>
              <a:rPr lang="zh-CN" altLang="en-US" sz="1110"/>
              <a:t>都可以利用</a:t>
            </a:r>
            <a:endParaRPr lang="zh-CN" altLang="en-US" sz="1110"/>
          </a:p>
          <a:p>
            <a:r>
              <a:rPr lang="en-US" altLang="zh-CN" sz="1000"/>
              <a:t>2021</a:t>
            </a:r>
            <a:r>
              <a:rPr lang="zh-CN" altLang="en-US" sz="1000"/>
              <a:t>级硕士（人数新高）</a:t>
            </a:r>
            <a:endParaRPr lang="zh-CN" altLang="en-US"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zh-CN"/>
              <a:t>内容</a:t>
            </a:r>
            <a:endParaRPr lang="zh-CN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</a:rPr>
              <a:t>1图书馆资源</a:t>
            </a:r>
            <a:r>
              <a:rPr lang="zh-CN" altLang="en-US">
                <a:solidFill>
                  <a:srgbClr val="FF0000"/>
                </a:solidFill>
              </a:rPr>
              <a:t>（</a:t>
            </a:r>
            <a:r>
              <a:rPr lang="zh-CN" altLang="en-US">
                <a:solidFill>
                  <a:srgbClr val="FF0000"/>
                </a:solidFill>
                <a:hlinkClick r:id="rId1"/>
              </a:rPr>
              <a:t>网络链接</a:t>
            </a:r>
            <a:r>
              <a:rPr lang="zh-CN" altLang="en-US">
                <a:solidFill>
                  <a:srgbClr val="FF0000"/>
                </a:solidFill>
              </a:rPr>
              <a:t>）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8" name="内容占位符 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4130" y="0"/>
            <a:ext cx="12238990" cy="6885305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5448300" y="3429000"/>
            <a:ext cx="4968240" cy="6483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1.1 </a:t>
            </a:r>
            <a:r>
              <a:rPr lang="zh-CN" altLang="en-US"/>
              <a:t>文献信息资源基本情况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/>
          </a:bodyPr>
          <a:p>
            <a:pPr marL="514350" indent="-514350">
              <a:buFont typeface="+mj-ea"/>
              <a:buAutoNum type="circleNumDbPlain"/>
            </a:pPr>
            <a:r>
              <a:rPr lang="zh-CN" altLang="en-US" b="1"/>
              <a:t>基本</a:t>
            </a:r>
            <a:r>
              <a:rPr lang="zh-CN" altLang="en-US"/>
              <a:t>：</a:t>
            </a:r>
            <a:r>
              <a:rPr lang="zh-CN" altLang="en-US"/>
              <a:t>知网（综合）、超星图书、万方（综合）等；</a:t>
            </a:r>
            <a:endParaRPr lang="zh-CN" altLang="en-US"/>
          </a:p>
          <a:p>
            <a:pPr marL="514350" indent="-514350">
              <a:buFont typeface="+mj-ea"/>
              <a:buAutoNum type="circleNumDbPlain"/>
            </a:pPr>
            <a:r>
              <a:rPr lang="zh-CN" altLang="en-US" b="1"/>
              <a:t>外文平台</a:t>
            </a:r>
            <a:r>
              <a:rPr lang="zh-CN" altLang="en-US"/>
              <a:t>：Elsevier、</a:t>
            </a:r>
            <a:r>
              <a:rPr lang="en-US" altLang="zh-CN"/>
              <a:t>SCI</a:t>
            </a:r>
            <a:r>
              <a:rPr lang="zh-CN" altLang="en-US"/>
              <a:t>、EBSCO、Springer-Link等；</a:t>
            </a:r>
            <a:endParaRPr lang="zh-CN" altLang="en-US"/>
          </a:p>
          <a:p>
            <a:pPr marL="514350" indent="-514350">
              <a:buFont typeface="+mj-ea"/>
              <a:buAutoNum type="circleNumDbPlain"/>
            </a:pPr>
            <a:r>
              <a:rPr lang="zh-CN" altLang="en-US" b="1"/>
              <a:t>其他</a:t>
            </a:r>
            <a:r>
              <a:rPr lang="zh-CN" altLang="en-US"/>
              <a:t>（包括试用）：专利、财经金融、京东电子图书、艺术、法律等；</a:t>
            </a:r>
            <a:endParaRPr lang="zh-CN" altLang="en-US"/>
          </a:p>
          <a:p>
            <a:pPr marL="514350" indent="-514350">
              <a:buFont typeface="+mj-ea"/>
              <a:buAutoNum type="circleNumDbPlain"/>
            </a:pPr>
            <a:r>
              <a:rPr lang="zh-CN" altLang="en-US" b="1">
                <a:sym typeface="+mn-ea"/>
              </a:rPr>
              <a:t>共</a:t>
            </a:r>
            <a:r>
              <a:rPr lang="en-US" altLang="zh-CN" b="1">
                <a:solidFill>
                  <a:srgbClr val="0070C0"/>
                </a:solidFill>
                <a:sym typeface="+mn-ea"/>
              </a:rPr>
              <a:t>87</a:t>
            </a:r>
            <a:r>
              <a:rPr lang="zh-CN" altLang="en-US">
                <a:sym typeface="+mn-ea"/>
              </a:rPr>
              <a:t>个数据库；其中：</a:t>
            </a:r>
            <a:r>
              <a:rPr lang="zh-CN" altLang="en-US"/>
              <a:t>中文：</a:t>
            </a:r>
            <a:r>
              <a:rPr lang="en-US" altLang="zh-CN"/>
              <a:t>21</a:t>
            </a:r>
            <a:r>
              <a:rPr lang="zh-CN" altLang="en-US"/>
              <a:t>；外文：</a:t>
            </a:r>
            <a:r>
              <a:rPr lang="en-US" altLang="zh-CN"/>
              <a:t>10</a:t>
            </a:r>
            <a:r>
              <a:rPr lang="zh-CN" altLang="en-US"/>
              <a:t>；试用：</a:t>
            </a:r>
            <a:r>
              <a:rPr lang="en-US" altLang="zh-CN"/>
              <a:t>40</a:t>
            </a:r>
            <a:r>
              <a:rPr lang="zh-CN" altLang="en-US"/>
              <a:t>；开放：</a:t>
            </a:r>
            <a:r>
              <a:rPr lang="en-US" altLang="zh-CN"/>
              <a:t>16</a:t>
            </a:r>
            <a:r>
              <a:rPr lang="zh-CN" altLang="en-US"/>
              <a:t>；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补充：</a:t>
            </a:r>
            <a:r>
              <a:rPr lang="zh-CN" altLang="en-US">
                <a:hlinkClick r:id="rId1" action="ppaction://hlinkfile"/>
              </a:rPr>
              <a:t>如何方便地查找图书馆的各种数据库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7485" y="1341120"/>
            <a:ext cx="5815330" cy="54914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重点文献资源（</a:t>
            </a:r>
            <a:r>
              <a:rPr lang="en-US" altLang="zh-CN"/>
              <a:t>1</a:t>
            </a:r>
            <a:r>
              <a:rPr lang="zh-CN" altLang="en-US"/>
              <a:t>）：超星电子图书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07895" y="1485265"/>
            <a:ext cx="8009890" cy="5232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重点文献资源（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）：中国期刊论文数据库</a:t>
            </a:r>
            <a:r>
              <a:rPr lang="en-US" altLang="zh-CN">
                <a:sym typeface="+mn-ea"/>
              </a:rPr>
              <a:t>——CNKI</a:t>
            </a:r>
            <a:endParaRPr lang="en-US" altLang="zh-CN">
              <a:sym typeface="+mn-ea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71495" y="1905000"/>
            <a:ext cx="6809740" cy="48780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5784,&quot;width&quot;:11196}"/>
</p:tagLst>
</file>

<file path=ppt/tags/tag2.xml><?xml version="1.0" encoding="utf-8"?>
<p:tagLst xmlns:p="http://schemas.openxmlformats.org/presentationml/2006/main">
  <p:tag name="KSO_WM_UNIT_PLACING_PICTURE_USER_VIEWPORT" val="{&quot;height&quot;:5949,&quot;width&quot;:9062}"/>
</p:tagLst>
</file>

<file path=ppt/tags/tag3.xml><?xml version="1.0" encoding="utf-8"?>
<p:tagLst xmlns:p="http://schemas.openxmlformats.org/presentationml/2006/main">
  <p:tag name="KSO_WM_UNIT_PLACING_PICTURE_USER_VIEWPORT" val="{&quot;height&quot;:5949,&quot;width&quot;:7802}"/>
</p:tagLst>
</file>

<file path=ppt/theme/theme1.xml><?xml version="1.0" encoding="utf-8"?>
<a:theme xmlns:a="http://schemas.openxmlformats.org/drawingml/2006/main" name="丝状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913</Words>
  <Application>WPS 演示</Application>
  <PresentationFormat>自定义</PresentationFormat>
  <Paragraphs>104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Arial</vt:lpstr>
      <vt:lpstr>宋体</vt:lpstr>
      <vt:lpstr>Wingdings</vt:lpstr>
      <vt:lpstr>Wingdings 3</vt:lpstr>
      <vt:lpstr>微软雅黑</vt:lpstr>
      <vt:lpstr>叶根友毛笔行书2.0版</vt:lpstr>
      <vt:lpstr>Arial Unicode MS</vt:lpstr>
      <vt:lpstr>幼圆</vt:lpstr>
      <vt:lpstr>Century Gothic</vt:lpstr>
      <vt:lpstr>Calibri</vt:lpstr>
      <vt:lpstr>丝状</vt:lpstr>
      <vt:lpstr>善用文献资源 进入科研世界 ——与21级研究生交流</vt:lpstr>
      <vt:lpstr>欢迎21级研究生！</vt:lpstr>
      <vt:lpstr>前言</vt:lpstr>
      <vt:lpstr>内容</vt:lpstr>
      <vt:lpstr>PowerPoint 演示文稿</vt:lpstr>
      <vt:lpstr>1.1 文献信息资源基本情况</vt:lpstr>
      <vt:lpstr>补充：如何方便地查找图书馆的各种数据库</vt:lpstr>
      <vt:lpstr>重点文献资源（1）：超星电子图书</vt:lpstr>
      <vt:lpstr>重点文献资源（2）：中国期刊论文数据库——CNKI</vt:lpstr>
      <vt:lpstr>PowerPoint 演示文稿</vt:lpstr>
      <vt:lpstr>1.2几个值得关注的数据库（1）读秀</vt:lpstr>
      <vt:lpstr>1.2几个值得关注的数据库（2）CSSCI</vt:lpstr>
      <vt:lpstr>1.2几个值得关注的数据库（3）台湾库</vt:lpstr>
      <vt:lpstr>1.2几个值得关注的数据库（4）笔杆</vt:lpstr>
      <vt:lpstr>1.2几个值得关注的数据库（5）海研</vt:lpstr>
      <vt:lpstr>补充：如何读文献？如何高质量发展？</vt:lpstr>
      <vt:lpstr>1.3 纸质图书</vt:lpstr>
      <vt:lpstr>内容</vt:lpstr>
      <vt:lpstr>PowerPoint 演示文稿</vt:lpstr>
      <vt:lpstr>内容</vt:lpstr>
      <vt:lpstr>3图书馆服务</vt:lpstr>
      <vt:lpstr>3.1 开放时间</vt:lpstr>
      <vt:lpstr>3.2校外访问图书馆数字资源</vt:lpstr>
      <vt:lpstr>PowerPoint 演示文稿</vt:lpstr>
      <vt:lpstr>3.3读书节组委会&amp;图书馆企业微信号</vt:lpstr>
      <vt:lpstr>内容</vt:lpstr>
      <vt:lpstr>4.1研究生信息检索专题——欢迎交流！</vt:lpstr>
      <vt:lpstr>4.2我的个人信息 </vt:lpstr>
      <vt:lpstr>感谢多多利用图书馆！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yuexiuzhi</dc:creator>
  <cp:lastModifiedBy>yuexiuzhi-hw</cp:lastModifiedBy>
  <cp:revision>26</cp:revision>
  <dcterms:created xsi:type="dcterms:W3CDTF">2017-05-20T03:51:00Z</dcterms:created>
  <dcterms:modified xsi:type="dcterms:W3CDTF">2021-09-09T22:01:52Z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KSORubyTemplateID">
    <vt:lpwstr>8</vt:lpwstr>
  </property>
  <property fmtid="{D5CDD505-2E9C-101B-9397-08002B2CF9AE}" pid="4" name="ICV">
    <vt:lpwstr>01BDE8321FA34276A9160B6789D95BFC</vt:lpwstr>
  </property>
</Properties>
</file>